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78" r:id="rId3"/>
    <p:sldId id="260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68" r:id="rId14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-102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1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5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13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4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76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6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4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6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9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1B242-2F8A-4B2C-83E9-E12BCCCA62F0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39019" y="502920"/>
            <a:ext cx="9644332" cy="58521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385581" y="1779125"/>
            <a:ext cx="5852160" cy="329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4800" b="1" dirty="0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Модель «</a:t>
            </a:r>
            <a:r>
              <a:rPr lang="ru-RU" sz="4800" b="1" dirty="0" err="1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сутність-зв’язок</a:t>
            </a:r>
            <a:r>
              <a:rPr lang="ru-RU" sz="4800" b="1" dirty="0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» </a:t>
            </a:r>
            <a:r>
              <a:rPr lang="ru-RU" sz="4800" b="1" dirty="0" err="1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предметної</a:t>
            </a:r>
            <a:r>
              <a:rPr lang="ru-RU" sz="4800" b="1" dirty="0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 </a:t>
            </a:r>
            <a:r>
              <a:rPr lang="ru-RU" sz="4800" b="1" dirty="0" err="1">
                <a:solidFill>
                  <a:schemeClr val="bg1">
                    <a:lumMod val="10000"/>
                  </a:schemeClr>
                </a:solidFill>
                <a:latin typeface="Raleway" panose="020B0503030101060003" pitchFamily="34" charset="0"/>
              </a:rPr>
              <a:t>області</a:t>
            </a:r>
            <a:endParaRPr lang="ru-RU" sz="4800" b="1" dirty="0">
              <a:solidFill>
                <a:schemeClr val="bg1">
                  <a:lumMod val="10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9613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00"/>
          </a:p>
        </p:txBody>
      </p:sp>
      <p:sp>
        <p:nvSpPr>
          <p:cNvPr id="4" name="Oval 3"/>
          <p:cNvSpPr/>
          <p:nvPr/>
        </p:nvSpPr>
        <p:spPr>
          <a:xfrm>
            <a:off x="1328467" y="502920"/>
            <a:ext cx="9756475" cy="5852160"/>
          </a:xfrm>
          <a:prstGeom prst="ellipse">
            <a:avLst/>
          </a:prstGeom>
          <a:noFill/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216988" y="1322118"/>
            <a:ext cx="810020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40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Пригадаємо розглянуті раніше терміни та почнем створювати  карту пам’яті з теми</a:t>
            </a:r>
            <a:br>
              <a:rPr lang="uk-UA" sz="40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</a:br>
            <a:r>
              <a:rPr lang="uk-UA" sz="40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 «Системи керування базами  </a:t>
            </a:r>
            <a:endParaRPr lang="en-US" sz="4000" b="1" dirty="0">
              <a:solidFill>
                <a:schemeClr val="accent1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73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41388" y="255826"/>
            <a:ext cx="110578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Модель сутність-зв’язок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 panose="020B0503030101060003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42770" y="1826018"/>
            <a:ext cx="552894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1200" dirty="0"/>
              <a:t> 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Базою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даних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/>
              <a:t>є </a:t>
            </a:r>
            <a:r>
              <a:rPr lang="ru-RU" sz="2400" dirty="0" err="1"/>
              <a:t>структурована</a:t>
            </a:r>
            <a:r>
              <a:rPr lang="ru-RU" sz="2400" dirty="0"/>
              <a:t> </a:t>
            </a:r>
            <a:r>
              <a:rPr lang="ru-RU" sz="2400" dirty="0" err="1"/>
              <a:t>сукупність</a:t>
            </a:r>
            <a:r>
              <a:rPr lang="ru-RU" sz="2400" dirty="0"/>
              <a:t> </a:t>
            </a:r>
            <a:r>
              <a:rPr lang="ru-RU" sz="2400" dirty="0" err="1"/>
              <a:t>даних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відображують</a:t>
            </a:r>
            <a:r>
              <a:rPr lang="ru-RU" sz="2400" dirty="0"/>
              <a:t> стан </a:t>
            </a:r>
            <a:r>
              <a:rPr lang="ru-RU" sz="2400" dirty="0" err="1"/>
              <a:t>об’єктів</a:t>
            </a:r>
            <a:r>
              <a:rPr lang="ru-RU" sz="2400" dirty="0"/>
              <a:t> </a:t>
            </a:r>
            <a:r>
              <a:rPr lang="ru-RU" sz="2400" dirty="0" err="1"/>
              <a:t>певної</a:t>
            </a:r>
            <a:r>
              <a:rPr lang="ru-RU" sz="2400" dirty="0"/>
              <a:t> </a:t>
            </a:r>
            <a:r>
              <a:rPr lang="ru-RU" sz="2400" dirty="0" err="1"/>
              <a:t>предметної</a:t>
            </a:r>
            <a:r>
              <a:rPr lang="ru-RU" sz="2400" dirty="0"/>
              <a:t> </a:t>
            </a:r>
            <a:r>
              <a:rPr lang="ru-RU" sz="2400" dirty="0" err="1"/>
              <a:t>області</a:t>
            </a:r>
            <a:r>
              <a:rPr lang="ru-RU" sz="2400" dirty="0"/>
              <a:t> та </a:t>
            </a:r>
            <a:r>
              <a:rPr lang="ru-RU" sz="2400" dirty="0" err="1"/>
              <a:t>зв’язки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ними. </a:t>
            </a:r>
            <a:r>
              <a:rPr lang="ru-RU" sz="2400" dirty="0" err="1"/>
              <a:t>Розробник</a:t>
            </a:r>
            <a:r>
              <a:rPr lang="ru-RU" sz="2400" dirty="0"/>
              <a:t> </a:t>
            </a:r>
            <a:r>
              <a:rPr lang="ru-RU" sz="2400" dirty="0" err="1"/>
              <a:t>бази</a:t>
            </a:r>
            <a:r>
              <a:rPr lang="ru-RU" sz="2400" dirty="0"/>
              <a:t> </a:t>
            </a:r>
            <a:r>
              <a:rPr lang="ru-RU" sz="2400" dirty="0" err="1"/>
              <a:t>даних</a:t>
            </a:r>
            <a:r>
              <a:rPr lang="ru-RU" sz="2400" dirty="0"/>
              <a:t> повинен </a:t>
            </a:r>
            <a:r>
              <a:rPr lang="ru-RU" sz="2400" dirty="0" err="1"/>
              <a:t>описати</a:t>
            </a:r>
            <a:r>
              <a:rPr lang="ru-RU" sz="2400" dirty="0"/>
              <a:t> </a:t>
            </a:r>
            <a:r>
              <a:rPr lang="ru-RU" sz="2400" dirty="0" err="1"/>
              <a:t>певну</a:t>
            </a:r>
            <a:r>
              <a:rPr lang="ru-RU" sz="2400" dirty="0"/>
              <a:t> </a:t>
            </a:r>
            <a:r>
              <a:rPr lang="ru-RU" sz="2400" dirty="0" err="1"/>
              <a:t>предметну</a:t>
            </a:r>
            <a:r>
              <a:rPr lang="ru-RU" sz="2400" dirty="0"/>
              <a:t> область, </a:t>
            </a:r>
            <a:r>
              <a:rPr lang="ru-RU" sz="2400" dirty="0" err="1"/>
              <a:t>змоделювати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для </a:t>
            </a:r>
            <a:r>
              <a:rPr lang="ru-RU" sz="2400" dirty="0" err="1"/>
              <a:t>використання</a:t>
            </a:r>
            <a:r>
              <a:rPr lang="ru-RU" sz="2400" dirty="0"/>
              <a:t> у </a:t>
            </a:r>
            <a:r>
              <a:rPr lang="ru-RU" sz="2400" dirty="0" err="1"/>
              <a:t>вигляді</a:t>
            </a:r>
            <a:r>
              <a:rPr lang="ru-RU" sz="2400" dirty="0"/>
              <a:t> </a:t>
            </a:r>
            <a:r>
              <a:rPr lang="ru-RU" sz="2400" dirty="0" err="1"/>
              <a:t>бази</a:t>
            </a:r>
            <a:r>
              <a:rPr lang="ru-RU" sz="2400" dirty="0"/>
              <a:t> </a:t>
            </a:r>
            <a:r>
              <a:rPr lang="ru-RU" sz="2400" dirty="0" err="1"/>
              <a:t>даних</a:t>
            </a:r>
            <a:r>
              <a:rPr lang="ru-RU" sz="2400" dirty="0"/>
              <a:t>.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13608" y="2313709"/>
            <a:ext cx="3985664" cy="249983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r>
              <a:rPr lang="ru-RU" sz="2400" b="1" dirty="0" err="1">
                <a:solidFill>
                  <a:srgbClr val="070707"/>
                </a:solidFill>
              </a:rPr>
              <a:t>Така</a:t>
            </a:r>
            <a:r>
              <a:rPr lang="ru-RU" sz="2400" b="1" dirty="0">
                <a:solidFill>
                  <a:srgbClr val="070707"/>
                </a:solidFill>
              </a:rPr>
              <a:t> модель </a:t>
            </a:r>
            <a:r>
              <a:rPr lang="ru-RU" sz="2400" b="1" dirty="0" err="1">
                <a:solidFill>
                  <a:srgbClr val="070707"/>
                </a:solidFill>
              </a:rPr>
              <a:t>називається</a:t>
            </a:r>
            <a:r>
              <a:rPr lang="ru-RU" sz="2400" b="1" dirty="0">
                <a:solidFill>
                  <a:srgbClr val="070707"/>
                </a:solidFill>
              </a:rPr>
              <a:t> </a:t>
            </a:r>
            <a:r>
              <a:rPr lang="ru-RU" sz="2400" b="1" dirty="0" err="1" smtClean="0">
                <a:solidFill>
                  <a:srgbClr val="070707"/>
                </a:solidFill>
              </a:rPr>
              <a:t>моделлю</a:t>
            </a:r>
            <a:r>
              <a:rPr lang="ru-RU" sz="2400" b="1" dirty="0" smtClean="0">
                <a:solidFill>
                  <a:srgbClr val="070707"/>
                </a:solidFill>
              </a:rPr>
              <a:t/>
            </a:r>
            <a:br>
              <a:rPr lang="ru-RU" sz="2400" b="1" dirty="0" smtClean="0">
                <a:solidFill>
                  <a:srgbClr val="070707"/>
                </a:solidFill>
              </a:rPr>
            </a:br>
            <a:r>
              <a:rPr lang="ru-RU" sz="2400" b="1" dirty="0" smtClean="0">
                <a:solidFill>
                  <a:srgbClr val="070707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сутність-зв'язок</a:t>
            </a:r>
            <a:endParaRPr lang="en-US" sz="2400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5" name="Right Arrow 8"/>
          <p:cNvSpPr/>
          <p:nvPr/>
        </p:nvSpPr>
        <p:spPr>
          <a:xfrm>
            <a:off x="6064370" y="3485072"/>
            <a:ext cx="1261641" cy="514924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7097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216" y="238215"/>
            <a:ext cx="8511546" cy="6475379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2954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339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/>
              <a:t>Об’єкти</a:t>
            </a:r>
            <a:r>
              <a:rPr lang="ru-RU" sz="2400" b="1" dirty="0"/>
              <a:t> </a:t>
            </a:r>
            <a:r>
              <a:rPr lang="ru-RU" sz="2400" b="1" dirty="0" err="1"/>
              <a:t>можуть</a:t>
            </a:r>
            <a:r>
              <a:rPr lang="ru-RU" sz="2400" b="1" dirty="0"/>
              <a:t> </a:t>
            </a:r>
            <a:r>
              <a:rPr lang="ru-RU" sz="2400" b="1" dirty="0" err="1"/>
              <a:t>перебувати</a:t>
            </a:r>
            <a:r>
              <a:rPr lang="ru-RU" sz="2400" b="1" dirty="0"/>
              <a:t> у </a:t>
            </a:r>
            <a:r>
              <a:rPr lang="ru-RU" sz="2400" b="1" dirty="0" err="1"/>
              <a:t>зв’язках</a:t>
            </a:r>
            <a:r>
              <a:rPr lang="ru-RU" sz="2400" b="1" dirty="0"/>
              <a:t> з </a:t>
            </a:r>
            <a:r>
              <a:rPr lang="ru-RU" sz="2400" b="1" dirty="0" err="1"/>
              <a:t>іншими</a:t>
            </a:r>
            <a:r>
              <a:rPr lang="ru-RU" sz="2400" b="1" dirty="0"/>
              <a:t> </a:t>
            </a:r>
            <a:r>
              <a:rPr lang="ru-RU" sz="2400" b="1" dirty="0" err="1"/>
              <a:t>об’єктами</a:t>
            </a:r>
            <a:r>
              <a:rPr lang="ru-RU" sz="2400" b="1" dirty="0"/>
              <a:t>. </a:t>
            </a:r>
            <a:r>
              <a:rPr lang="ru-RU" sz="2400" b="1" dirty="0" err="1"/>
              <a:t>Наприклад</a:t>
            </a:r>
            <a:r>
              <a:rPr lang="ru-RU" sz="2400" b="1" dirty="0"/>
              <a:t>, учитель </a:t>
            </a:r>
            <a:r>
              <a:rPr lang="ru-RU" sz="2400" b="1" dirty="0" err="1"/>
              <a:t>викладає</a:t>
            </a:r>
            <a:r>
              <a:rPr lang="ru-RU" sz="2400" b="1" dirty="0"/>
              <a:t> у </a:t>
            </a:r>
            <a:r>
              <a:rPr lang="ru-RU" sz="2400" b="1" dirty="0" err="1"/>
              <a:t>класі</a:t>
            </a:r>
            <a:r>
              <a:rPr lang="ru-RU" sz="2400" b="1" dirty="0"/>
              <a:t>, </a:t>
            </a:r>
            <a:r>
              <a:rPr lang="ru-RU" sz="2400" b="1" dirty="0" err="1"/>
              <a:t>учень</a:t>
            </a:r>
            <a:r>
              <a:rPr lang="ru-RU" sz="2400" b="1" dirty="0"/>
              <a:t> </a:t>
            </a:r>
            <a:r>
              <a:rPr lang="ru-RU" sz="2400" b="1" dirty="0" err="1"/>
              <a:t>вчиться</a:t>
            </a:r>
            <a:r>
              <a:rPr lang="ru-RU" sz="2400" b="1" dirty="0"/>
              <a:t> у </a:t>
            </a:r>
            <a:r>
              <a:rPr lang="ru-RU" sz="2400" b="1" dirty="0" err="1"/>
              <a:t>класі</a:t>
            </a:r>
            <a:r>
              <a:rPr lang="ru-RU" sz="2400" b="1" dirty="0"/>
              <a:t>, а </a:t>
            </a:r>
            <a:r>
              <a:rPr lang="ru-RU" sz="2400" b="1" dirty="0" err="1"/>
              <a:t>читач</a:t>
            </a:r>
            <a:r>
              <a:rPr lang="ru-RU" sz="2400" b="1" dirty="0"/>
              <a:t> </a:t>
            </a:r>
            <a:r>
              <a:rPr lang="ru-RU" sz="2400" b="1" dirty="0" err="1"/>
              <a:t>бере</a:t>
            </a:r>
            <a:r>
              <a:rPr lang="ru-RU" sz="2400" b="1" dirty="0"/>
              <a:t> книгу в </a:t>
            </a:r>
            <a:r>
              <a:rPr lang="ru-RU" sz="2400" b="1" dirty="0" err="1"/>
              <a:t>бібліотеці</a:t>
            </a:r>
            <a:r>
              <a:rPr lang="ru-RU" sz="2400" b="1" dirty="0"/>
              <a:t>.</a:t>
            </a:r>
            <a:endParaRPr lang="ru-RU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840" y="1175529"/>
            <a:ext cx="7343744" cy="539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751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2354"/>
          </a:xfrm>
        </p:spPr>
        <p:txBody>
          <a:bodyPr>
            <a:noAutofit/>
          </a:bodyPr>
          <a:lstStyle/>
          <a:p>
            <a:r>
              <a:rPr lang="ru-RU" sz="2400" b="1" dirty="0" err="1"/>
              <a:t>Опис</a:t>
            </a:r>
            <a:r>
              <a:rPr lang="ru-RU" sz="2400" b="1" dirty="0"/>
              <a:t> </a:t>
            </a:r>
            <a:r>
              <a:rPr lang="ru-RU" sz="2400" b="1" dirty="0" err="1"/>
              <a:t>сутностей</a:t>
            </a:r>
            <a:r>
              <a:rPr lang="ru-RU" sz="2400" b="1" dirty="0"/>
              <a:t> та </a:t>
            </a:r>
            <a:r>
              <a:rPr lang="ru-RU" sz="2400" b="1" dirty="0" err="1"/>
              <a:t>зв’язків</a:t>
            </a:r>
            <a:r>
              <a:rPr lang="ru-RU" sz="2400" b="1" dirty="0"/>
              <a:t> </a:t>
            </a:r>
            <a:r>
              <a:rPr lang="ru-RU" sz="2400" b="1" dirty="0" err="1"/>
              <a:t>предметної</a:t>
            </a:r>
            <a:r>
              <a:rPr lang="ru-RU" sz="2400" b="1" dirty="0"/>
              <a:t> </a:t>
            </a:r>
            <a:r>
              <a:rPr lang="ru-RU" sz="2400" b="1" dirty="0" err="1"/>
              <a:t>області</a:t>
            </a:r>
            <a:r>
              <a:rPr lang="ru-RU" sz="2400" b="1" dirty="0"/>
              <a:t> </a:t>
            </a:r>
            <a:r>
              <a:rPr lang="ru-RU" sz="2400" b="1" dirty="0" err="1"/>
              <a:t>називається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моделлю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сутність-зв'язок</a:t>
            </a:r>
            <a:r>
              <a:rPr lang="ru-RU" sz="2400" b="1" dirty="0"/>
              <a:t>, і для </a:t>
            </a:r>
            <a:r>
              <a:rPr lang="ru-RU" sz="2400" b="1" dirty="0" err="1"/>
              <a:t>графічного</a:t>
            </a:r>
            <a:r>
              <a:rPr lang="ru-RU" sz="2400" b="1" dirty="0"/>
              <a:t> </a:t>
            </a:r>
            <a:r>
              <a:rPr lang="ru-RU" sz="2400" b="1" dirty="0" err="1"/>
              <a:t>позначення</a:t>
            </a:r>
            <a:r>
              <a:rPr lang="ru-RU" sz="2400" b="1" dirty="0"/>
              <a:t> </a:t>
            </a:r>
            <a:r>
              <a:rPr lang="ru-RU" sz="2400" b="1" dirty="0" err="1"/>
              <a:t>моделі</a:t>
            </a:r>
            <a:r>
              <a:rPr lang="ru-RU" sz="2400" b="1" dirty="0"/>
              <a:t> </a:t>
            </a:r>
            <a:r>
              <a:rPr lang="ru-RU" sz="2400" b="1" dirty="0" err="1"/>
              <a:t>використовуються</a:t>
            </a:r>
            <a:r>
              <a:rPr lang="ru-RU" sz="2400" b="1" dirty="0"/>
              <a:t> </a:t>
            </a:r>
            <a:r>
              <a:rPr lang="ru-RU" sz="2400" b="1" dirty="0" err="1"/>
              <a:t>схеми</a:t>
            </a:r>
            <a:r>
              <a:rPr lang="ru-RU" sz="2400" b="1" dirty="0"/>
              <a:t>, як показано на </a:t>
            </a:r>
            <a:r>
              <a:rPr lang="ru-RU" sz="2400" b="1" dirty="0" err="1"/>
              <a:t>слайді</a:t>
            </a:r>
            <a:r>
              <a:rPr lang="ru-RU" sz="2400" b="1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790" y="1733909"/>
            <a:ext cx="5993068" cy="4497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Стрелка вниз 3"/>
          <p:cNvSpPr/>
          <p:nvPr/>
        </p:nvSpPr>
        <p:spPr>
          <a:xfrm rot="4211526">
            <a:off x="9967382" y="2714972"/>
            <a:ext cx="232913" cy="1730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908020" y="3019341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Сутність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213676" y="4242304"/>
            <a:ext cx="1802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Параметри або атрибути</a:t>
            </a: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 rot="4211526">
            <a:off x="9716042" y="4052031"/>
            <a:ext cx="232913" cy="1086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0551" y="1720748"/>
            <a:ext cx="3786996" cy="4524315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/>
              <a:t>Сутності</a:t>
            </a:r>
            <a:r>
              <a:rPr lang="ru-RU" dirty="0"/>
              <a:t> </a:t>
            </a:r>
            <a:r>
              <a:rPr lang="ru-RU" dirty="0" err="1"/>
              <a:t>записуються</a:t>
            </a:r>
            <a:r>
              <a:rPr lang="ru-RU" dirty="0"/>
              <a:t> у </a:t>
            </a:r>
            <a:r>
              <a:rPr lang="ru-RU" dirty="0" err="1"/>
              <a:t>прямокутниках</a:t>
            </a:r>
            <a:r>
              <a:rPr lang="ru-RU" dirty="0"/>
              <a:t>,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якими</a:t>
            </a:r>
            <a:r>
              <a:rPr lang="ru-RU" dirty="0"/>
              <a:t> </a:t>
            </a:r>
            <a:r>
              <a:rPr lang="ru-RU" dirty="0" err="1"/>
              <a:t>вказується</a:t>
            </a:r>
            <a:r>
              <a:rPr lang="ru-RU" dirty="0"/>
              <a:t> </a:t>
            </a:r>
            <a:r>
              <a:rPr lang="ru-RU" dirty="0" err="1"/>
              <a:t>перелік</a:t>
            </a:r>
            <a:r>
              <a:rPr lang="ru-RU" dirty="0"/>
              <a:t> </a:t>
            </a:r>
            <a:r>
              <a:rPr lang="ru-RU" dirty="0" err="1"/>
              <a:t>їхніх</a:t>
            </a:r>
            <a:r>
              <a:rPr lang="ru-RU" dirty="0"/>
              <a:t> </a:t>
            </a:r>
            <a:r>
              <a:rPr lang="ru-RU" dirty="0" err="1"/>
              <a:t>властивостей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атрибутів</a:t>
            </a:r>
            <a:r>
              <a:rPr lang="ru-RU" dirty="0"/>
              <a:t>. </a:t>
            </a:r>
            <a:r>
              <a:rPr lang="ru-RU" dirty="0" err="1"/>
              <a:t>Варто</a:t>
            </a:r>
            <a:r>
              <a:rPr lang="ru-RU" dirty="0"/>
              <a:t> </a:t>
            </a:r>
            <a:r>
              <a:rPr lang="ru-RU" dirty="0" err="1"/>
              <a:t>зазначити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 </a:t>
            </a:r>
            <a:r>
              <a:rPr lang="ru-RU" dirty="0" err="1"/>
              <a:t>перелічити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об’єкта</a:t>
            </a:r>
            <a:r>
              <a:rPr lang="ru-RU" dirty="0"/>
              <a:t>, </a:t>
            </a:r>
            <a:r>
              <a:rPr lang="ru-RU" dirty="0" err="1"/>
              <a:t>адже</a:t>
            </a:r>
            <a:r>
              <a:rPr lang="ru-RU" dirty="0"/>
              <a:t> у </a:t>
            </a:r>
            <a:r>
              <a:rPr lang="ru-RU" dirty="0" err="1"/>
              <a:t>різних</a:t>
            </a:r>
            <a:r>
              <a:rPr lang="ru-RU" dirty="0"/>
              <a:t> базах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важливими</a:t>
            </a:r>
            <a:r>
              <a:rPr lang="ru-RU" dirty="0"/>
              <a:t> </a:t>
            </a:r>
            <a:r>
              <a:rPr lang="ru-RU" dirty="0" err="1"/>
              <a:t>різні</a:t>
            </a:r>
            <a:r>
              <a:rPr lang="ru-RU" dirty="0"/>
              <a:t> </a:t>
            </a:r>
            <a:r>
              <a:rPr lang="ru-RU" dirty="0" err="1"/>
              <a:t>параметри</a:t>
            </a:r>
            <a:r>
              <a:rPr lang="ru-RU" dirty="0"/>
              <a:t>. Так, у </a:t>
            </a:r>
            <a:r>
              <a:rPr lang="ru-RU" dirty="0" err="1"/>
              <a:t>базі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школа </a:t>
            </a:r>
            <a:r>
              <a:rPr lang="ru-RU" dirty="0" err="1"/>
              <a:t>неважливим</a:t>
            </a:r>
            <a:r>
              <a:rPr lang="ru-RU" dirty="0"/>
              <a:t> є </a:t>
            </a:r>
            <a:r>
              <a:rPr lang="ru-RU" dirty="0" err="1"/>
              <a:t>колір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очей </a:t>
            </a:r>
            <a:r>
              <a:rPr lang="ru-RU" dirty="0" err="1"/>
              <a:t>учнів</a:t>
            </a:r>
            <a:r>
              <a:rPr lang="ru-RU" dirty="0"/>
              <a:t> та </a:t>
            </a:r>
            <a:r>
              <a:rPr lang="ru-RU" dirty="0" err="1"/>
              <a:t>вчителів</a:t>
            </a:r>
            <a:r>
              <a:rPr lang="ru-RU" dirty="0"/>
              <a:t>. А у </a:t>
            </a:r>
            <a:r>
              <a:rPr lang="ru-RU" dirty="0" err="1"/>
              <a:t>базі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перукарня</a:t>
            </a:r>
            <a:r>
              <a:rPr lang="ru-RU" dirty="0"/>
              <a:t> –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інформація</a:t>
            </a:r>
            <a:r>
              <a:rPr lang="ru-RU" dirty="0"/>
              <a:t> є </a:t>
            </a:r>
            <a:r>
              <a:rPr lang="ru-RU" dirty="0" err="1"/>
              <a:t>важливою</a:t>
            </a:r>
            <a:r>
              <a:rPr lang="ru-RU" dirty="0"/>
              <a:t> і тому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зберігатись</a:t>
            </a:r>
            <a:r>
              <a:rPr lang="ru-RU" dirty="0"/>
              <a:t> як параметр </a:t>
            </a:r>
            <a:r>
              <a:rPr lang="ru-RU" dirty="0" err="1"/>
              <a:t>сутності</a:t>
            </a:r>
            <a:r>
              <a:rPr lang="ru-RU" dirty="0"/>
              <a:t> </a:t>
            </a:r>
            <a:r>
              <a:rPr lang="ru-RU" dirty="0" err="1"/>
              <a:t>Клієнт</a:t>
            </a:r>
            <a:r>
              <a:rPr lang="ru-RU" dirty="0"/>
              <a:t>. </a:t>
            </a:r>
            <a:r>
              <a:rPr lang="ru-RU" dirty="0" err="1"/>
              <a:t>Ця</a:t>
            </a:r>
            <a:r>
              <a:rPr lang="ru-RU" dirty="0"/>
              <a:t> сама </a:t>
            </a:r>
            <a:r>
              <a:rPr lang="ru-RU" dirty="0" err="1"/>
              <a:t>людина</a:t>
            </a:r>
            <a:r>
              <a:rPr lang="ru-RU" dirty="0"/>
              <a:t> у </a:t>
            </a:r>
            <a:r>
              <a:rPr lang="ru-RU" dirty="0" err="1"/>
              <a:t>базі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поліклініки</a:t>
            </a:r>
            <a:r>
              <a:rPr lang="ru-RU" dirty="0"/>
              <a:t> </a:t>
            </a:r>
            <a:r>
              <a:rPr lang="ru-RU" dirty="0" err="1"/>
              <a:t>матиме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атрибут </a:t>
            </a: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крові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вага.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974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726" y="175343"/>
            <a:ext cx="11713232" cy="2058899"/>
          </a:xfr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 err="1"/>
              <a:t>Деякі</a:t>
            </a:r>
            <a:r>
              <a:rPr lang="ru-RU" sz="2400" dirty="0"/>
              <a:t> з </a:t>
            </a:r>
            <a:r>
              <a:rPr lang="ru-RU" sz="2400" dirty="0" err="1"/>
              <a:t>атрибутів</a:t>
            </a:r>
            <a:r>
              <a:rPr lang="ru-RU" sz="2400" dirty="0"/>
              <a:t> є </a:t>
            </a:r>
            <a:r>
              <a:rPr lang="ru-RU" sz="2400" dirty="0" err="1"/>
              <a:t>ключовими</a:t>
            </a:r>
            <a:r>
              <a:rPr lang="ru-RU" sz="2400" dirty="0"/>
              <a:t> – вони </a:t>
            </a:r>
            <a:r>
              <a:rPr lang="ru-RU" sz="2400" dirty="0" err="1"/>
              <a:t>дозволяють</a:t>
            </a:r>
            <a:r>
              <a:rPr lang="ru-RU" sz="2400" dirty="0"/>
              <a:t> </a:t>
            </a:r>
            <a:r>
              <a:rPr lang="ru-RU" sz="2400" dirty="0" err="1"/>
              <a:t>унікально</a:t>
            </a:r>
            <a:r>
              <a:rPr lang="ru-RU" sz="2400" dirty="0"/>
              <a:t> </a:t>
            </a:r>
            <a:r>
              <a:rPr lang="ru-RU" sz="2400" dirty="0" err="1"/>
              <a:t>ідентифікувати</a:t>
            </a:r>
            <a:r>
              <a:rPr lang="ru-RU" sz="2400" dirty="0"/>
              <a:t> </a:t>
            </a:r>
            <a:r>
              <a:rPr lang="ru-RU" sz="2400" dirty="0" err="1"/>
              <a:t>об’єкт</a:t>
            </a:r>
            <a:r>
              <a:rPr lang="ru-RU" sz="2400" dirty="0"/>
              <a:t> </a:t>
            </a:r>
            <a:r>
              <a:rPr lang="ru-RU" sz="2400" dirty="0" err="1"/>
              <a:t>сутності</a:t>
            </a:r>
            <a:r>
              <a:rPr lang="ru-RU" sz="2400" dirty="0"/>
              <a:t>. </a:t>
            </a:r>
            <a:r>
              <a:rPr lang="ru-RU" sz="2400" dirty="0" err="1"/>
              <a:t>Наприклад</a:t>
            </a:r>
            <a:r>
              <a:rPr lang="ru-RU" sz="2400" dirty="0"/>
              <a:t>, у людей </a:t>
            </a:r>
            <a:r>
              <a:rPr lang="ru-RU" sz="2400" dirty="0" err="1"/>
              <a:t>можуть</a:t>
            </a:r>
            <a:r>
              <a:rPr lang="ru-RU" sz="2400" dirty="0"/>
              <a:t> </a:t>
            </a:r>
            <a:r>
              <a:rPr lang="ru-RU" sz="2400" dirty="0" err="1"/>
              <a:t>повторюватись</a:t>
            </a:r>
            <a:r>
              <a:rPr lang="ru-RU" sz="2400" dirty="0"/>
              <a:t> </a:t>
            </a:r>
            <a:r>
              <a:rPr lang="ru-RU" sz="2400" dirty="0" err="1"/>
              <a:t>прізвище</a:t>
            </a:r>
            <a:r>
              <a:rPr lang="ru-RU" sz="2400" dirty="0"/>
              <a:t>, </a:t>
            </a:r>
            <a:r>
              <a:rPr lang="ru-RU" sz="2400" dirty="0" err="1"/>
              <a:t>ім’я</a:t>
            </a:r>
            <a:r>
              <a:rPr lang="ru-RU" sz="2400" dirty="0"/>
              <a:t>, по </a:t>
            </a:r>
            <a:r>
              <a:rPr lang="ru-RU" sz="2400" dirty="0" err="1"/>
              <a:t>батькові</a:t>
            </a:r>
            <a:r>
              <a:rPr lang="ru-RU" sz="2400" dirty="0"/>
              <a:t>, </a:t>
            </a:r>
            <a:r>
              <a:rPr lang="ru-RU" sz="2400" dirty="0" err="1"/>
              <a:t>проте</a:t>
            </a:r>
            <a:r>
              <a:rPr lang="ru-RU" sz="2400" dirty="0"/>
              <a:t> не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повторюватись</a:t>
            </a:r>
            <a:r>
              <a:rPr lang="ru-RU" sz="2400" dirty="0"/>
              <a:t> номер паспорту. І </a:t>
            </a:r>
            <a:r>
              <a:rPr lang="ru-RU" sz="2400" dirty="0" err="1"/>
              <a:t>знаючи</a:t>
            </a:r>
            <a:r>
              <a:rPr lang="ru-RU" sz="2400" dirty="0"/>
              <a:t> </a:t>
            </a:r>
            <a:r>
              <a:rPr lang="ru-RU" sz="2400" dirty="0" err="1"/>
              <a:t>цей</a:t>
            </a:r>
            <a:r>
              <a:rPr lang="ru-RU" sz="2400" dirty="0"/>
              <a:t> номер, ми </a:t>
            </a:r>
            <a:r>
              <a:rPr lang="ru-RU" sz="2400" dirty="0" err="1"/>
              <a:t>можемо</a:t>
            </a:r>
            <a:r>
              <a:rPr lang="ru-RU" sz="2400" dirty="0"/>
              <a:t> точно </a:t>
            </a:r>
            <a:r>
              <a:rPr lang="ru-RU" sz="2400" dirty="0" err="1"/>
              <a:t>дізнатись</a:t>
            </a:r>
            <a:r>
              <a:rPr lang="ru-RU" sz="2400" dirty="0"/>
              <a:t>, </a:t>
            </a:r>
            <a:r>
              <a:rPr lang="ru-RU" sz="2400" dirty="0" err="1"/>
              <a:t>котрий</a:t>
            </a:r>
            <a:r>
              <a:rPr lang="ru-RU" sz="2400" dirty="0"/>
              <a:t> </a:t>
            </a:r>
            <a:r>
              <a:rPr lang="ru-RU" sz="2400" dirty="0" err="1"/>
              <a:t>саме</a:t>
            </a:r>
            <a:r>
              <a:rPr lang="ru-RU" sz="2400" dirty="0"/>
              <a:t> </a:t>
            </a:r>
            <a:r>
              <a:rPr lang="ru-RU" sz="2400" dirty="0" err="1"/>
              <a:t>Іваненко</a:t>
            </a:r>
            <a:r>
              <a:rPr lang="ru-RU" sz="2400" dirty="0"/>
              <a:t> Тарас Михайлович </a:t>
            </a:r>
            <a:r>
              <a:rPr lang="ru-RU" sz="2400" dirty="0" err="1"/>
              <a:t>відкрив</a:t>
            </a:r>
            <a:r>
              <a:rPr lang="ru-RU" sz="2400" dirty="0"/>
              <a:t> </a:t>
            </a:r>
            <a:r>
              <a:rPr lang="ru-RU" sz="2400" dirty="0" err="1"/>
              <a:t>рахунок</a:t>
            </a:r>
            <a:r>
              <a:rPr lang="ru-RU" sz="2400" dirty="0"/>
              <a:t> у банку. </a:t>
            </a:r>
            <a:r>
              <a:rPr lang="ru-RU" sz="2400" dirty="0" err="1"/>
              <a:t>Отже</a:t>
            </a:r>
            <a:r>
              <a:rPr lang="ru-RU" sz="2400" dirty="0"/>
              <a:t> </a:t>
            </a:r>
            <a:r>
              <a:rPr lang="ru-RU" sz="2400" dirty="0" err="1"/>
              <a:t>людину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ідентифікувати</a:t>
            </a:r>
            <a:r>
              <a:rPr lang="ru-RU" sz="2400" dirty="0"/>
              <a:t> за номером паспорта.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498" y="2399809"/>
            <a:ext cx="5597134" cy="4192840"/>
          </a:xfrm>
          <a:prstGeom prst="rect">
            <a:avLst/>
          </a:prstGeom>
          <a:noFill/>
          <a:ln w="57150">
            <a:solidFill>
              <a:schemeClr val="accent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605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24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/>
              <a:t>Зв’язки між сутностями</a:t>
            </a:r>
            <a:endParaRPr lang="ru-RU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282" y="1091691"/>
            <a:ext cx="7461160" cy="5576032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145267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6143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/>
              <a:t>Типи </a:t>
            </a:r>
            <a:r>
              <a:rPr lang="uk-UA" sz="3600" dirty="0" err="1" smtClean="0"/>
              <a:t>зв’язків</a:t>
            </a:r>
            <a:r>
              <a:rPr lang="uk-UA" sz="3600" dirty="0" smtClean="0"/>
              <a:t> між сутностями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1230" y="1963333"/>
            <a:ext cx="107542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Один до одного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клас</a:t>
            </a:r>
            <a:r>
              <a:rPr lang="ru-RU" dirty="0"/>
              <a:t> та </a:t>
            </a:r>
            <a:r>
              <a:rPr lang="ru-RU" dirty="0" err="1"/>
              <a:t>класний</a:t>
            </a:r>
            <a:r>
              <a:rPr lang="ru-RU" dirty="0"/>
              <a:t> </a:t>
            </a:r>
            <a:r>
              <a:rPr lang="ru-RU" dirty="0" err="1"/>
              <a:t>керівник</a:t>
            </a:r>
            <a:r>
              <a:rPr lang="ru-RU" dirty="0"/>
              <a:t>. В одного </a:t>
            </a:r>
            <a:r>
              <a:rPr lang="ru-RU" dirty="0" err="1"/>
              <a:t>класу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лише</a:t>
            </a:r>
            <a:r>
              <a:rPr lang="ru-RU" dirty="0"/>
              <a:t> один </a:t>
            </a:r>
            <a:r>
              <a:rPr lang="ru-RU" dirty="0" err="1"/>
              <a:t>класний</a:t>
            </a:r>
            <a:r>
              <a:rPr lang="ru-RU" dirty="0"/>
              <a:t> </a:t>
            </a:r>
            <a:r>
              <a:rPr lang="ru-RU" dirty="0" err="1"/>
              <a:t>керівник</a:t>
            </a:r>
            <a:r>
              <a:rPr lang="ru-RU" dirty="0"/>
              <a:t>, і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класним</a:t>
            </a:r>
            <a:r>
              <a:rPr lang="ru-RU" dirty="0"/>
              <a:t> </a:t>
            </a:r>
            <a:r>
              <a:rPr lang="ru-RU" dirty="0" err="1"/>
              <a:t>керівником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одного </a:t>
            </a:r>
            <a:r>
              <a:rPr lang="ru-RU" dirty="0" err="1"/>
              <a:t>класу</a:t>
            </a:r>
            <a:r>
              <a:rPr lang="ru-RU" dirty="0"/>
              <a:t>. Тому – 1 до 1</a:t>
            </a:r>
            <a:r>
              <a:rPr lang="ru-RU" dirty="0" smtClean="0"/>
              <a:t>.</a:t>
            </a:r>
          </a:p>
          <a:p>
            <a:endParaRPr lang="uk-UA" dirty="0" smtClean="0"/>
          </a:p>
          <a:p>
            <a:endParaRPr lang="ru-RU" dirty="0"/>
          </a:p>
          <a:p>
            <a:r>
              <a:rPr lang="ru-RU" b="1" dirty="0">
                <a:solidFill>
                  <a:srgbClr val="FF0000"/>
                </a:solidFill>
              </a:rPr>
              <a:t>Один до </a:t>
            </a:r>
            <a:r>
              <a:rPr lang="ru-RU" b="1" dirty="0" err="1">
                <a:solidFill>
                  <a:srgbClr val="FF0000"/>
                </a:solidFill>
              </a:rPr>
              <a:t>багатьох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dirty="0"/>
              <a:t>– у </a:t>
            </a:r>
            <a:r>
              <a:rPr lang="ru-RU" dirty="0" err="1"/>
              <a:t>класі</a:t>
            </a:r>
            <a:r>
              <a:rPr lang="ru-RU" dirty="0"/>
              <a:t> </a:t>
            </a:r>
            <a:r>
              <a:rPr lang="ru-RU" dirty="0" err="1"/>
              <a:t>вчиться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, але </a:t>
            </a:r>
            <a:r>
              <a:rPr lang="ru-RU" dirty="0" err="1"/>
              <a:t>учень</a:t>
            </a:r>
            <a:r>
              <a:rPr lang="ru-RU" dirty="0"/>
              <a:t> </a:t>
            </a:r>
            <a:r>
              <a:rPr lang="ru-RU" dirty="0" err="1"/>
              <a:t>вчиться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в одному </a:t>
            </a:r>
            <a:r>
              <a:rPr lang="ru-RU" dirty="0" err="1"/>
              <a:t>класі</a:t>
            </a:r>
            <a:r>
              <a:rPr lang="ru-RU" dirty="0"/>
              <a:t>. У </a:t>
            </a:r>
            <a:r>
              <a:rPr lang="ru-RU" dirty="0" err="1"/>
              <a:t>школі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класів</a:t>
            </a:r>
            <a:r>
              <a:rPr lang="ru-RU" dirty="0"/>
              <a:t>, але </a:t>
            </a:r>
            <a:r>
              <a:rPr lang="ru-RU" dirty="0" err="1"/>
              <a:t>конкретний</a:t>
            </a:r>
            <a:r>
              <a:rPr lang="ru-RU" dirty="0"/>
              <a:t> </a:t>
            </a:r>
            <a:r>
              <a:rPr lang="ru-RU" dirty="0" err="1"/>
              <a:t>клас</a:t>
            </a:r>
            <a:r>
              <a:rPr lang="ru-RU" dirty="0"/>
              <a:t>  </a:t>
            </a:r>
            <a:r>
              <a:rPr lang="ru-RU" dirty="0" err="1"/>
              <a:t>належить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до </a:t>
            </a:r>
            <a:r>
              <a:rPr lang="ru-RU" dirty="0" err="1"/>
              <a:t>однієї</a:t>
            </a:r>
            <a:r>
              <a:rPr lang="ru-RU" dirty="0"/>
              <a:t> </a:t>
            </a:r>
            <a:r>
              <a:rPr lang="ru-RU" dirty="0" err="1"/>
              <a:t>школи</a:t>
            </a:r>
            <a:r>
              <a:rPr lang="ru-RU" dirty="0" smtClean="0"/>
              <a:t>.</a:t>
            </a:r>
          </a:p>
          <a:p>
            <a:endParaRPr lang="uk-UA" dirty="0" smtClean="0"/>
          </a:p>
          <a:p>
            <a:endParaRPr lang="ru-RU" dirty="0"/>
          </a:p>
          <a:p>
            <a:r>
              <a:rPr lang="ru-RU" dirty="0"/>
              <a:t>І </a:t>
            </a:r>
            <a:r>
              <a:rPr lang="ru-RU" b="1" dirty="0" err="1">
                <a:solidFill>
                  <a:srgbClr val="FF0000"/>
                </a:solidFill>
              </a:rPr>
              <a:t>багато</a:t>
            </a:r>
            <a:r>
              <a:rPr lang="ru-RU" b="1" dirty="0">
                <a:solidFill>
                  <a:srgbClr val="FF0000"/>
                </a:solidFill>
              </a:rPr>
              <a:t> до </a:t>
            </a:r>
            <a:r>
              <a:rPr lang="ru-RU" b="1" dirty="0" err="1">
                <a:solidFill>
                  <a:srgbClr val="FF0000"/>
                </a:solidFill>
              </a:rPr>
              <a:t>багатьох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dirty="0"/>
              <a:t>–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викладає</a:t>
            </a:r>
            <a:r>
              <a:rPr lang="ru-RU" dirty="0"/>
              <a:t> у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класах</a:t>
            </a:r>
            <a:r>
              <a:rPr lang="ru-RU" dirty="0"/>
              <a:t>, а у </a:t>
            </a:r>
            <a:r>
              <a:rPr lang="ru-RU" dirty="0" err="1"/>
              <a:t>класі</a:t>
            </a:r>
            <a:r>
              <a:rPr lang="ru-RU" dirty="0"/>
              <a:t> </a:t>
            </a:r>
            <a:r>
              <a:rPr lang="ru-RU" dirty="0" err="1"/>
              <a:t>викладає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вчителів</a:t>
            </a:r>
            <a:r>
              <a:rPr lang="ru-RU" dirty="0"/>
              <a:t>. </a:t>
            </a:r>
            <a:r>
              <a:rPr lang="ru-RU" dirty="0" err="1"/>
              <a:t>Актор</a:t>
            </a:r>
            <a:r>
              <a:rPr lang="ru-RU" dirty="0"/>
              <a:t> </a:t>
            </a:r>
            <a:r>
              <a:rPr lang="ru-RU" dirty="0" err="1"/>
              <a:t>знімається</a:t>
            </a:r>
            <a:r>
              <a:rPr lang="ru-RU" dirty="0"/>
              <a:t> у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фільмах</a:t>
            </a:r>
            <a:r>
              <a:rPr lang="ru-RU" dirty="0"/>
              <a:t>, а у </a:t>
            </a:r>
            <a:r>
              <a:rPr lang="ru-RU" dirty="0" err="1"/>
              <a:t>фільмі</a:t>
            </a:r>
            <a:r>
              <a:rPr lang="ru-RU" dirty="0"/>
              <a:t> </a:t>
            </a:r>
            <a:r>
              <a:rPr lang="ru-RU" dirty="0" err="1"/>
              <a:t>знімається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акторів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0106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8585" y="172528"/>
            <a:ext cx="10515600" cy="1017828"/>
          </a:xfrm>
        </p:spPr>
        <p:txBody>
          <a:bodyPr>
            <a:normAutofit/>
          </a:bodyPr>
          <a:lstStyle/>
          <a:p>
            <a:pPr algn="ctr"/>
            <a:r>
              <a:rPr lang="uk-UA" sz="3600" dirty="0"/>
              <a:t>Типи </a:t>
            </a:r>
            <a:r>
              <a:rPr lang="uk-UA" sz="3600" dirty="0" err="1"/>
              <a:t>зв’язків</a:t>
            </a:r>
            <a:r>
              <a:rPr lang="uk-UA" sz="3600" dirty="0"/>
              <a:t> між сутностями</a:t>
            </a:r>
            <a:endParaRPr lang="ru-RU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1327569"/>
            <a:ext cx="6773862" cy="5048250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39416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8585" y="172528"/>
            <a:ext cx="10515600" cy="53483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/>
              <a:t>Типи </a:t>
            </a:r>
            <a:r>
              <a:rPr lang="uk-UA" sz="3600" dirty="0" err="1"/>
              <a:t>зв’язків</a:t>
            </a:r>
            <a:r>
              <a:rPr lang="uk-UA" sz="3600" dirty="0"/>
              <a:t> між сутностями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8408" y="711550"/>
            <a:ext cx="114041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Три </a:t>
            </a:r>
            <a:r>
              <a:rPr lang="ru-RU" dirty="0" err="1"/>
              <a:t>сутності</a:t>
            </a:r>
            <a:r>
              <a:rPr lang="ru-RU" dirty="0"/>
              <a:t>, і три </a:t>
            </a:r>
            <a:r>
              <a:rPr lang="ru-RU" dirty="0" err="1"/>
              <a:t>зв’язки</a:t>
            </a:r>
            <a:r>
              <a:rPr lang="ru-RU" dirty="0"/>
              <a:t>.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зауважити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побудова</a:t>
            </a:r>
            <a:r>
              <a:rPr lang="ru-RU" dirty="0"/>
              <a:t> </a:t>
            </a:r>
            <a:r>
              <a:rPr lang="ru-RU" dirty="0" err="1"/>
              <a:t>зв’язку</a:t>
            </a:r>
            <a:r>
              <a:rPr lang="ru-RU" dirty="0"/>
              <a:t> учитель </a:t>
            </a:r>
            <a:r>
              <a:rPr lang="ru-RU" dirty="0" err="1"/>
              <a:t>навчає</a:t>
            </a:r>
            <a:r>
              <a:rPr lang="ru-RU" dirty="0"/>
              <a:t> </a:t>
            </a:r>
            <a:r>
              <a:rPr lang="ru-RU" dirty="0" err="1"/>
              <a:t>учня</a:t>
            </a:r>
            <a:r>
              <a:rPr lang="ru-RU" dirty="0"/>
              <a:t> буде </a:t>
            </a:r>
            <a:r>
              <a:rPr lang="ru-RU" dirty="0" err="1"/>
              <a:t>помилкою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навчає</a:t>
            </a:r>
            <a:r>
              <a:rPr lang="ru-RU" dirty="0"/>
              <a:t> 11А </a:t>
            </a:r>
            <a:r>
              <a:rPr lang="ru-RU" dirty="0" err="1"/>
              <a:t>клас</a:t>
            </a:r>
            <a:r>
              <a:rPr lang="ru-RU" dirty="0"/>
              <a:t>, у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навчається</a:t>
            </a:r>
            <a:r>
              <a:rPr lang="ru-RU" dirty="0"/>
              <a:t> </a:t>
            </a:r>
            <a:r>
              <a:rPr lang="ru-RU" dirty="0" err="1"/>
              <a:t>учень</a:t>
            </a:r>
            <a:r>
              <a:rPr lang="ru-RU" dirty="0"/>
              <a:t> </a:t>
            </a:r>
            <a:r>
              <a:rPr lang="ru-RU" dirty="0" err="1"/>
              <a:t>Іваненко</a:t>
            </a:r>
            <a:r>
              <a:rPr lang="ru-RU" dirty="0"/>
              <a:t>, то факт </a:t>
            </a:r>
            <a:r>
              <a:rPr lang="ru-RU" dirty="0" err="1"/>
              <a:t>навчання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учня</a:t>
            </a:r>
            <a:r>
              <a:rPr lang="ru-RU" dirty="0"/>
              <a:t> у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вчителя</a:t>
            </a:r>
            <a:r>
              <a:rPr lang="ru-RU" dirty="0"/>
              <a:t> </a:t>
            </a:r>
            <a:r>
              <a:rPr lang="ru-RU" dirty="0" err="1"/>
              <a:t>випливає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зв’язків</a:t>
            </a:r>
            <a:r>
              <a:rPr lang="ru-RU" dirty="0"/>
              <a:t> «</a:t>
            </a:r>
            <a:r>
              <a:rPr lang="ru-RU" dirty="0" err="1"/>
              <a:t>вчиться</a:t>
            </a:r>
            <a:r>
              <a:rPr lang="ru-RU" dirty="0"/>
              <a:t>» і «</a:t>
            </a:r>
            <a:r>
              <a:rPr lang="ru-RU" dirty="0" err="1"/>
              <a:t>навчає</a:t>
            </a:r>
            <a:r>
              <a:rPr lang="ru-RU" dirty="0"/>
              <a:t>», і </a:t>
            </a:r>
            <a:r>
              <a:rPr lang="ru-RU" dirty="0" err="1"/>
              <a:t>зберігання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факту </a:t>
            </a:r>
            <a:r>
              <a:rPr lang="ru-RU" dirty="0" err="1"/>
              <a:t>ще</a:t>
            </a:r>
            <a:r>
              <a:rPr lang="ru-RU" dirty="0"/>
              <a:t> раз буде просто </a:t>
            </a:r>
            <a:r>
              <a:rPr lang="ru-RU" dirty="0" err="1"/>
              <a:t>надлишковим</a:t>
            </a:r>
            <a:r>
              <a:rPr lang="ru-RU" dirty="0"/>
              <a:t>. Але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гірше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внести </a:t>
            </a:r>
            <a:r>
              <a:rPr lang="ru-RU" dirty="0" err="1"/>
              <a:t>суперечність</a:t>
            </a:r>
            <a:r>
              <a:rPr lang="ru-RU" dirty="0"/>
              <a:t> у </a:t>
            </a:r>
            <a:r>
              <a:rPr lang="ru-RU" dirty="0" err="1"/>
              <a:t>дані</a:t>
            </a:r>
            <a:r>
              <a:rPr lang="ru-RU" dirty="0"/>
              <a:t>, </a:t>
            </a:r>
            <a:r>
              <a:rPr lang="ru-RU" dirty="0" err="1"/>
              <a:t>порушуючи</a:t>
            </a:r>
            <a:r>
              <a:rPr lang="ru-RU" dirty="0"/>
              <a:t> </a:t>
            </a:r>
            <a:r>
              <a:rPr lang="ru-RU" dirty="0" err="1"/>
              <a:t>їхню</a:t>
            </a:r>
            <a:r>
              <a:rPr lang="ru-RU" dirty="0"/>
              <a:t> </a:t>
            </a:r>
            <a:r>
              <a:rPr lang="ru-RU" dirty="0" err="1"/>
              <a:t>цілісність</a:t>
            </a:r>
            <a:r>
              <a:rPr lang="ru-RU" dirty="0"/>
              <a:t>.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навчає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11А </a:t>
            </a:r>
            <a:r>
              <a:rPr lang="ru-RU" dirty="0" err="1"/>
              <a:t>клас</a:t>
            </a:r>
            <a:r>
              <a:rPr lang="ru-RU" dirty="0"/>
              <a:t>, і </a:t>
            </a:r>
            <a:r>
              <a:rPr lang="ru-RU" dirty="0" err="1"/>
              <a:t>навчає</a:t>
            </a:r>
            <a:r>
              <a:rPr lang="ru-RU" dirty="0"/>
              <a:t> </a:t>
            </a:r>
            <a:r>
              <a:rPr lang="ru-RU" dirty="0" err="1"/>
              <a:t>учня</a:t>
            </a:r>
            <a:r>
              <a:rPr lang="ru-RU" dirty="0"/>
              <a:t> </a:t>
            </a:r>
            <a:r>
              <a:rPr lang="ru-RU" dirty="0" err="1"/>
              <a:t>Петренка</a:t>
            </a:r>
            <a:r>
              <a:rPr lang="ru-RU" dirty="0"/>
              <a:t>, </a:t>
            </a:r>
            <a:r>
              <a:rPr lang="ru-RU" dirty="0" err="1"/>
              <a:t>котрий</a:t>
            </a:r>
            <a:r>
              <a:rPr lang="ru-RU" dirty="0"/>
              <a:t> </a:t>
            </a:r>
            <a:r>
              <a:rPr lang="ru-RU" dirty="0" err="1"/>
              <a:t>вчиться</a:t>
            </a:r>
            <a:r>
              <a:rPr lang="ru-RU" dirty="0"/>
              <a:t> в 11Б. У межах </a:t>
            </a:r>
            <a:r>
              <a:rPr lang="ru-RU" dirty="0" err="1"/>
              <a:t>школи</a:t>
            </a:r>
            <a:r>
              <a:rPr lang="ru-RU" dirty="0"/>
              <a:t> і </a:t>
            </a:r>
            <a:r>
              <a:rPr lang="ru-RU" dirty="0" err="1" smtClean="0"/>
              <a:t>установленого</a:t>
            </a:r>
            <a:r>
              <a:rPr lang="ru-RU" dirty="0" smtClean="0"/>
              <a:t> </a:t>
            </a:r>
            <a:r>
              <a:rPr lang="ru-RU" dirty="0" err="1"/>
              <a:t>розкладу</a:t>
            </a:r>
            <a:r>
              <a:rPr lang="ru-RU" dirty="0"/>
              <a:t> </a:t>
            </a:r>
            <a:r>
              <a:rPr lang="ru-RU" dirty="0" err="1"/>
              <a:t>уроків</a:t>
            </a:r>
            <a:r>
              <a:rPr lang="ru-RU" dirty="0"/>
              <a:t> </a:t>
            </a:r>
            <a:r>
              <a:rPr lang="ru-RU" dirty="0" err="1"/>
              <a:t>вчителів</a:t>
            </a:r>
            <a:r>
              <a:rPr lang="ru-RU" dirty="0"/>
              <a:t> у </a:t>
            </a:r>
            <a:r>
              <a:rPr lang="ru-RU" dirty="0" err="1"/>
              <a:t>класах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, </a:t>
            </a:r>
            <a:r>
              <a:rPr lang="ru-RU" dirty="0" err="1"/>
              <a:t>тож</a:t>
            </a:r>
            <a:r>
              <a:rPr lang="ru-RU" dirty="0"/>
              <a:t> </a:t>
            </a:r>
            <a:r>
              <a:rPr lang="ru-RU" dirty="0" err="1"/>
              <a:t>зв’язок</a:t>
            </a:r>
            <a:r>
              <a:rPr lang="ru-RU" dirty="0"/>
              <a:t> </a:t>
            </a:r>
            <a:r>
              <a:rPr lang="ru-RU" dirty="0" err="1"/>
              <a:t>вчитель</a:t>
            </a:r>
            <a:r>
              <a:rPr lang="ru-RU" dirty="0"/>
              <a:t> </a:t>
            </a:r>
            <a:r>
              <a:rPr lang="ru-RU" dirty="0" err="1"/>
              <a:t>навчає</a:t>
            </a:r>
            <a:r>
              <a:rPr lang="ru-RU" dirty="0"/>
              <a:t> </a:t>
            </a:r>
            <a:r>
              <a:rPr lang="ru-RU" dirty="0" err="1"/>
              <a:t>учня</a:t>
            </a:r>
            <a:r>
              <a:rPr lang="ru-RU" dirty="0"/>
              <a:t> – є </a:t>
            </a:r>
            <a:r>
              <a:rPr lang="ru-RU" dirty="0" err="1"/>
              <a:t>зайвим</a:t>
            </a:r>
            <a:r>
              <a:rPr lang="ru-RU" dirty="0"/>
              <a:t> і не повинен </a:t>
            </a:r>
            <a:r>
              <a:rPr lang="ru-RU" dirty="0" err="1"/>
              <a:t>з’являтися</a:t>
            </a:r>
            <a:r>
              <a:rPr lang="ru-RU" dirty="0"/>
              <a:t> на </a:t>
            </a:r>
            <a:r>
              <a:rPr lang="ru-RU" dirty="0" err="1"/>
              <a:t>схемі</a:t>
            </a:r>
            <a:r>
              <a:rPr lang="ru-RU" dirty="0"/>
              <a:t> </a:t>
            </a:r>
            <a:r>
              <a:rPr lang="ru-RU" dirty="0" err="1"/>
              <a:t>моделі</a:t>
            </a:r>
            <a:r>
              <a:rPr lang="ru-RU" dirty="0"/>
              <a:t> </a:t>
            </a:r>
            <a:r>
              <a:rPr lang="ru-RU" dirty="0" err="1"/>
              <a:t>сутність-зв'язок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309" y="2465876"/>
            <a:ext cx="5611018" cy="4259498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622121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42770" y="23808"/>
            <a:ext cx="1105788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Завдання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815" y="822256"/>
            <a:ext cx="6796415" cy="55205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48773" y="1026543"/>
            <a:ext cx="6352498" cy="3627234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-95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 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Скласти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модель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сутність-зв'язок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для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предметної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області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Відеопрокат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 У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фільмах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знімаються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актори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виконуючи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ролі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 Про </a:t>
            </a:r>
            <a:r>
              <a:rPr lang="ru-RU" dirty="0" err="1">
                <a:solidFill>
                  <a:srgbClr val="FF0000"/>
                </a:solidFill>
              </a:rPr>
              <a:t>актора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відомі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прізвище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ім’я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рік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народження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є фото та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біографія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 Про </a:t>
            </a:r>
            <a:r>
              <a:rPr lang="ru-RU" dirty="0" err="1">
                <a:solidFill>
                  <a:srgbClr val="FF0000"/>
                </a:solidFill>
              </a:rPr>
              <a:t>фільми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відома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інформація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: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назва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режисер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рік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випуску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країна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жанр (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може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належати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до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кількох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жанрів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),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тривалість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фільму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наявність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нагород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 Про </a:t>
            </a:r>
            <a:r>
              <a:rPr lang="ru-RU" dirty="0" err="1">
                <a:solidFill>
                  <a:srgbClr val="FF0000"/>
                </a:solidFill>
              </a:rPr>
              <a:t>клієнтів</a:t>
            </a:r>
            <a:r>
              <a:rPr lang="ru-RU" dirty="0">
                <a:solidFill>
                  <a:srgbClr val="FF0000"/>
                </a:solidFill>
              </a:rPr>
              <a:t> пункту </a:t>
            </a:r>
            <a:r>
              <a:rPr lang="ru-RU" dirty="0" err="1">
                <a:solidFill>
                  <a:srgbClr val="FF0000"/>
                </a:solidFill>
              </a:rPr>
              <a:t>відео</a:t>
            </a:r>
            <a:r>
              <a:rPr lang="ru-RU" dirty="0">
                <a:solidFill>
                  <a:srgbClr val="FF0000"/>
                </a:solidFill>
              </a:rPr>
              <a:t> прокату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відомі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прізвище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ім’я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рік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народження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адреса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проживання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та телефон.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Кожен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з них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може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брати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у прокат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при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цьому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фіксується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дата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отримання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повернення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фільму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Клієнт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може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брати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кілька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фільмів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одночасно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;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всі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фільми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представлено в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єдиному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10000"/>
                  </a:schemeClr>
                </a:solidFill>
              </a:rPr>
              <a:t>екземплярі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.</a:t>
            </a:r>
            <a:endParaRPr lang="en-US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0907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00"/>
          </a:p>
        </p:txBody>
      </p:sp>
      <p:sp>
        <p:nvSpPr>
          <p:cNvPr id="4" name="Oval 3"/>
          <p:cNvSpPr/>
          <p:nvPr/>
        </p:nvSpPr>
        <p:spPr>
          <a:xfrm>
            <a:off x="1328467" y="502920"/>
            <a:ext cx="9756475" cy="5852160"/>
          </a:xfrm>
          <a:prstGeom prst="ellipse">
            <a:avLst/>
          </a:prstGeom>
          <a:noFill/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216989" y="1908714"/>
            <a:ext cx="810020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40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Доповнити карту пам’яті з теми «Системи керування базами </a:t>
            </a:r>
            <a:r>
              <a:rPr lang="uk-UA" sz="4000" b="1" dirty="0" err="1" smtClean="0">
                <a:solidFill>
                  <a:schemeClr val="accent1"/>
                </a:solidFill>
                <a:latin typeface="Raleway" panose="020B0503030101060003" pitchFamily="34" charset="0"/>
              </a:rPr>
              <a:t>даних»термінами</a:t>
            </a:r>
            <a:endParaRPr lang="en-US" sz="4000" b="1" dirty="0">
              <a:solidFill>
                <a:schemeClr val="accent1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487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8">
      <a:dk1>
        <a:srgbClr val="070707"/>
      </a:dk1>
      <a:lt1>
        <a:srgbClr val="F4F4F4"/>
      </a:lt1>
      <a:dk2>
        <a:srgbClr val="A0A0A3"/>
      </a:dk2>
      <a:lt2>
        <a:srgbClr val="E5E5E5"/>
      </a:lt2>
      <a:accent1>
        <a:srgbClr val="F89915"/>
      </a:accent1>
      <a:accent2>
        <a:srgbClr val="F89915"/>
      </a:accent2>
      <a:accent3>
        <a:srgbClr val="F89915"/>
      </a:accent3>
      <a:accent4>
        <a:srgbClr val="F89915"/>
      </a:accent4>
      <a:accent5>
        <a:srgbClr val="F89915"/>
      </a:accent5>
      <a:accent6>
        <a:srgbClr val="F89915"/>
      </a:accent6>
      <a:hlink>
        <a:srgbClr val="FD5F1A"/>
      </a:hlink>
      <a:folHlink>
        <a:srgbClr val="5FA938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434</Words>
  <Application>Microsoft Office PowerPoint</Application>
  <PresentationFormat>Произвольный</PresentationFormat>
  <Paragraphs>26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Об’єкти можуть перебувати у зв’язках з іншими об’єктами. Наприклад, учитель викладає у класі, учень вчиться у класі, а читач бере книгу в бібліотеці.</vt:lpstr>
      <vt:lpstr>Опис сутностей та зв’язків предметної області називається моделлю сутність-зв'язок, і для графічного позначення моделі використовуються схеми, як показано на слайді.</vt:lpstr>
      <vt:lpstr>Деякі з атрибутів є ключовими – вони дозволяють унікально ідентифікувати об’єкт сутності. Наприклад, у людей можуть повторюватись прізвище, ім’я, по батькові, проте не може повторюватись номер паспорту. І знаючи цей номер, ми можемо точно дізнатись, котрий саме Іваненко Тарас Михайлович відкрив рахунок у банку. Отже людину можна ідентифікувати за номером паспорта.</vt:lpstr>
      <vt:lpstr>Зв’язки між сутностями</vt:lpstr>
      <vt:lpstr>Типи зв’язків між сутностями</vt:lpstr>
      <vt:lpstr>Типи зв’язків між сутностями</vt:lpstr>
      <vt:lpstr>Типи зв’язків між сутностями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LOVEISH</dc:creator>
  <cp:lastModifiedBy>Пользователь Windows</cp:lastModifiedBy>
  <cp:revision>47</cp:revision>
  <dcterms:created xsi:type="dcterms:W3CDTF">2016-06-14T19:42:18Z</dcterms:created>
  <dcterms:modified xsi:type="dcterms:W3CDTF">2021-12-09T17:10:14Z</dcterms:modified>
</cp:coreProperties>
</file>