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notesMasterIdLst>
    <p:notesMasterId r:id="rId8"/>
  </p:notesMasterIdLst>
  <p:sldIdLst>
    <p:sldId id="260" r:id="rId2"/>
    <p:sldId id="282" r:id="rId3"/>
    <p:sldId id="283" r:id="rId4"/>
    <p:sldId id="279" r:id="rId5"/>
    <p:sldId id="280" r:id="rId6"/>
    <p:sldId id="278" r:id="rId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66"/>
    <a:srgbClr val="336699"/>
    <a:srgbClr val="0033CC"/>
    <a:srgbClr val="274F77"/>
    <a:srgbClr val="4D4D4D"/>
    <a:srgbClr val="C0C0C0"/>
    <a:srgbClr val="DDDDDD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6" autoAdjust="0"/>
    <p:restoredTop sz="94322" autoAdjust="0"/>
  </p:normalViewPr>
  <p:slideViewPr>
    <p:cSldViewPr>
      <p:cViewPr>
        <p:scale>
          <a:sx n="71" d="100"/>
          <a:sy n="71" d="100"/>
        </p:scale>
        <p:origin x="-2268" y="-8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C1F6C71-51F2-4B39-9C61-469419E55292}" type="datetimeFigureOut">
              <a:rPr lang="ru-RU"/>
              <a:pPr>
                <a:defRPr/>
              </a:pPr>
              <a:t>08.12.2021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15B84C4-E6D8-4437-A052-7BAD47E427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21767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ChangeArrowheads="1"/>
          </p:cNvSpPr>
          <p:nvPr userDrawn="1"/>
        </p:nvSpPr>
        <p:spPr bwMode="auto">
          <a:xfrm>
            <a:off x="250825" y="620713"/>
            <a:ext cx="8893175" cy="58324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223015-A6ED-4FE6-BD93-50A5A3343F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335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63E39-85DC-4730-BCF2-D3EE597D62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6120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F4C218-6EB6-4798-B821-14C83631B3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3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A2D798-F4E6-4AB5-A9BD-58A674F00F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27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3ED665-8586-4B30-865B-684BFE38F3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137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EB665F-DC37-4335-B8F5-13482DF131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399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611274-E318-4365-9AA2-90B35CF710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538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F3D5E8-53EC-421B-A51B-5EE23B6AD4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8236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AE6431-2DD2-4400-A65B-959AE38F2A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8764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60835F-12E6-4BAE-9EE1-16D042CF48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4966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C84A83-1909-4ABC-B710-731F033263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5666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T0" fmla="*/ 0 w 1000"/>
              <a:gd name="T1" fmla="*/ 0 h 1000"/>
              <a:gd name="T2" fmla="*/ 585 w 1000"/>
              <a:gd name="T3" fmla="*/ 0 h 1000"/>
              <a:gd name="T4" fmla="*/ 585 w 1000"/>
              <a:gd name="T5" fmla="*/ 1000 h 1000"/>
              <a:gd name="T6" fmla="*/ 0 w 1000"/>
              <a:gd name="T7" fmla="*/ 1000 h 1000"/>
              <a:gd name="T8" fmla="*/ 0 w 1000"/>
              <a:gd name="T9" fmla="*/ 0 h 1000"/>
              <a:gd name="T10" fmla="*/ 1000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018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pPr>
              <a:defRPr/>
            </a:pPr>
            <a:fld id="{B71B53B8-C919-4D37-B6BE-171C833538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9pPr>
    </p:titleStyle>
    <p:bodyStyle>
      <a:lvl1pPr marL="469900" indent="-4699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304925" indent="-395288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300">
          <a:solidFill>
            <a:schemeClr val="tx1"/>
          </a:solidFill>
          <a:latin typeface="+mn-lt"/>
        </a:defRPr>
      </a:lvl3pPr>
      <a:lvl4pPr marL="1693863" indent="-3873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93913" indent="-398463" algn="l" rtl="0" eaLnBrk="1" fontAlgn="base" hangingPunct="1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51113" indent="-398463" algn="l" rtl="0" eaLnBrk="1" fontAlgn="base" hangingPunct="1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008313" indent="-398463" algn="l" rtl="0" eaLnBrk="1" fontAlgn="base" hangingPunct="1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65513" indent="-398463" algn="l" rtl="0" eaLnBrk="1" fontAlgn="base" hangingPunct="1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922713" indent="-398463" algn="l" rtl="0" eaLnBrk="1" fontAlgn="base" hangingPunct="1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14"/>
          <p:cNvSpPr>
            <a:spLocks noChangeAspect="1" noChangeArrowheads="1" noTextEdit="1"/>
          </p:cNvSpPr>
          <p:nvPr/>
        </p:nvSpPr>
        <p:spPr bwMode="auto">
          <a:xfrm>
            <a:off x="644525" y="2852738"/>
            <a:ext cx="2879725" cy="249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5314" name="Text Box 18"/>
          <p:cNvSpPr txBox="1">
            <a:spLocks noChangeArrowheads="1"/>
          </p:cNvSpPr>
          <p:nvPr/>
        </p:nvSpPr>
        <p:spPr bwMode="auto">
          <a:xfrm>
            <a:off x="755650" y="1341438"/>
            <a:ext cx="813752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uk-UA" sz="32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Оператор розгалуження. Вкладені розгалуження.</a:t>
            </a:r>
            <a:endParaRPr lang="ru-RU" sz="32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grpSp>
        <p:nvGrpSpPr>
          <p:cNvPr id="3076" name="Group 21"/>
          <p:cNvGrpSpPr>
            <a:grpSpLocks/>
          </p:cNvGrpSpPr>
          <p:nvPr/>
        </p:nvGrpSpPr>
        <p:grpSpPr bwMode="auto">
          <a:xfrm>
            <a:off x="0" y="-534988"/>
            <a:ext cx="9144000" cy="7392988"/>
            <a:chOff x="0" y="-337"/>
            <a:chExt cx="5760" cy="4657"/>
          </a:xfrm>
        </p:grpSpPr>
        <p:sp>
          <p:nvSpPr>
            <p:cNvPr id="3077" name="Line 22"/>
            <p:cNvSpPr>
              <a:spLocks noChangeShapeType="1"/>
            </p:cNvSpPr>
            <p:nvPr/>
          </p:nvSpPr>
          <p:spPr bwMode="auto">
            <a:xfrm flipV="1">
              <a:off x="0" y="4027"/>
              <a:ext cx="5465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78" name="Line 23"/>
            <p:cNvSpPr>
              <a:spLocks noChangeShapeType="1"/>
            </p:cNvSpPr>
            <p:nvPr/>
          </p:nvSpPr>
          <p:spPr bwMode="auto">
            <a:xfrm flipV="1">
              <a:off x="0" y="4059"/>
              <a:ext cx="5602" cy="0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79" name="Line 24"/>
            <p:cNvSpPr>
              <a:spLocks noChangeShapeType="1"/>
            </p:cNvSpPr>
            <p:nvPr/>
          </p:nvSpPr>
          <p:spPr bwMode="auto">
            <a:xfrm rot="5400000">
              <a:off x="-1578" y="2560"/>
              <a:ext cx="3521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80" name="Line 25"/>
            <p:cNvSpPr>
              <a:spLocks noChangeShapeType="1"/>
            </p:cNvSpPr>
            <p:nvPr/>
          </p:nvSpPr>
          <p:spPr bwMode="auto">
            <a:xfrm rot="5400000" flipV="1">
              <a:off x="-1634" y="2537"/>
              <a:ext cx="3566" cy="0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3081" name="Group 26"/>
            <p:cNvGrpSpPr>
              <a:grpSpLocks/>
            </p:cNvGrpSpPr>
            <p:nvPr/>
          </p:nvGrpSpPr>
          <p:grpSpPr bwMode="auto">
            <a:xfrm>
              <a:off x="17" y="-337"/>
              <a:ext cx="1097" cy="1402"/>
              <a:chOff x="0" y="-377"/>
              <a:chExt cx="1208" cy="1544"/>
            </a:xfrm>
          </p:grpSpPr>
          <p:sp>
            <p:nvSpPr>
              <p:cNvPr id="3085" name="Arc 27"/>
              <p:cNvSpPr>
                <a:spLocks/>
              </p:cNvSpPr>
              <p:nvPr/>
            </p:nvSpPr>
            <p:spPr bwMode="auto">
              <a:xfrm rot="2525349">
                <a:off x="85" y="-232"/>
                <a:ext cx="1047" cy="1280"/>
              </a:xfrm>
              <a:custGeom>
                <a:avLst/>
                <a:gdLst>
                  <a:gd name="T0" fmla="*/ 0 w 43200"/>
                  <a:gd name="T1" fmla="*/ 0 h 43200"/>
                  <a:gd name="T2" fmla="*/ 0 w 43200"/>
                  <a:gd name="T3" fmla="*/ 0 h 43200"/>
                  <a:gd name="T4" fmla="*/ 0 w 43200"/>
                  <a:gd name="T5" fmla="*/ 1 h 43200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43200"/>
                  <a:gd name="T11" fmla="*/ 43200 w 43200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43200" fill="none" extrusionOk="0">
                    <a:moveTo>
                      <a:pt x="31119" y="2211"/>
                    </a:moveTo>
                    <a:cubicBezTo>
                      <a:pt x="38514" y="5841"/>
                      <a:pt x="43200" y="13362"/>
                      <a:pt x="43200" y="21600"/>
                    </a:cubicBezTo>
                    <a:cubicBezTo>
                      <a:pt x="43200" y="33529"/>
                      <a:pt x="33529" y="43200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24" y="-1"/>
                      <a:pt x="23448" y="59"/>
                      <a:pt x="24365" y="177"/>
                    </a:cubicBezTo>
                  </a:path>
                  <a:path w="43200" h="43200" stroke="0" extrusionOk="0">
                    <a:moveTo>
                      <a:pt x="31119" y="2211"/>
                    </a:moveTo>
                    <a:cubicBezTo>
                      <a:pt x="38514" y="5841"/>
                      <a:pt x="43200" y="13362"/>
                      <a:pt x="43200" y="21600"/>
                    </a:cubicBezTo>
                    <a:cubicBezTo>
                      <a:pt x="43200" y="33529"/>
                      <a:pt x="33529" y="43200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24" y="-1"/>
                      <a:pt x="23448" y="59"/>
                      <a:pt x="24365" y="177"/>
                    </a:cubicBezTo>
                    <a:lnTo>
                      <a:pt x="21600" y="21600"/>
                    </a:lnTo>
                    <a:lnTo>
                      <a:pt x="31119" y="22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3086" name="Picture 28" descr="j0395941%5b1%5d"/>
              <p:cNvPicPr>
                <a:picLocks noChangeAspect="1" noChangeArrowheads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lum bright="-6000" contrast="-1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044" cy="8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087" name="Arc 29"/>
              <p:cNvSpPr>
                <a:spLocks/>
              </p:cNvSpPr>
              <p:nvPr/>
            </p:nvSpPr>
            <p:spPr bwMode="auto">
              <a:xfrm rot="2525349">
                <a:off x="148" y="-377"/>
                <a:ext cx="1060" cy="1544"/>
              </a:xfrm>
              <a:custGeom>
                <a:avLst/>
                <a:gdLst>
                  <a:gd name="T0" fmla="*/ 2 w 21600"/>
                  <a:gd name="T1" fmla="*/ 0 h 35286"/>
                  <a:gd name="T2" fmla="*/ 1 w 21600"/>
                  <a:gd name="T3" fmla="*/ 3 h 35286"/>
                  <a:gd name="T4" fmla="*/ 0 w 21600"/>
                  <a:gd name="T5" fmla="*/ 1 h 35286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35286"/>
                  <a:gd name="T11" fmla="*/ 21600 w 21600"/>
                  <a:gd name="T12" fmla="*/ 35286 h 3528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35286" fill="none" extrusionOk="0">
                    <a:moveTo>
                      <a:pt x="16053" y="0"/>
                    </a:moveTo>
                    <a:cubicBezTo>
                      <a:pt x="19624" y="3966"/>
                      <a:pt x="21600" y="9114"/>
                      <a:pt x="21600" y="14451"/>
                    </a:cubicBezTo>
                    <a:cubicBezTo>
                      <a:pt x="21600" y="24186"/>
                      <a:pt x="15087" y="32719"/>
                      <a:pt x="5696" y="35286"/>
                    </a:cubicBezTo>
                  </a:path>
                  <a:path w="21600" h="35286" stroke="0" extrusionOk="0">
                    <a:moveTo>
                      <a:pt x="16053" y="0"/>
                    </a:moveTo>
                    <a:cubicBezTo>
                      <a:pt x="19624" y="3966"/>
                      <a:pt x="21600" y="9114"/>
                      <a:pt x="21600" y="14451"/>
                    </a:cubicBezTo>
                    <a:cubicBezTo>
                      <a:pt x="21600" y="24186"/>
                      <a:pt x="15087" y="32719"/>
                      <a:pt x="5696" y="35286"/>
                    </a:cubicBezTo>
                    <a:lnTo>
                      <a:pt x="0" y="14451"/>
                    </a:lnTo>
                    <a:lnTo>
                      <a:pt x="16053" y="0"/>
                    </a:lnTo>
                    <a:close/>
                  </a:path>
                </a:pathLst>
              </a:custGeom>
              <a:noFill/>
              <a:ln w="19050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88" name="Arc 30"/>
              <p:cNvSpPr>
                <a:spLocks/>
              </p:cNvSpPr>
              <p:nvPr/>
            </p:nvSpPr>
            <p:spPr bwMode="auto">
              <a:xfrm rot="2525349">
                <a:off x="279" y="-283"/>
                <a:ext cx="879" cy="1446"/>
              </a:xfrm>
              <a:custGeom>
                <a:avLst/>
                <a:gdLst>
                  <a:gd name="T0" fmla="*/ 1 w 21600"/>
                  <a:gd name="T1" fmla="*/ 0 h 37724"/>
                  <a:gd name="T2" fmla="*/ 0 w 21600"/>
                  <a:gd name="T3" fmla="*/ 2 h 37724"/>
                  <a:gd name="T4" fmla="*/ 0 w 21600"/>
                  <a:gd name="T5" fmla="*/ 1 h 37724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37724"/>
                  <a:gd name="T11" fmla="*/ 21600 w 21600"/>
                  <a:gd name="T12" fmla="*/ 37724 h 377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37724" fill="none" extrusionOk="0">
                    <a:moveTo>
                      <a:pt x="14172" y="0"/>
                    </a:moveTo>
                    <a:cubicBezTo>
                      <a:pt x="18890" y="4102"/>
                      <a:pt x="21600" y="10047"/>
                      <a:pt x="21600" y="16300"/>
                    </a:cubicBezTo>
                    <a:cubicBezTo>
                      <a:pt x="21600" y="27166"/>
                      <a:pt x="13527" y="36341"/>
                      <a:pt x="2749" y="37724"/>
                    </a:cubicBezTo>
                  </a:path>
                  <a:path w="21600" h="37724" stroke="0" extrusionOk="0">
                    <a:moveTo>
                      <a:pt x="14172" y="0"/>
                    </a:moveTo>
                    <a:cubicBezTo>
                      <a:pt x="18890" y="4102"/>
                      <a:pt x="21600" y="10047"/>
                      <a:pt x="21600" y="16300"/>
                    </a:cubicBezTo>
                    <a:cubicBezTo>
                      <a:pt x="21600" y="27166"/>
                      <a:pt x="13527" y="36341"/>
                      <a:pt x="2749" y="37724"/>
                    </a:cubicBezTo>
                    <a:lnTo>
                      <a:pt x="0" y="16300"/>
                    </a:lnTo>
                    <a:lnTo>
                      <a:pt x="14172" y="0"/>
                    </a:lnTo>
                    <a:close/>
                  </a:path>
                </a:pathLst>
              </a:custGeom>
              <a:noFill/>
              <a:ln w="19050">
                <a:solidFill>
                  <a:srgbClr val="99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3082" name="Oval 33"/>
            <p:cNvSpPr>
              <a:spLocks noChangeArrowheads="1"/>
            </p:cNvSpPr>
            <p:nvPr/>
          </p:nvSpPr>
          <p:spPr bwMode="auto">
            <a:xfrm>
              <a:off x="4920" y="4081"/>
              <a:ext cx="316" cy="21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dist="12700" dir="5400000" algn="ctr" rotWithShape="0">
                <a:schemeClr val="hlink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3083" name="Line 35"/>
            <p:cNvSpPr>
              <a:spLocks noChangeShapeType="1"/>
            </p:cNvSpPr>
            <p:nvPr/>
          </p:nvSpPr>
          <p:spPr bwMode="auto">
            <a:xfrm flipV="1">
              <a:off x="1066" y="424"/>
              <a:ext cx="4694" cy="0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84" name="Line 36"/>
            <p:cNvSpPr>
              <a:spLocks noChangeShapeType="1"/>
            </p:cNvSpPr>
            <p:nvPr/>
          </p:nvSpPr>
          <p:spPr bwMode="auto">
            <a:xfrm>
              <a:off x="1066" y="391"/>
              <a:ext cx="4694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3090" name="Picture 18" descr="Программист Python: обучение на разработчика с нул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140968"/>
            <a:ext cx="3258888" cy="2237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xmlns="" id="{673C0607-7E25-4D96-B640-A6C7D3E987C2}"/>
              </a:ext>
            </a:extLst>
          </p:cNvPr>
          <p:cNvSpPr/>
          <p:nvPr/>
        </p:nvSpPr>
        <p:spPr>
          <a:xfrm>
            <a:off x="5148064" y="4098014"/>
            <a:ext cx="3672408" cy="1540808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spcFirstLastPara="0" vert="horz" wrap="square" lIns="152881" tIns="152881" rIns="152881" bIns="152881" numCol="1" spcCol="1270" anchor="ctr" anchorCtr="0">
            <a:noAutofit/>
          </a:bodyPr>
          <a:lstStyle/>
          <a:p>
            <a:r>
              <a:rPr lang="ru-RU" sz="1600" b="1" dirty="0" err="1">
                <a:solidFill>
                  <a:srgbClr val="FF0000"/>
                </a:solidFill>
              </a:rPr>
              <a:t>if</a:t>
            </a:r>
            <a:r>
              <a:rPr lang="ru-RU" sz="1600" b="1" dirty="0">
                <a:solidFill>
                  <a:srgbClr val="FF0000"/>
                </a:solidFill>
              </a:rPr>
              <a:t> </a:t>
            </a:r>
            <a:r>
              <a:rPr lang="ru-RU" sz="1600" b="1" dirty="0" err="1">
                <a:solidFill>
                  <a:srgbClr val="FF0000"/>
                </a:solidFill>
              </a:rPr>
              <a:t>логічний</a:t>
            </a:r>
            <a:r>
              <a:rPr lang="ru-RU" sz="1600" b="1" dirty="0">
                <a:solidFill>
                  <a:srgbClr val="FF0000"/>
                </a:solidFill>
              </a:rPr>
              <a:t> </a:t>
            </a:r>
            <a:r>
              <a:rPr lang="ru-RU" sz="1600" b="1" dirty="0" err="1">
                <a:solidFill>
                  <a:srgbClr val="FF0000"/>
                </a:solidFill>
              </a:rPr>
              <a:t>вираз</a:t>
            </a:r>
            <a:r>
              <a:rPr lang="ru-RU" sz="1600" b="1" dirty="0">
                <a:solidFill>
                  <a:srgbClr val="FF0000"/>
                </a:solidFill>
              </a:rPr>
              <a:t>:</a:t>
            </a:r>
          </a:p>
          <a:p>
            <a:r>
              <a:rPr lang="ru-RU" sz="1600" b="1" dirty="0" err="1">
                <a:solidFill>
                  <a:srgbClr val="336699"/>
                </a:solidFill>
              </a:rPr>
              <a:t>дії</a:t>
            </a:r>
            <a:r>
              <a:rPr lang="ru-RU" sz="1600" b="1" dirty="0">
                <a:solidFill>
                  <a:srgbClr val="336699"/>
                </a:solidFill>
              </a:rPr>
              <a:t>, </a:t>
            </a:r>
            <a:r>
              <a:rPr lang="ru-RU" sz="1600" b="1" dirty="0" err="1">
                <a:solidFill>
                  <a:srgbClr val="336699"/>
                </a:solidFill>
              </a:rPr>
              <a:t>які</a:t>
            </a:r>
            <a:r>
              <a:rPr lang="ru-RU" sz="1600" b="1" dirty="0">
                <a:solidFill>
                  <a:srgbClr val="336699"/>
                </a:solidFill>
              </a:rPr>
              <a:t> </a:t>
            </a:r>
            <a:r>
              <a:rPr lang="ru-RU" sz="1600" b="1" dirty="0" err="1">
                <a:solidFill>
                  <a:srgbClr val="336699"/>
                </a:solidFill>
              </a:rPr>
              <a:t>будуть</a:t>
            </a:r>
            <a:r>
              <a:rPr lang="ru-RU" sz="1600" b="1" dirty="0">
                <a:solidFill>
                  <a:srgbClr val="336699"/>
                </a:solidFill>
              </a:rPr>
              <a:t> </a:t>
            </a:r>
            <a:r>
              <a:rPr lang="ru-RU" sz="1600" b="1" dirty="0" err="1">
                <a:solidFill>
                  <a:srgbClr val="336699"/>
                </a:solidFill>
              </a:rPr>
              <a:t>виконуватися</a:t>
            </a:r>
            <a:r>
              <a:rPr lang="ru-RU" sz="1600" b="1" dirty="0">
                <a:solidFill>
                  <a:srgbClr val="336699"/>
                </a:solidFill>
              </a:rPr>
              <a:t> </a:t>
            </a:r>
            <a:r>
              <a:rPr lang="ru-RU" sz="1600" b="1" dirty="0" err="1">
                <a:solidFill>
                  <a:srgbClr val="336699"/>
                </a:solidFill>
              </a:rPr>
              <a:t>якщо</a:t>
            </a:r>
            <a:r>
              <a:rPr lang="ru-RU" sz="1600" b="1" dirty="0">
                <a:solidFill>
                  <a:srgbClr val="336699"/>
                </a:solidFill>
              </a:rPr>
              <a:t> </a:t>
            </a:r>
            <a:r>
              <a:rPr lang="ru-RU" sz="1600" b="1" dirty="0" err="1">
                <a:solidFill>
                  <a:srgbClr val="336699"/>
                </a:solidFill>
              </a:rPr>
              <a:t>логічний</a:t>
            </a:r>
            <a:r>
              <a:rPr lang="ru-RU" sz="1600" b="1" dirty="0">
                <a:solidFill>
                  <a:srgbClr val="336699"/>
                </a:solidFill>
              </a:rPr>
              <a:t> </a:t>
            </a:r>
            <a:r>
              <a:rPr lang="ru-RU" sz="1600" b="1" dirty="0" err="1">
                <a:solidFill>
                  <a:srgbClr val="336699"/>
                </a:solidFill>
              </a:rPr>
              <a:t>вираз</a:t>
            </a:r>
            <a:r>
              <a:rPr lang="ru-RU" sz="1600" b="1" dirty="0">
                <a:solidFill>
                  <a:srgbClr val="336699"/>
                </a:solidFill>
              </a:rPr>
              <a:t> буде </a:t>
            </a:r>
            <a:r>
              <a:rPr lang="ru-RU" sz="1600" b="1" dirty="0" err="1">
                <a:solidFill>
                  <a:srgbClr val="336699"/>
                </a:solidFill>
              </a:rPr>
              <a:t>мати</a:t>
            </a:r>
            <a:r>
              <a:rPr lang="ru-RU" sz="1600" b="1" dirty="0">
                <a:solidFill>
                  <a:srgbClr val="336699"/>
                </a:solidFill>
              </a:rPr>
              <a:t> </a:t>
            </a:r>
            <a:r>
              <a:rPr lang="ru-RU" sz="1600" b="1" dirty="0" err="1">
                <a:solidFill>
                  <a:srgbClr val="336699"/>
                </a:solidFill>
              </a:rPr>
              <a:t>значення</a:t>
            </a:r>
            <a:r>
              <a:rPr lang="ru-RU" sz="1600" b="1" dirty="0">
                <a:solidFill>
                  <a:srgbClr val="336699"/>
                </a:solidFill>
              </a:rPr>
              <a:t> </a:t>
            </a:r>
            <a:r>
              <a:rPr lang="ru-RU" sz="1600" b="1" dirty="0" err="1">
                <a:solidFill>
                  <a:srgbClr val="336699"/>
                </a:solidFill>
              </a:rPr>
              <a:t>True</a:t>
            </a:r>
            <a:endParaRPr lang="ru-RU" sz="1600" b="1" dirty="0">
              <a:solidFill>
                <a:srgbClr val="336699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17" b="-1"/>
          <a:stretch/>
        </p:blipFill>
        <p:spPr bwMode="auto">
          <a:xfrm>
            <a:off x="5698736" y="1439199"/>
            <a:ext cx="2597108" cy="2251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Заголовок 1"/>
          <p:cNvSpPr txBox="1">
            <a:spLocks/>
          </p:cNvSpPr>
          <p:nvPr/>
        </p:nvSpPr>
        <p:spPr bwMode="auto">
          <a:xfrm>
            <a:off x="5361906" y="523220"/>
            <a:ext cx="3024336" cy="523220"/>
          </a:xfrm>
          <a:prstGeom prst="rect">
            <a:avLst/>
          </a:prstGeom>
          <a:ln>
            <a:noFill/>
          </a:ln>
          <a:extLst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>
            <a:defPPr>
              <a:defRPr lang="ru-RU"/>
            </a:defPPr>
            <a:lvl1pPr algn="ctr" eaLnBrk="0" hangingPunct="0">
              <a:defRPr sz="2800" b="1">
                <a:solidFill>
                  <a:prstClr val="white"/>
                </a:solidFill>
              </a:defRPr>
            </a:lvl1pPr>
            <a:lvl2pPr eaLnBrk="0" hangingPunct="0">
              <a:defRPr sz="3800"/>
            </a:lvl2pPr>
            <a:lvl3pPr eaLnBrk="0" hangingPunct="0">
              <a:defRPr sz="3800"/>
            </a:lvl3pPr>
            <a:lvl4pPr eaLnBrk="0" hangingPunct="0">
              <a:defRPr sz="3800"/>
            </a:lvl4pPr>
            <a:lvl5pPr eaLnBrk="0" hangingPunct="0">
              <a:defRPr sz="3800"/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3800"/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3800"/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3800"/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3800"/>
            </a:lvl9pPr>
          </a:lstStyle>
          <a:p>
            <a:r>
              <a:rPr lang="uk-UA" dirty="0"/>
              <a:t>неповне </a:t>
            </a:r>
            <a:endParaRPr lang="ru-RU" dirty="0"/>
          </a:p>
        </p:txBody>
      </p:sp>
      <p:sp>
        <p:nvSpPr>
          <p:cNvPr id="11" name="Заголовок 1"/>
          <p:cNvSpPr txBox="1">
            <a:spLocks/>
          </p:cNvSpPr>
          <p:nvPr/>
        </p:nvSpPr>
        <p:spPr bwMode="auto">
          <a:xfrm>
            <a:off x="755576" y="523220"/>
            <a:ext cx="3079576" cy="523220"/>
          </a:xfrm>
          <a:prstGeom prst="rect">
            <a:avLst/>
          </a:prstGeom>
          <a:ln>
            <a:noFill/>
          </a:ln>
          <a:extLst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800" b="1" kern="1200" dirty="0" smtClean="0">
                <a:solidFill>
                  <a:prstClr val="white"/>
                </a:solidFill>
              </a:rPr>
              <a:t>повне</a:t>
            </a:r>
            <a:endParaRPr lang="ru-RU" sz="2800" b="1" kern="1200" dirty="0">
              <a:solidFill>
                <a:prstClr val="white"/>
              </a:solidFill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579155" y="0"/>
            <a:ext cx="8001000" cy="523220"/>
          </a:xfrm>
          <a:prstGeom prst="rect">
            <a:avLst/>
          </a:prstGeom>
          <a:ln w="25400" cap="flat" cmpd="sng" algn="ctr">
            <a:noFill/>
            <a:prstDash val="solid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800" b="1" kern="1200" smtClean="0">
                <a:solidFill>
                  <a:prstClr val="white"/>
                </a:solidFill>
              </a:rPr>
              <a:t>Розгалуження </a:t>
            </a:r>
            <a:endParaRPr lang="ru-RU" sz="2800" b="1" kern="1200" dirty="0">
              <a:solidFill>
                <a:prstClr val="white"/>
              </a:solidFill>
            </a:endParaRPr>
          </a:p>
        </p:txBody>
      </p:sp>
      <p:sp>
        <p:nvSpPr>
          <p:cNvPr id="15" name="Скругленный прямоугольник 14">
            <a:extLst>
              <a:ext uri="{FF2B5EF4-FFF2-40B4-BE49-F238E27FC236}">
                <a16:creationId xmlns:a16="http://schemas.microsoft.com/office/drawing/2014/main" xmlns="" id="{673C0607-7E25-4D96-B640-A6C7D3E987C2}"/>
              </a:ext>
            </a:extLst>
          </p:cNvPr>
          <p:cNvSpPr/>
          <p:nvPr/>
        </p:nvSpPr>
        <p:spPr>
          <a:xfrm>
            <a:off x="179513" y="3860306"/>
            <a:ext cx="4752528" cy="2016225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spcFirstLastPara="0" vert="horz" wrap="square" lIns="152881" tIns="152881" rIns="152881" bIns="152881" numCol="1" spcCol="1270" anchor="ctr" anchorCtr="0">
            <a:noAutofit/>
          </a:bodyPr>
          <a:lstStyle/>
          <a:p>
            <a:r>
              <a:rPr lang="en-US" sz="1600" b="1" dirty="0">
                <a:solidFill>
                  <a:srgbClr val="FF0000"/>
                </a:solidFill>
              </a:rPr>
              <a:t>if </a:t>
            </a:r>
            <a:r>
              <a:rPr lang="uk-UA" sz="1600" b="1" dirty="0">
                <a:solidFill>
                  <a:srgbClr val="FF0000"/>
                </a:solidFill>
              </a:rPr>
              <a:t>логічний вираз:</a:t>
            </a:r>
            <a:endParaRPr lang="ru-RU" sz="1600" b="1" dirty="0">
              <a:solidFill>
                <a:srgbClr val="FF0000"/>
              </a:solidFill>
            </a:endParaRPr>
          </a:p>
          <a:p>
            <a:r>
              <a:rPr lang="uk-UA" sz="1600" b="1" dirty="0" smtClean="0">
                <a:solidFill>
                  <a:srgbClr val="336699"/>
                </a:solidFill>
              </a:rPr>
              <a:t>дії</a:t>
            </a:r>
            <a:r>
              <a:rPr lang="uk-UA" sz="1600" b="1" dirty="0">
                <a:solidFill>
                  <a:srgbClr val="336699"/>
                </a:solidFill>
              </a:rPr>
              <a:t>, які будуть виконуватися якщо логічний вираз буде </a:t>
            </a:r>
            <a:r>
              <a:rPr lang="uk-UA" sz="1600" b="1" dirty="0" smtClean="0">
                <a:solidFill>
                  <a:srgbClr val="336699"/>
                </a:solidFill>
              </a:rPr>
              <a:t/>
            </a:r>
            <a:br>
              <a:rPr lang="uk-UA" sz="1600" b="1" dirty="0" smtClean="0">
                <a:solidFill>
                  <a:srgbClr val="336699"/>
                </a:solidFill>
              </a:rPr>
            </a:br>
            <a:r>
              <a:rPr lang="uk-UA" sz="1600" b="1" dirty="0" smtClean="0">
                <a:solidFill>
                  <a:srgbClr val="336699"/>
                </a:solidFill>
              </a:rPr>
              <a:t>мати </a:t>
            </a:r>
            <a:r>
              <a:rPr lang="uk-UA" sz="1600" b="1" dirty="0">
                <a:solidFill>
                  <a:srgbClr val="336699"/>
                </a:solidFill>
              </a:rPr>
              <a:t>значення </a:t>
            </a:r>
            <a:r>
              <a:rPr lang="en-US" sz="1600" b="1" dirty="0" smtClean="0">
                <a:solidFill>
                  <a:srgbClr val="336699"/>
                </a:solidFill>
              </a:rPr>
              <a:t>True</a:t>
            </a:r>
            <a:r>
              <a:rPr lang="ru-RU" sz="1600" b="1" dirty="0">
                <a:solidFill>
                  <a:srgbClr val="336699"/>
                </a:solidFill>
              </a:rPr>
              <a:t> </a:t>
            </a:r>
          </a:p>
          <a:p>
            <a:r>
              <a:rPr lang="en-US" sz="1600" b="1" dirty="0" smtClean="0">
                <a:solidFill>
                  <a:srgbClr val="FF0000"/>
                </a:solidFill>
              </a:rPr>
              <a:t>else</a:t>
            </a:r>
            <a:r>
              <a:rPr lang="ru-RU" sz="1600" b="1" dirty="0">
                <a:solidFill>
                  <a:srgbClr val="FF0000"/>
                </a:solidFill>
              </a:rPr>
              <a:t>: </a:t>
            </a:r>
          </a:p>
          <a:p>
            <a:r>
              <a:rPr lang="uk-UA" sz="1600" b="1" dirty="0" smtClean="0">
                <a:solidFill>
                  <a:srgbClr val="336699"/>
                </a:solidFill>
              </a:rPr>
              <a:t>дії</a:t>
            </a:r>
            <a:r>
              <a:rPr lang="uk-UA" sz="1600" b="1" dirty="0">
                <a:solidFill>
                  <a:srgbClr val="336699"/>
                </a:solidFill>
              </a:rPr>
              <a:t>, які будуть виконуватися якщо логічний вираз буде мати значення </a:t>
            </a:r>
            <a:r>
              <a:rPr lang="en-US" sz="1600" b="1" dirty="0">
                <a:solidFill>
                  <a:srgbClr val="336699"/>
                </a:solidFill>
              </a:rPr>
              <a:t>False</a:t>
            </a:r>
            <a:endParaRPr lang="ru-RU" sz="1600" b="1" dirty="0">
              <a:solidFill>
                <a:srgbClr val="336699"/>
              </a:soli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539" y="1439199"/>
            <a:ext cx="3080585" cy="2251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9" descr="Python — Википедия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4634" y="5454065"/>
            <a:ext cx="1175838" cy="1175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2408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xmlns="" id="{62D9A5DB-7296-467A-BB43-725EA1CD254C}"/>
              </a:ext>
            </a:extLst>
          </p:cNvPr>
          <p:cNvSpPr/>
          <p:nvPr/>
        </p:nvSpPr>
        <p:spPr>
          <a:xfrm>
            <a:off x="211634" y="238908"/>
            <a:ext cx="8820472" cy="523220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prstClr val="white"/>
                </a:solidFill>
                <a:latin typeface="+mn-lt"/>
              </a:rPr>
              <a:t>Вкладені розгалуження</a:t>
            </a:r>
            <a:endParaRPr lang="uk-UA" sz="2800" b="1" dirty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xmlns="" id="{673C0607-7E25-4D96-B640-A6C7D3E987C2}"/>
              </a:ext>
            </a:extLst>
          </p:cNvPr>
          <p:cNvSpPr/>
          <p:nvPr/>
        </p:nvSpPr>
        <p:spPr>
          <a:xfrm>
            <a:off x="211634" y="1349829"/>
            <a:ext cx="4628257" cy="522514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spcFirstLastPara="0" vert="horz" wrap="square" lIns="152881" tIns="152881" rIns="152881" bIns="152881" numCol="1" spcCol="1270" anchor="ctr" anchorCtr="0">
            <a:no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if </a:t>
            </a:r>
            <a:r>
              <a:rPr lang="ru-RU" b="1" dirty="0" err="1">
                <a:solidFill>
                  <a:srgbClr val="FF0000"/>
                </a:solidFill>
              </a:rPr>
              <a:t>логічний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вираз</a:t>
            </a:r>
            <a:r>
              <a:rPr lang="ru-RU" b="1" dirty="0">
                <a:solidFill>
                  <a:srgbClr val="FF0000"/>
                </a:solidFill>
              </a:rPr>
              <a:t>:</a:t>
            </a:r>
          </a:p>
          <a:p>
            <a:r>
              <a:rPr lang="ru-RU" b="1" dirty="0" err="1">
                <a:solidFill>
                  <a:srgbClr val="336699"/>
                </a:solidFill>
              </a:rPr>
              <a:t>дії</a:t>
            </a:r>
            <a:r>
              <a:rPr lang="ru-RU" b="1" dirty="0">
                <a:solidFill>
                  <a:srgbClr val="336699"/>
                </a:solidFill>
              </a:rPr>
              <a:t>, </a:t>
            </a:r>
            <a:r>
              <a:rPr lang="ru-RU" b="1" dirty="0" err="1">
                <a:solidFill>
                  <a:srgbClr val="336699"/>
                </a:solidFill>
              </a:rPr>
              <a:t>які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будуть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виконуватися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якщо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логічний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вираз</a:t>
            </a:r>
            <a:r>
              <a:rPr lang="ru-RU" b="1" dirty="0">
                <a:solidFill>
                  <a:srgbClr val="336699"/>
                </a:solidFill>
              </a:rPr>
              <a:t> буде </a:t>
            </a:r>
            <a:r>
              <a:rPr lang="ru-RU" b="1" dirty="0" err="1">
                <a:solidFill>
                  <a:srgbClr val="336699"/>
                </a:solidFill>
              </a:rPr>
              <a:t>мати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значення</a:t>
            </a:r>
            <a:r>
              <a:rPr lang="ru-RU" b="1" dirty="0">
                <a:solidFill>
                  <a:srgbClr val="336699"/>
                </a:solidFill>
              </a:rPr>
              <a:t> </a:t>
            </a:r>
            <a:r>
              <a:rPr lang="en-US" b="1" dirty="0">
                <a:solidFill>
                  <a:srgbClr val="336699"/>
                </a:solidFill>
              </a:rPr>
              <a:t>True</a:t>
            </a:r>
          </a:p>
          <a:p>
            <a:r>
              <a:rPr lang="en-US" b="1" dirty="0" err="1">
                <a:solidFill>
                  <a:srgbClr val="FF0000"/>
                </a:solidFill>
              </a:rPr>
              <a:t>elif</a:t>
            </a:r>
            <a:r>
              <a:rPr lang="en-US" b="1" dirty="0">
                <a:solidFill>
                  <a:srgbClr val="FF0000"/>
                </a:solidFill>
              </a:rPr>
              <a:t> </a:t>
            </a:r>
            <a:r>
              <a:rPr lang="ru-RU" b="1" dirty="0" err="1">
                <a:solidFill>
                  <a:srgbClr val="FF0000"/>
                </a:solidFill>
              </a:rPr>
              <a:t>логічний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вираз</a:t>
            </a:r>
            <a:r>
              <a:rPr lang="ru-RU" b="1" dirty="0">
                <a:solidFill>
                  <a:srgbClr val="FF0000"/>
                </a:solidFill>
              </a:rPr>
              <a:t>:</a:t>
            </a:r>
          </a:p>
          <a:p>
            <a:r>
              <a:rPr lang="ru-RU" b="1" dirty="0" err="1">
                <a:solidFill>
                  <a:srgbClr val="336699"/>
                </a:solidFill>
              </a:rPr>
              <a:t>дії</a:t>
            </a:r>
            <a:r>
              <a:rPr lang="ru-RU" b="1" dirty="0">
                <a:solidFill>
                  <a:srgbClr val="336699"/>
                </a:solidFill>
              </a:rPr>
              <a:t>, </a:t>
            </a:r>
            <a:r>
              <a:rPr lang="ru-RU" b="1" dirty="0" err="1">
                <a:solidFill>
                  <a:srgbClr val="336699"/>
                </a:solidFill>
              </a:rPr>
              <a:t>які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будуть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виконуватися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якщо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попередній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логічний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вираз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має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значення</a:t>
            </a:r>
            <a:r>
              <a:rPr lang="ru-RU" b="1" dirty="0">
                <a:solidFill>
                  <a:srgbClr val="336699"/>
                </a:solidFill>
              </a:rPr>
              <a:t> </a:t>
            </a:r>
            <a:r>
              <a:rPr lang="en-US" b="1" dirty="0">
                <a:solidFill>
                  <a:srgbClr val="336699"/>
                </a:solidFill>
              </a:rPr>
              <a:t>False, </a:t>
            </a:r>
            <a:r>
              <a:rPr lang="ru-RU" b="1" dirty="0">
                <a:solidFill>
                  <a:srgbClr val="336699"/>
                </a:solidFill>
              </a:rPr>
              <a:t>а </a:t>
            </a:r>
            <a:r>
              <a:rPr lang="ru-RU" b="1" dirty="0" err="1">
                <a:solidFill>
                  <a:srgbClr val="336699"/>
                </a:solidFill>
              </a:rPr>
              <a:t>даний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логічний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вираз</a:t>
            </a:r>
            <a:r>
              <a:rPr lang="ru-RU" b="1" dirty="0">
                <a:solidFill>
                  <a:srgbClr val="336699"/>
                </a:solidFill>
              </a:rPr>
              <a:t> буде </a:t>
            </a:r>
            <a:r>
              <a:rPr lang="ru-RU" b="1" dirty="0" err="1">
                <a:solidFill>
                  <a:srgbClr val="336699"/>
                </a:solidFill>
              </a:rPr>
              <a:t>має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значення</a:t>
            </a:r>
            <a:r>
              <a:rPr lang="ru-RU" b="1" dirty="0">
                <a:solidFill>
                  <a:srgbClr val="336699"/>
                </a:solidFill>
              </a:rPr>
              <a:t> </a:t>
            </a:r>
            <a:r>
              <a:rPr lang="en-US" b="1" dirty="0">
                <a:solidFill>
                  <a:srgbClr val="336699"/>
                </a:solidFill>
              </a:rPr>
              <a:t>True</a:t>
            </a:r>
          </a:p>
          <a:p>
            <a:r>
              <a:rPr lang="en-US" b="1" dirty="0">
                <a:solidFill>
                  <a:srgbClr val="336699"/>
                </a:solidFill>
              </a:rPr>
              <a:t>. . .</a:t>
            </a:r>
          </a:p>
          <a:p>
            <a:r>
              <a:rPr lang="en-US" b="1" dirty="0">
                <a:solidFill>
                  <a:srgbClr val="FF0000"/>
                </a:solidFill>
              </a:rPr>
              <a:t>else:</a:t>
            </a:r>
          </a:p>
          <a:p>
            <a:r>
              <a:rPr lang="ru-RU" b="1" dirty="0" err="1">
                <a:solidFill>
                  <a:srgbClr val="336699"/>
                </a:solidFill>
              </a:rPr>
              <a:t>дії</a:t>
            </a:r>
            <a:r>
              <a:rPr lang="ru-RU" b="1" dirty="0">
                <a:solidFill>
                  <a:srgbClr val="336699"/>
                </a:solidFill>
              </a:rPr>
              <a:t>, </a:t>
            </a:r>
            <a:r>
              <a:rPr lang="ru-RU" b="1" dirty="0" err="1">
                <a:solidFill>
                  <a:srgbClr val="336699"/>
                </a:solidFill>
              </a:rPr>
              <a:t>які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будуть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виконуватися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якщо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всі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логічні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вирази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будуть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мати</a:t>
            </a:r>
            <a:r>
              <a:rPr lang="ru-RU" b="1" dirty="0">
                <a:solidFill>
                  <a:srgbClr val="336699"/>
                </a:solidFill>
              </a:rPr>
              <a:t> </a:t>
            </a:r>
            <a:r>
              <a:rPr lang="ru-RU" b="1" dirty="0" err="1">
                <a:solidFill>
                  <a:srgbClr val="336699"/>
                </a:solidFill>
              </a:rPr>
              <a:t>значення</a:t>
            </a:r>
            <a:r>
              <a:rPr lang="ru-RU" b="1" dirty="0">
                <a:solidFill>
                  <a:srgbClr val="336699"/>
                </a:solidFill>
              </a:rPr>
              <a:t> </a:t>
            </a:r>
            <a:r>
              <a:rPr lang="en-US" b="1" dirty="0">
                <a:solidFill>
                  <a:srgbClr val="336699"/>
                </a:solidFill>
              </a:rPr>
              <a:t>False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3" b="1"/>
          <a:stretch/>
        </p:blipFill>
        <p:spPr bwMode="auto">
          <a:xfrm>
            <a:off x="4839891" y="1233182"/>
            <a:ext cx="4036219" cy="3410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9" descr="Python — Википеди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543" y="5870489"/>
            <a:ext cx="766200" cy="76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34055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500" y="116632"/>
            <a:ext cx="8001000" cy="819944"/>
          </a:xfrm>
        </p:spPr>
        <p:txBody>
          <a:bodyPr/>
          <a:lstStyle/>
          <a:p>
            <a:r>
              <a:rPr lang="ru-RU" sz="2800" dirty="0">
                <a:solidFill>
                  <a:srgbClr val="C00000"/>
                </a:solidFill>
              </a:rPr>
              <a:t>Задача 1.</a:t>
            </a:r>
            <a:r>
              <a:rPr lang="ru-RU" sz="2800" dirty="0"/>
              <a:t>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err="1" smtClean="0"/>
              <a:t>Чи</a:t>
            </a:r>
            <a:r>
              <a:rPr lang="ru-RU" sz="2800" dirty="0" smtClean="0"/>
              <a:t> </a:t>
            </a:r>
            <a:r>
              <a:rPr lang="ru-RU" sz="2800" dirty="0"/>
              <a:t>парне число, </a:t>
            </a:r>
            <a:r>
              <a:rPr lang="ru-RU" sz="2800" dirty="0" err="1"/>
              <a:t>введене</a:t>
            </a:r>
            <a:r>
              <a:rPr lang="ru-RU" sz="2800" dirty="0"/>
              <a:t> з </a:t>
            </a:r>
            <a:r>
              <a:rPr lang="ru-RU" sz="2800" dirty="0" err="1"/>
              <a:t>клавіатури</a:t>
            </a:r>
            <a:r>
              <a:rPr lang="ru-RU" sz="2800" dirty="0"/>
              <a:t>?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08076" y="908720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/>
              <a:t>Парним</a:t>
            </a:r>
            <a:r>
              <a:rPr lang="ru-RU" sz="2000" b="1" dirty="0"/>
              <a:t> є число, яке </a:t>
            </a:r>
            <a:r>
              <a:rPr lang="ru-RU" sz="2000" b="1" dirty="0" err="1"/>
              <a:t>ділиться</a:t>
            </a:r>
            <a:r>
              <a:rPr lang="ru-RU" sz="2000" b="1" dirty="0"/>
              <a:t> на 2 без </a:t>
            </a:r>
            <a:r>
              <a:rPr lang="ru-RU" sz="2000" b="1" dirty="0" err="1"/>
              <a:t>остачі</a:t>
            </a:r>
            <a:r>
              <a:rPr lang="ru-RU" sz="2000" b="1" dirty="0"/>
              <a:t>. </a:t>
            </a:r>
            <a:r>
              <a:rPr lang="ru-RU" sz="2000" b="1" dirty="0" err="1"/>
              <a:t>Точніше</a:t>
            </a:r>
            <a:r>
              <a:rPr lang="ru-RU" sz="2000" b="1" dirty="0"/>
              <a:t>, </a:t>
            </a:r>
            <a:r>
              <a:rPr lang="ru-RU" sz="2000" b="1" dirty="0" err="1"/>
              <a:t>остача</a:t>
            </a:r>
            <a:r>
              <a:rPr lang="ru-RU" sz="2000" b="1" dirty="0"/>
              <a:t> </a:t>
            </a:r>
            <a:r>
              <a:rPr lang="ru-RU" sz="2000" b="1" dirty="0" err="1"/>
              <a:t>якого</a:t>
            </a:r>
            <a:r>
              <a:rPr lang="ru-RU" sz="2000" b="1" dirty="0"/>
              <a:t> при </a:t>
            </a:r>
            <a:r>
              <a:rPr lang="ru-RU" sz="2000" b="1" dirty="0" err="1"/>
              <a:t>діленні</a:t>
            </a:r>
            <a:r>
              <a:rPr lang="ru-RU" sz="2000" b="1" dirty="0"/>
              <a:t> на 2 </a:t>
            </a:r>
            <a:r>
              <a:rPr lang="ru-RU" sz="2000" b="1" dirty="0" err="1"/>
              <a:t>рівна</a:t>
            </a:r>
            <a:r>
              <a:rPr lang="ru-RU" sz="2000" b="1" dirty="0"/>
              <a:t> 0.</a:t>
            </a:r>
            <a:endParaRPr lang="ru-RU" sz="2000" b="1" dirty="0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18378" y="4531371"/>
            <a:ext cx="6912768" cy="47705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1D2125"/>
                </a:solidFill>
                <a:effectLst/>
                <a:latin typeface="SFMono-Regular"/>
                <a:cs typeface="Arial" pitchFamily="34" charset="0"/>
              </a:rPr>
              <a:t>k=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1D2125"/>
                </a:solidFill>
                <a:effectLst/>
                <a:latin typeface="SFMono-Regular"/>
                <a:cs typeface="Arial" pitchFamily="34" charset="0"/>
              </a:rPr>
              <a:t>int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1D2125"/>
                </a:solidFill>
                <a:effectLst/>
                <a:latin typeface="SFMono-Regular"/>
                <a:cs typeface="Arial" pitchFamily="34" charset="0"/>
              </a:rPr>
              <a:t>(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1D2125"/>
                </a:solidFill>
                <a:effectLst/>
                <a:latin typeface="SFMono-Regular"/>
                <a:cs typeface="Arial" pitchFamily="34" charset="0"/>
              </a:rPr>
              <a:t>input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1D2125"/>
                </a:solidFill>
                <a:effectLst/>
                <a:latin typeface="SFMono-Regular"/>
                <a:cs typeface="Arial" pitchFamily="34" charset="0"/>
              </a:rPr>
              <a:t>('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1D2125"/>
                </a:solidFill>
                <a:effectLst/>
                <a:latin typeface="SFMono-Regular"/>
                <a:cs typeface="Arial" pitchFamily="34" charset="0"/>
              </a:rPr>
              <a:t>Введіть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1D2125"/>
                </a:solidFill>
                <a:effectLst/>
                <a:latin typeface="SFMono-Regular"/>
                <a:cs typeface="Arial" pitchFamily="34" charset="0"/>
              </a:rPr>
              <a:t> число '))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51520" y="5215538"/>
            <a:ext cx="5235896" cy="47705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1D2125"/>
                </a:solidFill>
                <a:effectLst/>
                <a:latin typeface="SFMono-Regular"/>
                <a:cs typeface="Arial" pitchFamily="34" charset="0"/>
              </a:rPr>
              <a:t>if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1D2125"/>
                </a:solidFill>
                <a:effectLst/>
                <a:latin typeface="SFMono-Regular"/>
                <a:cs typeface="Arial" pitchFamily="34" charset="0"/>
              </a:rPr>
              <a:t> (k%2==0):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218378" y="3808786"/>
            <a:ext cx="3489289" cy="47705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1D2125"/>
                </a:solidFill>
                <a:effectLst/>
                <a:latin typeface="SFMono-Regular"/>
                <a:cs typeface="Arial" pitchFamily="34" charset="0"/>
              </a:rPr>
              <a:t>print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1D2125"/>
                </a:solidFill>
                <a:effectLst/>
                <a:latin typeface="SFMono-Regular"/>
                <a:cs typeface="Arial" pitchFamily="34" charset="0"/>
              </a:rPr>
              <a:t>('Число парне')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385421" y="6017862"/>
            <a:ext cx="3096344" cy="47705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1D2125"/>
                </a:solidFill>
                <a:effectLst/>
                <a:latin typeface="SFMono-Regular"/>
                <a:cs typeface="Arial" pitchFamily="34" charset="0"/>
              </a:rPr>
              <a:t>else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1D2125"/>
                </a:solidFill>
                <a:effectLst/>
                <a:latin typeface="SFMono-Regular"/>
                <a:cs typeface="Arial" pitchFamily="34" charset="0"/>
              </a:rPr>
              <a:t>: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208796" y="3004540"/>
            <a:ext cx="3888437" cy="47705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1D2125"/>
                </a:solidFill>
                <a:effectLst/>
                <a:latin typeface="SFMono-Regular"/>
                <a:cs typeface="Open Sans" pitchFamily="34" charset="0"/>
              </a:rPr>
              <a:t>print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1D2125"/>
                </a:solidFill>
                <a:effectLst/>
                <a:latin typeface="SFMono-Regular"/>
                <a:cs typeface="Open Sans" pitchFamily="34" charset="0"/>
              </a:rPr>
              <a:t>('Число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1D2125"/>
                </a:solidFill>
                <a:effectLst/>
                <a:latin typeface="SFMono-Regular"/>
                <a:cs typeface="Open Sans" pitchFamily="34" charset="0"/>
              </a:rPr>
              <a:t>непарне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1D2125"/>
                </a:solidFill>
                <a:effectLst/>
                <a:latin typeface="SFMono-Regular"/>
                <a:cs typeface="Open Sans" pitchFamily="34" charset="0"/>
              </a:rPr>
              <a:t>') </a:t>
            </a:r>
            <a:endParaRPr kumimoji="0" lang="ru-RU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19" descr="Python — Википед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4634" y="5454065"/>
            <a:ext cx="1175838" cy="1175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534326" y="1665674"/>
            <a:ext cx="79963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 smtClean="0"/>
              <a:t>Перемістити рядки в правильному порядку. Набрати, </a:t>
            </a:r>
            <a:r>
              <a:rPr lang="uk-UA" sz="2000" dirty="0" err="1" smtClean="0"/>
              <a:t>відлагодити</a:t>
            </a:r>
            <a:r>
              <a:rPr lang="uk-UA" sz="2000" dirty="0" smtClean="0"/>
              <a:t> та надіслати в </a:t>
            </a:r>
            <a:r>
              <a:rPr lang="uk-UA" sz="2000" dirty="0" err="1" smtClean="0"/>
              <a:t>гугл</a:t>
            </a:r>
            <a:r>
              <a:rPr lang="uk-UA" sz="2000" dirty="0" smtClean="0"/>
              <a:t> клас програму.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452593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025"/>
            <a:ext cx="9036496" cy="686671"/>
          </a:xfrm>
        </p:spPr>
        <p:txBody>
          <a:bodyPr/>
          <a:lstStyle/>
          <a:p>
            <a:r>
              <a:rPr lang="ru-RU" sz="2000" dirty="0">
                <a:solidFill>
                  <a:srgbClr val="C00000"/>
                </a:solidFill>
              </a:rPr>
              <a:t>Задача </a:t>
            </a:r>
            <a:r>
              <a:rPr lang="ru-RU" sz="2000" dirty="0" smtClean="0">
                <a:solidFill>
                  <a:srgbClr val="C00000"/>
                </a:solidFill>
              </a:rPr>
              <a:t>2(на 10 </a:t>
            </a:r>
            <a:r>
              <a:rPr lang="ru-RU" sz="2000" dirty="0" err="1" smtClean="0">
                <a:solidFill>
                  <a:srgbClr val="C00000"/>
                </a:solidFill>
              </a:rPr>
              <a:t>балів</a:t>
            </a:r>
            <a:r>
              <a:rPr lang="ru-RU" sz="2000" dirty="0" smtClean="0">
                <a:solidFill>
                  <a:srgbClr val="C00000"/>
                </a:solidFill>
              </a:rPr>
              <a:t>). </a:t>
            </a:r>
            <a:br>
              <a:rPr lang="ru-RU" sz="2000" dirty="0" smtClean="0">
                <a:solidFill>
                  <a:srgbClr val="C00000"/>
                </a:solidFill>
              </a:rPr>
            </a:br>
            <a:r>
              <a:rPr lang="ru-RU" sz="2000" dirty="0" smtClean="0"/>
              <a:t>Дано </a:t>
            </a:r>
            <a:r>
              <a:rPr lang="ru-RU" sz="2000" dirty="0" err="1"/>
              <a:t>двозначне</a:t>
            </a:r>
            <a:r>
              <a:rPr lang="ru-RU" sz="2000" dirty="0"/>
              <a:t> число. </a:t>
            </a:r>
            <a:r>
              <a:rPr lang="ru-RU" sz="2000" dirty="0" err="1"/>
              <a:t>Визначити</a:t>
            </a:r>
            <a:r>
              <a:rPr lang="ru-RU" sz="2000" dirty="0"/>
              <a:t> </a:t>
            </a:r>
            <a:r>
              <a:rPr lang="ru-RU" sz="2000" dirty="0" err="1"/>
              <a:t>чи</a:t>
            </a:r>
            <a:r>
              <a:rPr lang="ru-RU" sz="2000" dirty="0"/>
              <a:t> </a:t>
            </a:r>
            <a:r>
              <a:rPr lang="ru-RU" sz="2000" dirty="0" err="1"/>
              <a:t>однакові</a:t>
            </a:r>
            <a:r>
              <a:rPr lang="ru-RU" sz="2000" dirty="0"/>
              <a:t> </a:t>
            </a:r>
            <a:r>
              <a:rPr lang="ru-RU" sz="2000" dirty="0" err="1"/>
              <a:t>його</a:t>
            </a:r>
            <a:r>
              <a:rPr lang="ru-RU" sz="2000" dirty="0"/>
              <a:t> </a:t>
            </a:r>
            <a:r>
              <a:rPr lang="ru-RU" sz="2000" dirty="0" err="1"/>
              <a:t>цифри</a:t>
            </a:r>
            <a:r>
              <a:rPr lang="ru-RU" sz="2000" dirty="0"/>
              <a:t>.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1700808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/>
              <a:t>Перемістити рядки в правильному порядку. Набрати, </a:t>
            </a:r>
            <a:r>
              <a:rPr lang="uk-UA" dirty="0" err="1"/>
              <a:t>відлагодити</a:t>
            </a:r>
            <a:r>
              <a:rPr lang="uk-UA" dirty="0"/>
              <a:t> та надіслати в </a:t>
            </a:r>
            <a:r>
              <a:rPr lang="uk-UA" dirty="0" err="1"/>
              <a:t>гугл</a:t>
            </a:r>
            <a:r>
              <a:rPr lang="uk-UA" dirty="0"/>
              <a:t> клас програму.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732502"/>
            <a:ext cx="89289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/>
              <a:t>У </a:t>
            </a:r>
            <a:r>
              <a:rPr lang="ru-RU" i="1" dirty="0" err="1"/>
              <a:t>цій</a:t>
            </a:r>
            <a:r>
              <a:rPr lang="ru-RU" i="1" dirty="0"/>
              <a:t> </a:t>
            </a:r>
            <a:r>
              <a:rPr lang="ru-RU" i="1" dirty="0" err="1"/>
              <a:t>задачі</a:t>
            </a:r>
            <a:r>
              <a:rPr lang="ru-RU" i="1" dirty="0"/>
              <a:t> </a:t>
            </a:r>
            <a:r>
              <a:rPr lang="ru-RU" i="1" dirty="0" err="1"/>
              <a:t>необхідно</a:t>
            </a:r>
            <a:r>
              <a:rPr lang="ru-RU" i="1" dirty="0"/>
              <a:t> </a:t>
            </a:r>
            <a:r>
              <a:rPr lang="ru-RU" i="1" dirty="0" err="1"/>
              <a:t>визначити</a:t>
            </a:r>
            <a:r>
              <a:rPr lang="ru-RU" i="1" dirty="0"/>
              <a:t> </a:t>
            </a:r>
            <a:r>
              <a:rPr lang="ru-RU" i="1" dirty="0" err="1"/>
              <a:t>окремі</a:t>
            </a:r>
            <a:r>
              <a:rPr lang="ru-RU" i="1" dirty="0"/>
              <a:t> </a:t>
            </a:r>
            <a:r>
              <a:rPr lang="ru-RU" i="1" dirty="0" err="1"/>
              <a:t>цифри</a:t>
            </a:r>
            <a:r>
              <a:rPr lang="ru-RU" i="1" dirty="0"/>
              <a:t> </a:t>
            </a:r>
            <a:r>
              <a:rPr lang="ru-RU" i="1" dirty="0" err="1"/>
              <a:t>двозначного</a:t>
            </a:r>
            <a:r>
              <a:rPr lang="ru-RU" i="1" dirty="0"/>
              <a:t> числа. Для </a:t>
            </a:r>
            <a:r>
              <a:rPr lang="ru-RU" i="1" dirty="0" err="1"/>
              <a:t>цього</a:t>
            </a:r>
            <a:r>
              <a:rPr lang="ru-RU" i="1" dirty="0"/>
              <a:t> </a:t>
            </a:r>
            <a:r>
              <a:rPr lang="ru-RU" i="1" dirty="0" err="1"/>
              <a:t>розділимо</a:t>
            </a:r>
            <a:r>
              <a:rPr lang="ru-RU" i="1" dirty="0"/>
              <a:t> число на 10. </a:t>
            </a:r>
            <a:r>
              <a:rPr lang="ru-RU" i="1" dirty="0" err="1"/>
              <a:t>Тоді</a:t>
            </a:r>
            <a:r>
              <a:rPr lang="ru-RU" i="1" dirty="0"/>
              <a:t> </a:t>
            </a:r>
            <a:r>
              <a:rPr lang="ru-RU" i="1" dirty="0" err="1"/>
              <a:t>ціла</a:t>
            </a:r>
            <a:r>
              <a:rPr lang="ru-RU" i="1" dirty="0"/>
              <a:t> </a:t>
            </a:r>
            <a:r>
              <a:rPr lang="ru-RU" i="1" dirty="0" err="1"/>
              <a:t>частина</a:t>
            </a:r>
            <a:r>
              <a:rPr lang="ru-RU" i="1" dirty="0"/>
              <a:t> </a:t>
            </a:r>
            <a:r>
              <a:rPr lang="ru-RU" i="1" dirty="0" err="1"/>
              <a:t>від</a:t>
            </a:r>
            <a:r>
              <a:rPr lang="ru-RU" i="1" dirty="0"/>
              <a:t> </a:t>
            </a:r>
            <a:r>
              <a:rPr lang="ru-RU" i="1" dirty="0" err="1"/>
              <a:t>ділення</a:t>
            </a:r>
            <a:r>
              <a:rPr lang="ru-RU" i="1" dirty="0"/>
              <a:t> - </a:t>
            </a:r>
            <a:r>
              <a:rPr lang="ru-RU" i="1" dirty="0" err="1"/>
              <a:t>це</a:t>
            </a:r>
            <a:r>
              <a:rPr lang="ru-RU" i="1" dirty="0"/>
              <a:t> перша цифра. </a:t>
            </a:r>
            <a:r>
              <a:rPr lang="ru-RU" i="1" dirty="0" err="1"/>
              <a:t>Остача</a:t>
            </a:r>
            <a:r>
              <a:rPr lang="ru-RU" i="1" dirty="0"/>
              <a:t> </a:t>
            </a:r>
            <a:r>
              <a:rPr lang="ru-RU" i="1" dirty="0" err="1"/>
              <a:t>від</a:t>
            </a:r>
            <a:r>
              <a:rPr lang="ru-RU" i="1" dirty="0"/>
              <a:t> </a:t>
            </a:r>
            <a:r>
              <a:rPr lang="ru-RU" i="1" dirty="0" err="1"/>
              <a:t>ділення</a:t>
            </a:r>
            <a:r>
              <a:rPr lang="ru-RU" i="1" dirty="0"/>
              <a:t> - друга цифра.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01856" y="5018553"/>
            <a:ext cx="4073551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000" dirty="0">
                <a:solidFill>
                  <a:schemeClr val="dk1"/>
                </a:solidFill>
                <a:latin typeface="+mn-lt"/>
              </a:rPr>
              <a:t>k=</a:t>
            </a:r>
            <a:r>
              <a:rPr lang="en-US" sz="2000" dirty="0" err="1">
                <a:solidFill>
                  <a:schemeClr val="dk1"/>
                </a:solidFill>
                <a:latin typeface="+mn-lt"/>
              </a:rPr>
              <a:t>int</a:t>
            </a:r>
            <a:r>
              <a:rPr lang="en-US" sz="2000" dirty="0">
                <a:solidFill>
                  <a:schemeClr val="dk1"/>
                </a:solidFill>
                <a:latin typeface="+mn-lt"/>
              </a:rPr>
              <a:t>(input('</a:t>
            </a:r>
            <a:r>
              <a:rPr lang="ru-RU" sz="2000" dirty="0" err="1">
                <a:solidFill>
                  <a:schemeClr val="dk1"/>
                </a:solidFill>
                <a:latin typeface="+mn-lt"/>
              </a:rPr>
              <a:t>Введіть</a:t>
            </a:r>
            <a:r>
              <a:rPr lang="ru-RU" sz="2000" dirty="0">
                <a:solidFill>
                  <a:schemeClr val="dk1"/>
                </a:solidFill>
                <a:latin typeface="+mn-lt"/>
              </a:rPr>
              <a:t> число '))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01012" y="3861048"/>
            <a:ext cx="1261884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000" dirty="0">
                <a:solidFill>
                  <a:schemeClr val="dk1"/>
                </a:solidFill>
                <a:latin typeface="+mn-lt"/>
              </a:rPr>
              <a:t>a=k//10</a:t>
            </a:r>
            <a:endParaRPr lang="ru-RU" sz="2000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01856" y="6188661"/>
            <a:ext cx="1309974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000" dirty="0">
                <a:solidFill>
                  <a:schemeClr val="dk1"/>
                </a:solidFill>
                <a:latin typeface="+mn-lt"/>
              </a:rPr>
              <a:t>b=k%10</a:t>
            </a:r>
            <a:endParaRPr lang="ru-RU" sz="2000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01856" y="3434535"/>
            <a:ext cx="1519968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000" dirty="0">
                <a:solidFill>
                  <a:schemeClr val="dk1"/>
                </a:solidFill>
                <a:latin typeface="+mn-lt"/>
              </a:rPr>
              <a:t>if (a==b):</a:t>
            </a:r>
            <a:endParaRPr lang="ru-RU" sz="2000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01012" y="2861555"/>
            <a:ext cx="3280065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000" dirty="0">
                <a:solidFill>
                  <a:schemeClr val="dk1"/>
                </a:solidFill>
                <a:latin typeface="+mn-lt"/>
              </a:rPr>
              <a:t>print('</a:t>
            </a:r>
            <a:r>
              <a:rPr lang="ru-RU" sz="2000" dirty="0" err="1">
                <a:solidFill>
                  <a:schemeClr val="dk1"/>
                </a:solidFill>
                <a:latin typeface="+mn-lt"/>
              </a:rPr>
              <a:t>цифри</a:t>
            </a:r>
            <a:r>
              <a:rPr lang="ru-RU" sz="2000" dirty="0">
                <a:solidFill>
                  <a:schemeClr val="dk1"/>
                </a:solidFill>
                <a:latin typeface="+mn-lt"/>
              </a:rPr>
              <a:t> </a:t>
            </a:r>
            <a:r>
              <a:rPr lang="ru-RU" sz="2000" dirty="0" err="1">
                <a:solidFill>
                  <a:schemeClr val="dk1"/>
                </a:solidFill>
                <a:latin typeface="+mn-lt"/>
              </a:rPr>
              <a:t>однакові</a:t>
            </a:r>
            <a:r>
              <a:rPr lang="ru-RU" sz="2000" dirty="0">
                <a:solidFill>
                  <a:schemeClr val="dk1"/>
                </a:solidFill>
                <a:latin typeface="+mn-lt"/>
              </a:rPr>
              <a:t>')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735843" y="5561062"/>
            <a:ext cx="809837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000" dirty="0">
                <a:solidFill>
                  <a:schemeClr val="dk1"/>
                </a:solidFill>
                <a:latin typeface="+mn-lt"/>
              </a:rPr>
              <a:t>else:</a:t>
            </a:r>
            <a:endParaRPr lang="ru-RU" sz="2000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01856" y="4421690"/>
            <a:ext cx="2822570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000" dirty="0"/>
              <a:t>print('</a:t>
            </a:r>
            <a:r>
              <a:rPr lang="ru-RU" sz="2000" dirty="0" err="1"/>
              <a:t>цифри</a:t>
            </a:r>
            <a:r>
              <a:rPr lang="ru-RU" sz="2000" dirty="0"/>
              <a:t> </a:t>
            </a:r>
            <a:r>
              <a:rPr lang="ru-RU" sz="2000" dirty="0" err="1"/>
              <a:t>різні</a:t>
            </a:r>
            <a:r>
              <a:rPr lang="ru-RU" sz="2000" dirty="0"/>
              <a:t>')</a:t>
            </a:r>
          </a:p>
        </p:txBody>
      </p:sp>
      <p:pic>
        <p:nvPicPr>
          <p:cNvPr id="14" name="Picture 19" descr="Python — Википед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261751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8725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07704" y="688867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dirty="0">
                <a:solidFill>
                  <a:srgbClr val="C00000"/>
                </a:solidFill>
              </a:rPr>
              <a:t>Задача </a:t>
            </a:r>
            <a:r>
              <a:rPr lang="ru-RU" sz="3200" dirty="0" smtClean="0">
                <a:solidFill>
                  <a:srgbClr val="C00000"/>
                </a:solidFill>
              </a:rPr>
              <a:t>3(на 12 </a:t>
            </a:r>
            <a:r>
              <a:rPr lang="ru-RU" sz="3200" dirty="0" err="1">
                <a:solidFill>
                  <a:srgbClr val="C00000"/>
                </a:solidFill>
              </a:rPr>
              <a:t>балів</a:t>
            </a:r>
            <a:r>
              <a:rPr lang="ru-RU" sz="3200" dirty="0">
                <a:solidFill>
                  <a:srgbClr val="C00000"/>
                </a:solidFill>
              </a:rPr>
              <a:t>). 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79938" y="2132856"/>
            <a:ext cx="6264696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/>
              <a:t>Дано </a:t>
            </a:r>
            <a:r>
              <a:rPr lang="ru-RU" sz="2400" dirty="0" err="1"/>
              <a:t>тризначне</a:t>
            </a:r>
            <a:r>
              <a:rPr lang="ru-RU" sz="2400" dirty="0"/>
              <a:t> число. </a:t>
            </a:r>
            <a:r>
              <a:rPr lang="ru-RU" sz="2400" dirty="0" err="1"/>
              <a:t>Надрукувати</a:t>
            </a:r>
            <a:r>
              <a:rPr lang="ru-RU" sz="2400" dirty="0"/>
              <a:t> </a:t>
            </a:r>
            <a:r>
              <a:rPr lang="ru-RU" sz="2400" dirty="0" err="1"/>
              <a:t>його</a:t>
            </a:r>
            <a:r>
              <a:rPr lang="ru-RU" sz="2400" dirty="0"/>
              <a:t> </a:t>
            </a:r>
            <a:r>
              <a:rPr lang="ru-RU" sz="2400" dirty="0" err="1"/>
              <a:t>навпаки</a:t>
            </a:r>
            <a:r>
              <a:rPr lang="ru-RU" sz="2400" dirty="0"/>
              <a:t>.</a:t>
            </a:r>
            <a:endParaRPr lang="ru-RU" sz="2400" dirty="0"/>
          </a:p>
        </p:txBody>
      </p:sp>
      <p:pic>
        <p:nvPicPr>
          <p:cNvPr id="6" name="Picture 19" descr="Python — Википед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4634" y="5454065"/>
            <a:ext cx="1175838" cy="1175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461029" y="3717032"/>
            <a:ext cx="8352928" cy="1216025"/>
          </a:xfrm>
        </p:spPr>
        <p:txBody>
          <a:bodyPr/>
          <a:lstStyle/>
          <a:p>
            <a:pPr algn="ctr"/>
            <a:r>
              <a:rPr lang="uk-UA" b="1" spc="6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Бажаю успіхів</a:t>
            </a:r>
            <a:endParaRPr lang="ru-RU" b="1" spc="600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3346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0|0|0|0|0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0|0|0|0|0|0"/>
</p:tagLst>
</file>

<file path=ppt/theme/theme1.xml><?xml version="1.0" encoding="utf-8"?>
<a:theme xmlns:a="http://schemas.openxmlformats.org/drawingml/2006/main" name="мый шаблон">
  <a:themeElements>
    <a:clrScheme name="Профиль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Профиль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рофиль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рофиль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мый шаблон</Template>
  <TotalTime>22</TotalTime>
  <Words>190</Words>
  <Application>Microsoft Office PowerPoint</Application>
  <PresentationFormat>Экран (4:3)</PresentationFormat>
  <Paragraphs>39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мый шаблон</vt:lpstr>
      <vt:lpstr>Презентация PowerPoint</vt:lpstr>
      <vt:lpstr>Презентация PowerPoint</vt:lpstr>
      <vt:lpstr>Презентация PowerPoint</vt:lpstr>
      <vt:lpstr>Задача 1.  Чи парне число, введене з клавіатури?</vt:lpstr>
      <vt:lpstr>Задача 2(на 10 балів).  Дано двозначне число. Визначити чи однакові його цифри.</vt:lpstr>
      <vt:lpstr>Бажаю успіхів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21</cp:revision>
  <dcterms:created xsi:type="dcterms:W3CDTF">2021-12-08T19:34:12Z</dcterms:created>
  <dcterms:modified xsi:type="dcterms:W3CDTF">2021-12-08T19:56:39Z</dcterms:modified>
</cp:coreProperties>
</file>