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2" r:id="rId2"/>
    <p:sldId id="260" r:id="rId3"/>
    <p:sldId id="261" r:id="rId4"/>
    <p:sldId id="263" r:id="rId5"/>
    <p:sldId id="369" r:id="rId6"/>
    <p:sldId id="370" r:id="rId7"/>
    <p:sldId id="371" r:id="rId8"/>
    <p:sldId id="264" r:id="rId9"/>
    <p:sldId id="286" r:id="rId10"/>
    <p:sldId id="330" r:id="rId11"/>
    <p:sldId id="368" r:id="rId12"/>
  </p:sldIdLst>
  <p:sldSz cx="12192000" cy="6858000"/>
  <p:notesSz cx="6858000" cy="9144000"/>
  <p:defaultTextStyle>
    <a:defPPr>
      <a:defRPr lang="en-US"/>
    </a:defPPr>
    <a:lvl1pPr marL="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27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-534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302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516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958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0131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2464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576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764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579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642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565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190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21B242-2F8A-4B2C-83E9-E12BCCCA62F0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18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196122" y="171392"/>
            <a:ext cx="11057885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Поняття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про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мову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</a:t>
            </a:r>
            <a:r>
              <a:rPr lang="ru-RU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розмітки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гіпертекстового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документа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480793" y="2020850"/>
            <a:ext cx="4389120" cy="4389120"/>
            <a:chOff x="756458" y="1747059"/>
            <a:chExt cx="4389120" cy="4389120"/>
          </a:xfrm>
        </p:grpSpPr>
        <p:sp>
          <p:nvSpPr>
            <p:cNvPr id="7" name="Oval 6"/>
            <p:cNvSpPr/>
            <p:nvPr/>
          </p:nvSpPr>
          <p:spPr>
            <a:xfrm>
              <a:off x="756458" y="1747059"/>
              <a:ext cx="4389120" cy="43891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Oval 7"/>
            <p:cNvSpPr/>
            <p:nvPr/>
          </p:nvSpPr>
          <p:spPr>
            <a:xfrm>
              <a:off x="1019001" y="2009602"/>
              <a:ext cx="3864034" cy="3864034"/>
            </a:xfrm>
            <a:prstGeom prst="ellipse">
              <a:avLst/>
            </a:prstGeom>
            <a:blipFill>
              <a:blip r:embed="rId2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8000" b="1" dirty="0" smtClean="0">
                  <a:solidFill>
                    <a:schemeClr val="accent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HTML</a:t>
              </a:r>
              <a:endParaRPr lang="en-US" sz="8000" b="1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202" y="2521182"/>
            <a:ext cx="3934202" cy="2439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7921" y="1918912"/>
            <a:ext cx="2984854" cy="4592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48716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Человек, который изобрёл сайты, серверы и ссылки — Тим Бернерс-Ли — Ferra.r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907" y="3306825"/>
            <a:ext cx="5534433" cy="2905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441388" y="212695"/>
            <a:ext cx="11057885" cy="588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Поняття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про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мову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розмічання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гіпертекстового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документа</a:t>
            </a: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351396" y="1142619"/>
            <a:ext cx="5528944" cy="1171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ru-RU" sz="1200" dirty="0" err="1">
                <a:solidFill>
                  <a:srgbClr val="333333"/>
                </a:solidFill>
                <a:latin typeface="Open Sans"/>
              </a:rPr>
              <a:t>Якщо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переглянути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джерело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 (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початковий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 код) будь-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якої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 веб-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сторінки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,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зауважимо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,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що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окрім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власне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 тексту,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котрий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 ми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бачимо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 у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вікні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 браузера, тут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присутні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різноманітні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коди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,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команди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, часто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написані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 у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кутових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 дужках.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Це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команди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мови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розмітки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гіпертексту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en-US" sz="1200" dirty="0">
                <a:solidFill>
                  <a:srgbClr val="333333"/>
                </a:solidFill>
                <a:latin typeface="Open Sans"/>
              </a:rPr>
              <a:t>HTML.</a:t>
            </a:r>
            <a:endParaRPr lang="en-US" sz="1200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093386" y="1269913"/>
            <a:ext cx="5181600" cy="32419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1715644" y="4654761"/>
            <a:ext cx="139747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HTML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179651" y="1516191"/>
            <a:ext cx="5034689" cy="258532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 err="1"/>
              <a:t>Цю</a:t>
            </a:r>
            <a:r>
              <a:rPr lang="ru-RU" dirty="0"/>
              <a:t> </a:t>
            </a:r>
            <a:r>
              <a:rPr lang="ru-RU" dirty="0" err="1"/>
              <a:t>мову</a:t>
            </a:r>
            <a:r>
              <a:rPr lang="ru-RU" dirty="0"/>
              <a:t> створено у 1990 </a:t>
            </a:r>
            <a:r>
              <a:rPr lang="ru-RU" dirty="0" err="1"/>
              <a:t>році</a:t>
            </a:r>
            <a:r>
              <a:rPr lang="ru-RU" dirty="0"/>
              <a:t> </a:t>
            </a:r>
            <a:r>
              <a:rPr lang="ru-RU" dirty="0" err="1"/>
              <a:t>Тімом</a:t>
            </a:r>
            <a:r>
              <a:rPr lang="ru-RU" dirty="0"/>
              <a:t> Бернесом-</a:t>
            </a:r>
            <a:r>
              <a:rPr lang="ru-RU" dirty="0" err="1"/>
              <a:t>Лі</a:t>
            </a:r>
            <a:r>
              <a:rPr lang="ru-RU" dirty="0"/>
              <a:t> , а з 1996 року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розробкою</a:t>
            </a:r>
            <a:r>
              <a:rPr lang="ru-RU" dirty="0"/>
              <a:t> та </a:t>
            </a:r>
            <a:r>
              <a:rPr lang="ru-RU" dirty="0" err="1"/>
              <a:t>стандартизацією</a:t>
            </a:r>
            <a:r>
              <a:rPr lang="ru-RU" dirty="0"/>
              <a:t> </a:t>
            </a:r>
            <a:r>
              <a:rPr lang="ru-RU" dirty="0" err="1"/>
              <a:t>займається</a:t>
            </a:r>
            <a:r>
              <a:rPr lang="ru-RU" dirty="0"/>
              <a:t> </a:t>
            </a:r>
            <a:r>
              <a:rPr lang="ru-RU" dirty="0" err="1"/>
              <a:t>Консорціум</a:t>
            </a:r>
            <a:r>
              <a:rPr lang="ru-RU" dirty="0"/>
              <a:t> </a:t>
            </a:r>
            <a:r>
              <a:rPr lang="en-US" dirty="0"/>
              <a:t>W3C, </a:t>
            </a:r>
            <a:r>
              <a:rPr lang="ru-RU" dirty="0"/>
              <a:t>і з </a:t>
            </a:r>
            <a:r>
              <a:rPr lang="ru-RU" dirty="0" err="1"/>
              <a:t>осені</a:t>
            </a:r>
            <a:r>
              <a:rPr lang="ru-RU" dirty="0"/>
              <a:t> 2014 року </a:t>
            </a:r>
            <a:r>
              <a:rPr lang="ru-RU" dirty="0" err="1"/>
              <a:t>діє</a:t>
            </a:r>
            <a:r>
              <a:rPr lang="ru-RU" dirty="0"/>
              <a:t> стандарт </a:t>
            </a:r>
            <a:r>
              <a:rPr lang="ru-RU" dirty="0" err="1"/>
              <a:t>цієї</a:t>
            </a:r>
            <a:r>
              <a:rPr lang="ru-RU" dirty="0"/>
              <a:t> </a:t>
            </a:r>
            <a:r>
              <a:rPr lang="ru-RU" dirty="0" err="1"/>
              <a:t>мови</a:t>
            </a:r>
            <a:r>
              <a:rPr lang="ru-RU" dirty="0"/>
              <a:t> </a:t>
            </a:r>
            <a:r>
              <a:rPr lang="en-US" b="1" dirty="0"/>
              <a:t>HTML5</a:t>
            </a:r>
            <a:r>
              <a:rPr lang="en-US" dirty="0"/>
              <a:t>. </a:t>
            </a:r>
            <a:r>
              <a:rPr lang="ru-RU" dirty="0" err="1"/>
              <a:t>Ця</a:t>
            </a:r>
            <a:r>
              <a:rPr lang="ru-RU" dirty="0"/>
              <a:t> </a:t>
            </a:r>
            <a:r>
              <a:rPr lang="ru-RU" dirty="0" err="1"/>
              <a:t>мова</a:t>
            </a:r>
            <a:r>
              <a:rPr lang="ru-RU" dirty="0"/>
              <a:t> </a:t>
            </a:r>
            <a:r>
              <a:rPr lang="ru-RU" dirty="0" err="1"/>
              <a:t>визначає</a:t>
            </a:r>
            <a:r>
              <a:rPr lang="ru-RU" dirty="0"/>
              <a:t> </a:t>
            </a:r>
            <a:r>
              <a:rPr lang="ru-RU" dirty="0" err="1"/>
              <a:t>спосіб</a:t>
            </a:r>
            <a:r>
              <a:rPr lang="ru-RU" dirty="0"/>
              <a:t> </a:t>
            </a:r>
            <a:r>
              <a:rPr lang="ru-RU" dirty="0" err="1"/>
              <a:t>опису</a:t>
            </a:r>
            <a:r>
              <a:rPr lang="ru-RU" dirty="0"/>
              <a:t> </a:t>
            </a:r>
            <a:r>
              <a:rPr lang="ru-RU" dirty="0" err="1"/>
              <a:t>вмісту</a:t>
            </a:r>
            <a:r>
              <a:rPr lang="ru-RU" dirty="0"/>
              <a:t> веб-</a:t>
            </a:r>
            <a:r>
              <a:rPr lang="ru-RU" dirty="0" err="1"/>
              <a:t>сторінок</a:t>
            </a:r>
            <a:r>
              <a:rPr lang="ru-RU" dirty="0"/>
              <a:t>. За </a:t>
            </a:r>
            <a:r>
              <a:rPr lang="ru-RU" dirty="0" err="1"/>
              <a:t>оформлення</a:t>
            </a:r>
            <a:r>
              <a:rPr lang="ru-RU" dirty="0"/>
              <a:t> </a:t>
            </a:r>
            <a:r>
              <a:rPr lang="ru-RU" dirty="0" err="1"/>
              <a:t>відповідають</a:t>
            </a:r>
            <a:r>
              <a:rPr lang="ru-RU" dirty="0"/>
              <a:t> </a:t>
            </a:r>
            <a:r>
              <a:rPr lang="ru-RU" dirty="0" err="1"/>
              <a:t>аркуші</a:t>
            </a:r>
            <a:r>
              <a:rPr lang="ru-RU" dirty="0"/>
              <a:t> </a:t>
            </a:r>
            <a:r>
              <a:rPr lang="ru-RU" dirty="0" err="1"/>
              <a:t>стилів</a:t>
            </a:r>
            <a:r>
              <a:rPr lang="ru-RU" dirty="0"/>
              <a:t>, </a:t>
            </a:r>
            <a:r>
              <a:rPr lang="ru-RU" dirty="0" err="1"/>
              <a:t>описані</a:t>
            </a:r>
            <a:r>
              <a:rPr lang="ru-RU" dirty="0"/>
              <a:t> за </a:t>
            </a:r>
            <a:r>
              <a:rPr lang="ru-RU" dirty="0" err="1"/>
              <a:t>технологією</a:t>
            </a:r>
            <a:r>
              <a:rPr lang="ru-RU" dirty="0"/>
              <a:t> </a:t>
            </a:r>
            <a:r>
              <a:rPr lang="en-US" b="1" dirty="0"/>
              <a:t>CSS3</a:t>
            </a:r>
            <a:r>
              <a:rPr lang="en-US" dirty="0"/>
              <a:t>, </a:t>
            </a:r>
            <a:r>
              <a:rPr lang="ru-RU" dirty="0"/>
              <a:t>а </a:t>
            </a:r>
            <a:r>
              <a:rPr lang="ru-RU" dirty="0" err="1"/>
              <a:t>логіка</a:t>
            </a:r>
            <a:r>
              <a:rPr lang="ru-RU" dirty="0"/>
              <a:t> </a:t>
            </a:r>
            <a:r>
              <a:rPr lang="ru-RU" dirty="0" err="1"/>
              <a:t>функціонування</a:t>
            </a:r>
            <a:r>
              <a:rPr lang="ru-RU" dirty="0"/>
              <a:t> </a:t>
            </a:r>
            <a:r>
              <a:rPr lang="ru-RU" dirty="0" err="1"/>
              <a:t>деяких</a:t>
            </a:r>
            <a:r>
              <a:rPr lang="ru-RU" dirty="0"/>
              <a:t> </a:t>
            </a:r>
            <a:r>
              <a:rPr lang="ru-RU" dirty="0" err="1"/>
              <a:t>елементів</a:t>
            </a:r>
            <a:r>
              <a:rPr lang="ru-RU" dirty="0"/>
              <a:t> </a:t>
            </a:r>
            <a:r>
              <a:rPr lang="ru-RU" dirty="0" err="1"/>
              <a:t>сторінки</a:t>
            </a:r>
            <a:r>
              <a:rPr lang="ru-RU" dirty="0"/>
              <a:t> – </a:t>
            </a:r>
            <a:r>
              <a:rPr lang="ru-RU" dirty="0" err="1"/>
              <a:t>мовою</a:t>
            </a:r>
            <a:r>
              <a:rPr lang="ru-RU" dirty="0"/>
              <a:t> </a:t>
            </a:r>
            <a:r>
              <a:rPr lang="en-US" b="1" dirty="0"/>
              <a:t>JavaScript</a:t>
            </a:r>
            <a:r>
              <a:rPr lang="en-US" dirty="0"/>
              <a:t>.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67097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99637" y="800741"/>
            <a:ext cx="7541774" cy="3600091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05829" y="4465607"/>
            <a:ext cx="6756019" cy="2286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418503" y="1129541"/>
            <a:ext cx="7254571" cy="2862322"/>
          </a:xfrm>
          <a:prstGeom prst="rect">
            <a:avLst/>
          </a:prstGeom>
          <a:solidFill>
            <a:schemeClr val="bg1">
              <a:alpha val="31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ru-RU" sz="2000" dirty="0" err="1"/>
              <a:t>Команди</a:t>
            </a:r>
            <a:r>
              <a:rPr lang="ru-RU" sz="2000" dirty="0"/>
              <a:t> </a:t>
            </a:r>
            <a:r>
              <a:rPr lang="ru-RU" sz="2000" dirty="0" err="1"/>
              <a:t>мови</a:t>
            </a:r>
            <a:r>
              <a:rPr lang="ru-RU" sz="2000" dirty="0"/>
              <a:t> </a:t>
            </a:r>
            <a:r>
              <a:rPr lang="en-US" sz="2000" dirty="0"/>
              <a:t>HTML </a:t>
            </a:r>
            <a:r>
              <a:rPr lang="ru-RU" sz="2000" dirty="0" err="1"/>
              <a:t>називаються</a:t>
            </a:r>
            <a:r>
              <a:rPr lang="ru-RU" sz="2000" dirty="0"/>
              <a:t> </a:t>
            </a:r>
            <a:r>
              <a:rPr lang="ru-RU" sz="2000" b="1" dirty="0"/>
              <a:t>тегами</a:t>
            </a:r>
            <a:r>
              <a:rPr lang="ru-RU" sz="2000" dirty="0"/>
              <a:t>, </a:t>
            </a:r>
            <a:r>
              <a:rPr lang="ru-RU" sz="2000" dirty="0" err="1"/>
              <a:t>котрі</a:t>
            </a:r>
            <a:r>
              <a:rPr lang="ru-RU" sz="2000" dirty="0"/>
              <a:t> </a:t>
            </a:r>
            <a:r>
              <a:rPr lang="ru-RU" sz="2000" dirty="0" err="1"/>
              <a:t>бувають</a:t>
            </a:r>
            <a:r>
              <a:rPr lang="ru-RU" sz="2000" dirty="0"/>
              <a:t> </a:t>
            </a:r>
            <a:r>
              <a:rPr lang="ru-RU" sz="2000" dirty="0" err="1"/>
              <a:t>відкриваючими</a:t>
            </a:r>
            <a:r>
              <a:rPr lang="ru-RU" sz="2000" dirty="0"/>
              <a:t> та </a:t>
            </a:r>
            <a:r>
              <a:rPr lang="ru-RU" sz="2000" dirty="0" err="1"/>
              <a:t>закриваючими</a:t>
            </a:r>
            <a:r>
              <a:rPr lang="ru-RU" sz="2000" dirty="0"/>
              <a:t>. Вони </a:t>
            </a:r>
            <a:r>
              <a:rPr lang="ru-RU" sz="2000" dirty="0" err="1"/>
              <a:t>записуються</a:t>
            </a:r>
            <a:r>
              <a:rPr lang="ru-RU" sz="2000" dirty="0"/>
              <a:t> у </a:t>
            </a:r>
            <a:r>
              <a:rPr lang="ru-RU" sz="2000" b="1" dirty="0" err="1"/>
              <a:t>кутових</a:t>
            </a:r>
            <a:r>
              <a:rPr lang="ru-RU" sz="2000" b="1" dirty="0"/>
              <a:t> дужках</a:t>
            </a:r>
            <a:r>
              <a:rPr lang="ru-RU" sz="2000" dirty="0"/>
              <a:t>. </a:t>
            </a:r>
            <a:endParaRPr lang="ru-RU" sz="2000" dirty="0" smtClean="0"/>
          </a:p>
          <a:p>
            <a:pPr algn="just">
              <a:lnSpc>
                <a:spcPct val="150000"/>
              </a:lnSpc>
            </a:pPr>
            <a:r>
              <a:rPr lang="ru-RU" sz="2000" dirty="0" err="1" smtClean="0"/>
              <a:t>Наприклад</a:t>
            </a:r>
            <a:r>
              <a:rPr lang="ru-RU" sz="2000" dirty="0"/>
              <a:t>, тег </a:t>
            </a:r>
            <a:r>
              <a:rPr lang="ru-RU" sz="2000" b="1" dirty="0"/>
              <a:t>&lt;</a:t>
            </a:r>
            <a:r>
              <a:rPr lang="en-US" sz="2000" b="1" dirty="0" err="1"/>
              <a:t>i</a:t>
            </a:r>
            <a:r>
              <a:rPr lang="en-US" sz="2000" b="1" dirty="0"/>
              <a:t>&gt;</a:t>
            </a:r>
            <a:r>
              <a:rPr lang="en-US" sz="2000" dirty="0"/>
              <a:t> </a:t>
            </a:r>
            <a:r>
              <a:rPr lang="ru-RU" sz="2000" dirty="0" err="1"/>
              <a:t>означає</a:t>
            </a:r>
            <a:r>
              <a:rPr lang="ru-RU" sz="2000" dirty="0"/>
              <a:t>, </a:t>
            </a:r>
            <a:r>
              <a:rPr lang="ru-RU" sz="2000" dirty="0" err="1"/>
              <a:t>що</a:t>
            </a:r>
            <a:r>
              <a:rPr lang="ru-RU" sz="2000" dirty="0"/>
              <a:t> текст, написаний </a:t>
            </a:r>
            <a:r>
              <a:rPr lang="ru-RU" sz="2000" dirty="0" err="1"/>
              <a:t>між</a:t>
            </a:r>
            <a:r>
              <a:rPr lang="ru-RU" sz="2000" dirty="0"/>
              <a:t> </a:t>
            </a:r>
            <a:r>
              <a:rPr lang="ru-RU" sz="2000" dirty="0" err="1"/>
              <a:t>відкриваючим</a:t>
            </a:r>
            <a:r>
              <a:rPr lang="ru-RU" sz="2000" dirty="0"/>
              <a:t> і </a:t>
            </a:r>
            <a:r>
              <a:rPr lang="ru-RU" sz="2000" dirty="0" err="1"/>
              <a:t>закриваючим</a:t>
            </a:r>
            <a:r>
              <a:rPr lang="ru-RU" sz="2000" dirty="0"/>
              <a:t> тегом (</a:t>
            </a:r>
            <a:r>
              <a:rPr lang="ru-RU" sz="2000" dirty="0" err="1"/>
              <a:t>які</a:t>
            </a:r>
            <a:r>
              <a:rPr lang="ru-RU" sz="2000" dirty="0"/>
              <a:t> </a:t>
            </a:r>
            <a:r>
              <a:rPr lang="ru-RU" sz="2000" dirty="0" err="1"/>
              <a:t>розрізняються</a:t>
            </a:r>
            <a:r>
              <a:rPr lang="ru-RU" sz="2000" dirty="0"/>
              <a:t> </a:t>
            </a:r>
            <a:r>
              <a:rPr lang="ru-RU" sz="2000" dirty="0" err="1"/>
              <a:t>похилою</a:t>
            </a:r>
            <a:r>
              <a:rPr lang="ru-RU" sz="2000" dirty="0"/>
              <a:t> </a:t>
            </a:r>
            <a:r>
              <a:rPr lang="ru-RU" sz="2000" dirty="0" err="1"/>
              <a:t>рискою</a:t>
            </a:r>
            <a:r>
              <a:rPr lang="ru-RU" sz="2000" dirty="0"/>
              <a:t> </a:t>
            </a:r>
            <a:r>
              <a:rPr lang="ru-RU" sz="2000" dirty="0" err="1"/>
              <a:t>або</a:t>
            </a:r>
            <a:r>
              <a:rPr lang="ru-RU" sz="2000" dirty="0"/>
              <a:t> слешем) буде </a:t>
            </a:r>
            <a:r>
              <a:rPr lang="ru-RU" sz="2000" dirty="0" err="1"/>
              <a:t>записаний</a:t>
            </a:r>
            <a:r>
              <a:rPr lang="ru-RU" sz="2000" dirty="0"/>
              <a:t> </a:t>
            </a:r>
            <a:r>
              <a:rPr lang="ru-RU" sz="2000" i="1" dirty="0"/>
              <a:t>курсивом</a:t>
            </a:r>
            <a:r>
              <a:rPr lang="ru-RU" sz="2000" dirty="0"/>
              <a:t>. 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828136" y="4639111"/>
            <a:ext cx="6435306" cy="1938992"/>
          </a:xfrm>
          <a:prstGeom prst="rect">
            <a:avLst/>
          </a:prstGeom>
          <a:solidFill>
            <a:schemeClr val="bg1">
              <a:alpha val="31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dirty="0">
                <a:latin typeface="Calibri" panose="020F0502020204030204" pitchFamily="34" charset="0"/>
              </a:rPr>
              <a:t>Тег у </a:t>
            </a:r>
            <a:r>
              <a:rPr lang="ru-RU" sz="2000" dirty="0" err="1">
                <a:latin typeface="Calibri" panose="020F0502020204030204" pitchFamily="34" charset="0"/>
              </a:rPr>
              <a:t>перекладі</a:t>
            </a:r>
            <a:r>
              <a:rPr lang="ru-RU" sz="2000" dirty="0">
                <a:latin typeface="Calibri" panose="020F0502020204030204" pitchFamily="34" charset="0"/>
              </a:rPr>
              <a:t> з </a:t>
            </a:r>
            <a:r>
              <a:rPr lang="ru-RU" sz="2000" dirty="0" err="1">
                <a:latin typeface="Calibri" panose="020F0502020204030204" pitchFamily="34" charset="0"/>
              </a:rPr>
              <a:t>англійської</a:t>
            </a:r>
            <a:r>
              <a:rPr lang="ru-RU" sz="2000" dirty="0">
                <a:latin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</a:rPr>
              <a:t>означає</a:t>
            </a:r>
            <a:r>
              <a:rPr lang="ru-RU" sz="2000" dirty="0">
                <a:latin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</a:rPr>
              <a:t>етикетку</a:t>
            </a:r>
            <a:r>
              <a:rPr lang="ru-RU" sz="2000" dirty="0">
                <a:latin typeface="Calibri" panose="020F0502020204030204" pitchFamily="34" charset="0"/>
              </a:rPr>
              <a:t>, </a:t>
            </a:r>
            <a:r>
              <a:rPr lang="ru-RU" sz="2000" dirty="0" err="1">
                <a:latin typeface="Calibri" panose="020F0502020204030204" pitchFamily="34" charset="0"/>
              </a:rPr>
              <a:t>ярлик</a:t>
            </a:r>
            <a:r>
              <a:rPr lang="ru-RU" sz="2000" dirty="0">
                <a:latin typeface="Calibri" panose="020F0502020204030204" pitchFamily="34" charset="0"/>
              </a:rPr>
              <a:t>, </a:t>
            </a:r>
            <a:r>
              <a:rPr lang="ru-RU" sz="2000" dirty="0" err="1">
                <a:latin typeface="Calibri" panose="020F0502020204030204" pitchFamily="34" charset="0"/>
              </a:rPr>
              <a:t>бірку</a:t>
            </a:r>
            <a:r>
              <a:rPr lang="ru-RU" sz="2000" dirty="0">
                <a:latin typeface="Calibri" panose="020F0502020204030204" pitchFamily="34" charset="0"/>
              </a:rPr>
              <a:t> – по </a:t>
            </a:r>
            <a:r>
              <a:rPr lang="ru-RU" sz="2000" dirty="0" err="1">
                <a:latin typeface="Calibri" panose="020F0502020204030204" pitchFamily="34" charset="0"/>
              </a:rPr>
              <a:t>суті</a:t>
            </a:r>
            <a:r>
              <a:rPr lang="ru-RU" sz="2000" dirty="0">
                <a:latin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</a:rPr>
              <a:t>це</a:t>
            </a:r>
            <a:r>
              <a:rPr lang="ru-RU" sz="2000" dirty="0">
                <a:latin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</a:rPr>
              <a:t>певний</a:t>
            </a:r>
            <a:r>
              <a:rPr lang="ru-RU" sz="2000" dirty="0">
                <a:latin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</a:rPr>
              <a:t>опис</a:t>
            </a:r>
            <a:r>
              <a:rPr lang="ru-RU" sz="2000" dirty="0">
                <a:latin typeface="Calibri" panose="020F0502020204030204" pitchFamily="34" charset="0"/>
              </a:rPr>
              <a:t>, </a:t>
            </a:r>
            <a:r>
              <a:rPr lang="ru-RU" sz="2000" dirty="0" err="1">
                <a:latin typeface="Calibri" panose="020F0502020204030204" pitchFamily="34" charset="0"/>
              </a:rPr>
              <a:t>прикріплений</a:t>
            </a:r>
            <a:r>
              <a:rPr lang="ru-RU" sz="2000" dirty="0">
                <a:latin typeface="Calibri" panose="020F0502020204030204" pitchFamily="34" charset="0"/>
              </a:rPr>
              <a:t> до тексту </a:t>
            </a:r>
            <a:r>
              <a:rPr lang="ru-RU" sz="2000" dirty="0" err="1">
                <a:latin typeface="Calibri" panose="020F0502020204030204" pitchFamily="34" charset="0"/>
              </a:rPr>
              <a:t>чи</a:t>
            </a:r>
            <a:r>
              <a:rPr lang="ru-RU" sz="2000" dirty="0">
                <a:latin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</a:rPr>
              <a:t>іншого</a:t>
            </a:r>
            <a:r>
              <a:rPr lang="ru-RU" sz="2000" dirty="0">
                <a:latin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</a:rPr>
              <a:t>об’єкту</a:t>
            </a:r>
            <a:r>
              <a:rPr lang="ru-RU" sz="2000" dirty="0">
                <a:latin typeface="Calibri" panose="020F0502020204030204" pitchFamily="34" charset="0"/>
              </a:rPr>
              <a:t>, </a:t>
            </a:r>
            <a:r>
              <a:rPr lang="ru-RU" sz="2000" dirty="0" err="1">
                <a:latin typeface="Calibri" panose="020F0502020204030204" pitchFamily="34" charset="0"/>
              </a:rPr>
              <a:t>котрий</a:t>
            </a:r>
            <a:r>
              <a:rPr lang="ru-RU" sz="2000" dirty="0">
                <a:latin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</a:rPr>
              <a:t>має</a:t>
            </a:r>
            <a:r>
              <a:rPr lang="ru-RU" sz="2000" dirty="0">
                <a:latin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</a:rPr>
              <a:t>відображатись</a:t>
            </a:r>
            <a:r>
              <a:rPr lang="ru-RU" sz="2000" dirty="0">
                <a:latin typeface="Calibri" panose="020F0502020204030204" pitchFamily="34" charset="0"/>
              </a:rPr>
              <a:t> на веб-</a:t>
            </a:r>
            <a:r>
              <a:rPr lang="ru-RU" sz="2000" dirty="0" err="1">
                <a:latin typeface="Calibri" panose="020F0502020204030204" pitchFamily="34" charset="0"/>
              </a:rPr>
              <a:t>сторінці</a:t>
            </a:r>
            <a:r>
              <a:rPr lang="ru-RU" sz="2000" dirty="0">
                <a:latin typeface="Calibri" panose="020F0502020204030204" pitchFamily="34" charset="0"/>
              </a:rPr>
              <a:t>.</a:t>
            </a:r>
            <a:endParaRPr lang="en-US" sz="2000" dirty="0">
              <a:latin typeface="Calibri" panose="020F0502020204030204" pitchFamily="34" charset="0"/>
            </a:endParaRPr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441388" y="212695"/>
            <a:ext cx="11057885" cy="588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Поняття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про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мову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розмічання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гіпертекстового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документа</a:t>
            </a: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4455" y="800741"/>
            <a:ext cx="2009775" cy="200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715" y="3977212"/>
            <a:ext cx="1729453" cy="2423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0655" y="3016010"/>
            <a:ext cx="1933575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59686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582402" y="1858335"/>
            <a:ext cx="1083213" cy="1206469"/>
            <a:chOff x="567057" y="1661383"/>
            <a:chExt cx="1083213" cy="1206469"/>
          </a:xfrm>
        </p:grpSpPr>
        <p:sp>
          <p:nvSpPr>
            <p:cNvPr id="6" name="Oval 5"/>
            <p:cNvSpPr/>
            <p:nvPr/>
          </p:nvSpPr>
          <p:spPr>
            <a:xfrm>
              <a:off x="567057" y="1759856"/>
              <a:ext cx="1083213" cy="1107996"/>
            </a:xfrm>
            <a:prstGeom prst="ellipse">
              <a:avLst/>
            </a:prstGeom>
            <a:noFill/>
            <a:ln w="25400" cap="flat" cmpd="sng" algn="ctr">
              <a:solidFill>
                <a:schemeClr val="accent2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567057" y="1661383"/>
              <a:ext cx="1083213" cy="1107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Raleway" panose="020B0503030101060003" pitchFamily="34" charset="0"/>
                </a:rPr>
                <a:t>1</a:t>
              </a:r>
              <a:endParaRPr kumimoji="0" lang="en-US" sz="44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Raleway" panose="020B0503030101060003" pitchFamily="34" charset="0"/>
              </a:endParaRPr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6806292" y="1990259"/>
            <a:ext cx="4516734" cy="923330"/>
          </a:xfrm>
          <a:prstGeom prst="rect">
            <a:avLst/>
          </a:prstGeom>
          <a:solidFill>
            <a:srgbClr val="FFFFFF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ru-RU" sz="1200" dirty="0" err="1" smtClean="0">
                <a:solidFill>
                  <a:srgbClr val="333333"/>
                </a:solidFill>
                <a:latin typeface="Open Sans"/>
              </a:rPr>
              <a:t>Деякі</a:t>
            </a:r>
            <a:r>
              <a:rPr lang="ru-RU" sz="1200" dirty="0" smtClean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теги є </a:t>
            </a:r>
            <a:r>
              <a:rPr lang="ru-RU" sz="1200" b="1" dirty="0" err="1">
                <a:solidFill>
                  <a:srgbClr val="333333"/>
                </a:solidFill>
                <a:latin typeface="Open Sans"/>
              </a:rPr>
              <a:t>парними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, а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деякі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 не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потребують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закривання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.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Наприклад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, тег вставки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зображення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 є </a:t>
            </a:r>
            <a:r>
              <a:rPr lang="ru-RU" sz="1200" b="1" dirty="0" err="1">
                <a:solidFill>
                  <a:srgbClr val="333333"/>
                </a:solidFill>
                <a:latin typeface="Open Sans"/>
              </a:rPr>
              <a:t>одинарним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.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Крім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 того,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деякі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 теги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містять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 </a:t>
            </a:r>
            <a:r>
              <a:rPr lang="ru-RU" sz="1200" b="1" dirty="0" err="1">
                <a:solidFill>
                  <a:srgbClr val="333333"/>
                </a:solidFill>
                <a:latin typeface="Open Sans"/>
              </a:rPr>
              <a:t>атрибути</a:t>
            </a:r>
            <a:r>
              <a:rPr lang="ru-RU" sz="1200" b="1" dirty="0">
                <a:solidFill>
                  <a:srgbClr val="333333"/>
                </a:solidFill>
                <a:latin typeface="Open Sans"/>
              </a:rPr>
              <a:t> 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–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додаткові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1200" dirty="0" err="1">
                <a:solidFill>
                  <a:srgbClr val="333333"/>
                </a:solidFill>
                <a:latin typeface="Open Sans"/>
              </a:rPr>
              <a:t>параметри</a:t>
            </a:r>
            <a:r>
              <a:rPr lang="ru-RU" sz="1200" dirty="0">
                <a:solidFill>
                  <a:srgbClr val="333333"/>
                </a:solidFill>
                <a:latin typeface="Open Sans"/>
              </a:rPr>
              <a:t>. </a:t>
            </a:r>
            <a:endParaRPr lang="en-US" sz="1200" dirty="0">
              <a:solidFill>
                <a:prstClr val="black">
                  <a:lumMod val="95000"/>
                  <a:lumOff val="5000"/>
                </a:prstClr>
              </a:solidFill>
              <a:latin typeface="Raleway" panose="020B0503030101060003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5582402" y="3289187"/>
            <a:ext cx="1083213" cy="1206469"/>
            <a:chOff x="567057" y="1661383"/>
            <a:chExt cx="1083213" cy="1206469"/>
          </a:xfrm>
        </p:grpSpPr>
        <p:sp>
          <p:nvSpPr>
            <p:cNvPr id="11" name="Oval 10"/>
            <p:cNvSpPr/>
            <p:nvPr/>
          </p:nvSpPr>
          <p:spPr>
            <a:xfrm>
              <a:off x="567057" y="1759856"/>
              <a:ext cx="1083213" cy="1107996"/>
            </a:xfrm>
            <a:prstGeom prst="ellipse">
              <a:avLst/>
            </a:prstGeom>
            <a:noFill/>
            <a:ln w="25400" cap="flat" cmpd="sng" algn="ctr">
              <a:solidFill>
                <a:schemeClr val="accent2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2" name="Rectangle 7"/>
            <p:cNvSpPr>
              <a:spLocks noChangeArrowheads="1"/>
            </p:cNvSpPr>
            <p:nvPr/>
          </p:nvSpPr>
          <p:spPr bwMode="auto">
            <a:xfrm>
              <a:off x="567057" y="1661383"/>
              <a:ext cx="1083213" cy="9890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Raleway" panose="020B0503030101060003" pitchFamily="34" charset="0"/>
                </a:rPr>
                <a:t>2</a:t>
              </a:r>
              <a:endParaRPr kumimoji="0" lang="en-US" sz="44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Raleway" panose="020B0503030101060003" pitchFamily="34" charset="0"/>
              </a:endParaRPr>
            </a:p>
          </p:txBody>
        </p:sp>
      </p:grp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1277036" y="1120874"/>
            <a:ext cx="2913747" cy="835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uk-UA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зауважимо</a:t>
            </a:r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sp>
        <p:nvSpPr>
          <p:cNvPr id="21" name="Rectangle 7"/>
          <p:cNvSpPr>
            <a:spLocks noChangeArrowheads="1"/>
          </p:cNvSpPr>
          <p:nvPr/>
        </p:nvSpPr>
        <p:spPr bwMode="auto">
          <a:xfrm>
            <a:off x="441388" y="212695"/>
            <a:ext cx="11057885" cy="588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Поняття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про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мову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розмічання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гіпертекстового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документа</a:t>
            </a: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pic>
        <p:nvPicPr>
          <p:cNvPr id="4098" name="Picture 2" descr="Картинки с человечками для презентации (35 фото) | Sculpture lessons,  Powerpoint animation, App pictu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398" y="2018565"/>
            <a:ext cx="4570753" cy="4570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380" y="3289187"/>
            <a:ext cx="4392645" cy="127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292" y="4689055"/>
            <a:ext cx="4342712" cy="1900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323025" y="6341217"/>
            <a:ext cx="7441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HTML</a:t>
            </a:r>
          </a:p>
        </p:txBody>
      </p:sp>
    </p:spTree>
    <p:extLst>
      <p:ext uri="{BB962C8B-B14F-4D97-AF65-F5344CB8AC3E}">
        <p14:creationId xmlns:p14="http://schemas.microsoft.com/office/powerpoint/2010/main" val="42401713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49857" y="1018722"/>
            <a:ext cx="3821811" cy="217170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441388" y="1390275"/>
            <a:ext cx="3289386" cy="1428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ru-RU" sz="2000" b="1" dirty="0" err="1">
                <a:solidFill>
                  <a:srgbClr val="333333"/>
                </a:solidFill>
                <a:latin typeface="Open Sans"/>
              </a:rPr>
              <a:t>Загалом</a:t>
            </a:r>
            <a:r>
              <a:rPr lang="ru-RU" sz="2000" b="1" dirty="0">
                <a:solidFill>
                  <a:srgbClr val="333333"/>
                </a:solidFill>
                <a:latin typeface="Open Sans"/>
              </a:rPr>
              <a:t>, структура </a:t>
            </a:r>
            <a:r>
              <a:rPr lang="ru-RU" sz="2000" b="1" dirty="0" err="1">
                <a:solidFill>
                  <a:srgbClr val="333333"/>
                </a:solidFill>
                <a:latin typeface="Open Sans"/>
              </a:rPr>
              <a:t>простої</a:t>
            </a:r>
            <a:r>
              <a:rPr lang="ru-RU" sz="2000" b="1" dirty="0">
                <a:solidFill>
                  <a:srgbClr val="333333"/>
                </a:solidFill>
                <a:latin typeface="Open Sans"/>
              </a:rPr>
              <a:t> веб-</a:t>
            </a:r>
            <a:r>
              <a:rPr lang="ru-RU" sz="2000" b="1" dirty="0" err="1">
                <a:solidFill>
                  <a:srgbClr val="333333"/>
                </a:solidFill>
                <a:latin typeface="Open Sans"/>
              </a:rPr>
              <a:t>сторінки</a:t>
            </a:r>
            <a:r>
              <a:rPr lang="ru-RU" sz="2000" b="1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Open Sans"/>
              </a:rPr>
              <a:t>виглядає</a:t>
            </a:r>
            <a:r>
              <a:rPr lang="ru-RU" sz="2000" b="1" dirty="0">
                <a:solidFill>
                  <a:srgbClr val="333333"/>
                </a:solidFill>
                <a:latin typeface="Open Sans"/>
              </a:rPr>
              <a:t> так: </a:t>
            </a:r>
            <a:endParaRPr lang="en-US" sz="2000" b="1" dirty="0">
              <a:solidFill>
                <a:schemeClr val="bg1"/>
              </a:solidFill>
              <a:latin typeface="Raleway" panose="020B0503030101060003" pitchFamily="34" charset="0"/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441388" y="212695"/>
            <a:ext cx="11057885" cy="588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Поняття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про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мову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розмічання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гіпертекстового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документа</a:t>
            </a: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7114" y="1059887"/>
            <a:ext cx="6242221" cy="3872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 descr="Stick Figure Thinking Png Svg Library - Белые Человечки Для Презентаций -  1080x1571 PNG Download - PNGki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767" y="3459193"/>
            <a:ext cx="1447742" cy="2648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16829" y="5121555"/>
            <a:ext cx="878278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/>
              <a:t>Спочатку</a:t>
            </a:r>
            <a:r>
              <a:rPr lang="ru-RU" dirty="0" smtClean="0"/>
              <a:t> </a:t>
            </a:r>
            <a:r>
              <a:rPr lang="ru-RU" dirty="0" err="1" smtClean="0"/>
              <a:t>вказується</a:t>
            </a:r>
            <a:r>
              <a:rPr lang="ru-RU" dirty="0" smtClean="0"/>
              <a:t> </a:t>
            </a:r>
            <a:r>
              <a:rPr lang="ru-RU" dirty="0" err="1" smtClean="0"/>
              <a:t>специфікація</a:t>
            </a:r>
            <a:r>
              <a:rPr lang="ru-RU" dirty="0" smtClean="0"/>
              <a:t>, </a:t>
            </a:r>
            <a:r>
              <a:rPr lang="ru-RU" dirty="0" err="1" smtClean="0"/>
              <a:t>котрій</a:t>
            </a:r>
            <a:r>
              <a:rPr lang="ru-RU" dirty="0" smtClean="0"/>
              <a:t> </a:t>
            </a:r>
            <a:r>
              <a:rPr lang="ru-RU" dirty="0" err="1" smtClean="0"/>
              <a:t>відповідає</a:t>
            </a:r>
            <a:r>
              <a:rPr lang="ru-RU" dirty="0" smtClean="0"/>
              <a:t> </a:t>
            </a:r>
            <a:r>
              <a:rPr lang="ru-RU" dirty="0" err="1" smtClean="0"/>
              <a:t>сторінка</a:t>
            </a:r>
            <a:r>
              <a:rPr lang="ru-RU" dirty="0" smtClean="0"/>
              <a:t> - </a:t>
            </a:r>
            <a:r>
              <a:rPr lang="ru-RU" b="1" dirty="0" smtClean="0"/>
              <a:t>&lt;!</a:t>
            </a:r>
            <a:r>
              <a:rPr lang="en-US" b="1" dirty="0" err="1" smtClean="0"/>
              <a:t>doctype</a:t>
            </a:r>
            <a:r>
              <a:rPr lang="en-US" b="1" dirty="0" smtClean="0"/>
              <a:t> html&gt;</a:t>
            </a:r>
            <a:r>
              <a:rPr lang="en-US" dirty="0" smtClean="0"/>
              <a:t>. </a:t>
            </a:r>
            <a:r>
              <a:rPr lang="ru-RU" dirty="0" err="1" smtClean="0"/>
              <a:t>Далі</a:t>
            </a:r>
            <a:r>
              <a:rPr lang="ru-RU" dirty="0" smtClean="0"/>
              <a:t> </a:t>
            </a:r>
            <a:r>
              <a:rPr lang="ru-RU" dirty="0" err="1" smtClean="0"/>
              <a:t>йде</a:t>
            </a:r>
            <a:r>
              <a:rPr lang="ru-RU" dirty="0" smtClean="0"/>
              <a:t> тег </a:t>
            </a:r>
            <a:r>
              <a:rPr lang="ru-RU" b="1" dirty="0" smtClean="0"/>
              <a:t>&lt;</a:t>
            </a:r>
            <a:r>
              <a:rPr lang="en-US" b="1" dirty="0" smtClean="0"/>
              <a:t>html&gt; </a:t>
            </a:r>
            <a:r>
              <a:rPr lang="en-US" dirty="0" smtClean="0"/>
              <a:t>, </a:t>
            </a:r>
            <a:r>
              <a:rPr lang="ru-RU" dirty="0" err="1" smtClean="0"/>
              <a:t>котрий</a:t>
            </a:r>
            <a:r>
              <a:rPr lang="ru-RU" dirty="0" smtClean="0"/>
              <a:t> </a:t>
            </a:r>
            <a:r>
              <a:rPr lang="ru-RU" dirty="0" err="1" smtClean="0"/>
              <a:t>закривається</a:t>
            </a:r>
            <a:r>
              <a:rPr lang="ru-RU" dirty="0" smtClean="0"/>
              <a:t> у самому </a:t>
            </a:r>
            <a:r>
              <a:rPr lang="ru-RU" dirty="0" err="1" smtClean="0"/>
              <a:t>кінці</a:t>
            </a:r>
            <a:r>
              <a:rPr lang="ru-RU" dirty="0" smtClean="0"/>
              <a:t> документа. У межах документа </a:t>
            </a:r>
            <a:r>
              <a:rPr lang="ru-RU" dirty="0" err="1" smtClean="0"/>
              <a:t>виділяється</a:t>
            </a:r>
            <a:r>
              <a:rPr lang="ru-RU" dirty="0" smtClean="0"/>
              <a:t> два </a:t>
            </a:r>
            <a:r>
              <a:rPr lang="ru-RU" dirty="0" err="1" smtClean="0"/>
              <a:t>великі</a:t>
            </a:r>
            <a:r>
              <a:rPr lang="ru-RU" dirty="0" smtClean="0"/>
              <a:t> </a:t>
            </a:r>
            <a:r>
              <a:rPr lang="ru-RU" dirty="0" err="1" smtClean="0"/>
              <a:t>розділи</a:t>
            </a:r>
            <a:r>
              <a:rPr lang="ru-RU" dirty="0" smtClean="0"/>
              <a:t>:  </a:t>
            </a:r>
            <a:r>
              <a:rPr lang="ru-RU" b="1" dirty="0" smtClean="0"/>
              <a:t>&lt;</a:t>
            </a:r>
            <a:r>
              <a:rPr lang="en-US" b="1" dirty="0" smtClean="0"/>
              <a:t>head&gt;</a:t>
            </a:r>
            <a:r>
              <a:rPr lang="en-US" dirty="0" smtClean="0"/>
              <a:t>  </a:t>
            </a:r>
            <a:r>
              <a:rPr lang="ru-RU" dirty="0" smtClean="0"/>
              <a:t>та </a:t>
            </a:r>
            <a:r>
              <a:rPr lang="ru-RU" b="1" dirty="0" smtClean="0"/>
              <a:t>&lt;</a:t>
            </a:r>
            <a:r>
              <a:rPr lang="en-US" b="1" dirty="0" smtClean="0"/>
              <a:t>body&gt;</a:t>
            </a:r>
            <a:r>
              <a:rPr lang="en-US" dirty="0" smtClean="0"/>
              <a:t> </a:t>
            </a:r>
            <a:r>
              <a:rPr lang="ru-RU" dirty="0" smtClean="0"/>
              <a:t>У </a:t>
            </a:r>
            <a:r>
              <a:rPr lang="ru-RU" dirty="0" err="1" smtClean="0"/>
              <a:t>першому</a:t>
            </a:r>
            <a:r>
              <a:rPr lang="ru-RU" dirty="0" smtClean="0"/>
              <a:t> </a:t>
            </a:r>
            <a:r>
              <a:rPr lang="ru-RU" dirty="0" err="1" smtClean="0"/>
              <a:t>задається</a:t>
            </a:r>
            <a:r>
              <a:rPr lang="ru-RU" dirty="0" smtClean="0"/>
              <a:t> </a:t>
            </a:r>
            <a:r>
              <a:rPr lang="ru-RU" dirty="0" err="1" smtClean="0"/>
              <a:t>деякий</a:t>
            </a:r>
            <a:r>
              <a:rPr lang="ru-RU" dirty="0" smtClean="0"/>
              <a:t> </a:t>
            </a:r>
            <a:r>
              <a:rPr lang="ru-RU" dirty="0" err="1" smtClean="0"/>
              <a:t>службовий</a:t>
            </a:r>
            <a:r>
              <a:rPr lang="ru-RU" dirty="0" smtClean="0"/>
              <a:t> </a:t>
            </a:r>
            <a:r>
              <a:rPr lang="ru-RU" dirty="0" err="1" smtClean="0"/>
              <a:t>опис</a:t>
            </a:r>
            <a:r>
              <a:rPr lang="ru-RU" dirty="0" smtClean="0"/>
              <a:t> </a:t>
            </a:r>
            <a:r>
              <a:rPr lang="ru-RU" dirty="0" err="1" smtClean="0"/>
              <a:t>сторінки</a:t>
            </a:r>
            <a:r>
              <a:rPr lang="ru-RU" dirty="0" smtClean="0"/>
              <a:t>, </a:t>
            </a:r>
            <a:r>
              <a:rPr lang="ru-RU" dirty="0" err="1" smtClean="0"/>
              <a:t>підключаються</a:t>
            </a:r>
            <a:r>
              <a:rPr lang="ru-RU" dirty="0" smtClean="0"/>
              <a:t> </a:t>
            </a:r>
            <a:r>
              <a:rPr lang="ru-RU" dirty="0" err="1" smtClean="0"/>
              <a:t>додаткові</a:t>
            </a:r>
            <a:r>
              <a:rPr lang="ru-RU" dirty="0" smtClean="0"/>
              <a:t> </a:t>
            </a:r>
            <a:r>
              <a:rPr lang="ru-RU" dirty="0" err="1" smtClean="0"/>
              <a:t>файли</a:t>
            </a:r>
            <a:r>
              <a:rPr lang="ru-RU" dirty="0" smtClean="0"/>
              <a:t> </a:t>
            </a:r>
            <a:r>
              <a:rPr lang="ru-RU" dirty="0" err="1" smtClean="0"/>
              <a:t>тощо</a:t>
            </a:r>
            <a:r>
              <a:rPr lang="ru-RU" dirty="0" smtClean="0"/>
              <a:t>. </a:t>
            </a:r>
            <a:r>
              <a:rPr lang="ru-RU" dirty="0" err="1" smtClean="0"/>
              <a:t>Другий</a:t>
            </a:r>
            <a:r>
              <a:rPr lang="ru-RU" dirty="0" smtClean="0"/>
              <a:t> </a:t>
            </a:r>
            <a:r>
              <a:rPr lang="ru-RU" dirty="0" err="1" smtClean="0"/>
              <a:t>розділ</a:t>
            </a:r>
            <a:r>
              <a:rPr lang="ru-RU" dirty="0" smtClean="0"/>
              <a:t> </a:t>
            </a:r>
            <a:r>
              <a:rPr lang="ru-RU" dirty="0" err="1" smtClean="0"/>
              <a:t>містить</a:t>
            </a:r>
            <a:r>
              <a:rPr lang="ru-RU" dirty="0" smtClean="0"/>
              <a:t> </a:t>
            </a:r>
            <a:r>
              <a:rPr lang="ru-RU" dirty="0" err="1" smtClean="0"/>
              <a:t>основний</a:t>
            </a:r>
            <a:r>
              <a:rPr lang="ru-RU" dirty="0" smtClean="0"/>
              <a:t> </a:t>
            </a:r>
            <a:r>
              <a:rPr lang="ru-RU" dirty="0" err="1" smtClean="0"/>
              <a:t>вміст</a:t>
            </a:r>
            <a:r>
              <a:rPr lang="ru-RU" dirty="0" smtClean="0"/>
              <a:t> </a:t>
            </a:r>
            <a:r>
              <a:rPr lang="ru-RU" dirty="0" err="1" smtClean="0"/>
              <a:t>сторінки</a:t>
            </a:r>
            <a:r>
              <a:rPr lang="ru-RU" dirty="0" smtClean="0"/>
              <a:t>: </a:t>
            </a:r>
            <a:r>
              <a:rPr lang="ru-RU" dirty="0" err="1" smtClean="0"/>
              <a:t>тексти</a:t>
            </a:r>
            <a:r>
              <a:rPr lang="ru-RU" dirty="0" smtClean="0"/>
              <a:t>, </a:t>
            </a:r>
            <a:r>
              <a:rPr lang="ru-RU" dirty="0" err="1" smtClean="0"/>
              <a:t>зображення</a:t>
            </a:r>
            <a:r>
              <a:rPr lang="ru-RU" dirty="0" smtClean="0"/>
              <a:t>, </a:t>
            </a:r>
            <a:r>
              <a:rPr lang="ru-RU" dirty="0" err="1" smtClean="0"/>
              <a:t>мультимедійні</a:t>
            </a:r>
            <a:r>
              <a:rPr lang="ru-RU" dirty="0" smtClean="0"/>
              <a:t> </a:t>
            </a:r>
            <a:r>
              <a:rPr lang="ru-RU" dirty="0" err="1" smtClean="0"/>
              <a:t>елементи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244848" y="6414217"/>
            <a:ext cx="7441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HTML</a:t>
            </a:r>
          </a:p>
        </p:txBody>
      </p:sp>
    </p:spTree>
    <p:extLst>
      <p:ext uri="{BB962C8B-B14F-4D97-AF65-F5344CB8AC3E}">
        <p14:creationId xmlns:p14="http://schemas.microsoft.com/office/powerpoint/2010/main" val="36011280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49857" y="1018722"/>
            <a:ext cx="3821811" cy="217170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441388" y="1390275"/>
            <a:ext cx="3289386" cy="1428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ru-RU" sz="2000" b="1" dirty="0" err="1">
                <a:solidFill>
                  <a:srgbClr val="333333"/>
                </a:solidFill>
                <a:latin typeface="Open Sans"/>
              </a:rPr>
              <a:t>Загалом</a:t>
            </a:r>
            <a:r>
              <a:rPr lang="ru-RU" sz="2000" b="1" dirty="0">
                <a:solidFill>
                  <a:srgbClr val="333333"/>
                </a:solidFill>
                <a:latin typeface="Open Sans"/>
              </a:rPr>
              <a:t>, структура </a:t>
            </a:r>
            <a:r>
              <a:rPr lang="ru-RU" sz="2000" b="1" dirty="0" err="1">
                <a:solidFill>
                  <a:srgbClr val="333333"/>
                </a:solidFill>
                <a:latin typeface="Open Sans"/>
              </a:rPr>
              <a:t>простої</a:t>
            </a:r>
            <a:r>
              <a:rPr lang="ru-RU" sz="2000" b="1" dirty="0">
                <a:solidFill>
                  <a:srgbClr val="333333"/>
                </a:solidFill>
                <a:latin typeface="Open Sans"/>
              </a:rPr>
              <a:t> веб-</a:t>
            </a:r>
            <a:r>
              <a:rPr lang="ru-RU" sz="2000" b="1" dirty="0" err="1">
                <a:solidFill>
                  <a:srgbClr val="333333"/>
                </a:solidFill>
                <a:latin typeface="Open Sans"/>
              </a:rPr>
              <a:t>сторінки</a:t>
            </a:r>
            <a:r>
              <a:rPr lang="ru-RU" sz="2000" b="1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Open Sans"/>
              </a:rPr>
              <a:t>виглядає</a:t>
            </a:r>
            <a:r>
              <a:rPr lang="ru-RU" sz="2000" b="1" dirty="0">
                <a:solidFill>
                  <a:srgbClr val="333333"/>
                </a:solidFill>
                <a:latin typeface="Open Sans"/>
              </a:rPr>
              <a:t> так: </a:t>
            </a:r>
            <a:endParaRPr lang="en-US" sz="2000" b="1" dirty="0">
              <a:solidFill>
                <a:schemeClr val="bg1"/>
              </a:solidFill>
              <a:latin typeface="Raleway" panose="020B0503030101060003" pitchFamily="34" charset="0"/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441388" y="212695"/>
            <a:ext cx="11057885" cy="588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Поняття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про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мову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розмічання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гіпертекстового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документа</a:t>
            </a: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pic>
        <p:nvPicPr>
          <p:cNvPr id="5124" name="Picture 4" descr="Stick Figure Thinking Png Svg Library - Белые Человечки Для Презентаций -  1080x1571 PNG Download - PNGki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767" y="3459193"/>
            <a:ext cx="1447742" cy="2648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244848" y="6414217"/>
            <a:ext cx="7441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HTML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4471" y="1018722"/>
            <a:ext cx="7389474" cy="50887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83763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7"/>
          <p:cNvSpPr>
            <a:spLocks noChangeArrowheads="1"/>
          </p:cNvSpPr>
          <p:nvPr/>
        </p:nvSpPr>
        <p:spPr bwMode="auto">
          <a:xfrm>
            <a:off x="4437908" y="1339199"/>
            <a:ext cx="5275435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ru-RU" sz="2000" dirty="0" err="1"/>
              <a:t>Наповнюючи</a:t>
            </a:r>
            <a:r>
              <a:rPr lang="ru-RU" sz="2000" dirty="0"/>
              <a:t> </a:t>
            </a:r>
            <a:r>
              <a:rPr lang="ru-RU" sz="2000" dirty="0" err="1"/>
              <a:t>сторінку</a:t>
            </a:r>
            <a:r>
              <a:rPr lang="ru-RU" sz="2000" dirty="0"/>
              <a:t> </a:t>
            </a:r>
            <a:r>
              <a:rPr lang="ru-RU" sz="2000" dirty="0" err="1"/>
              <a:t>вмістом</a:t>
            </a:r>
            <a:r>
              <a:rPr lang="ru-RU" sz="2000" dirty="0"/>
              <a:t> </a:t>
            </a:r>
            <a:r>
              <a:rPr lang="ru-RU" sz="2000" dirty="0" err="1"/>
              <a:t>варто</a:t>
            </a:r>
            <a:r>
              <a:rPr lang="ru-RU" sz="2000" dirty="0"/>
              <a:t> знати про </a:t>
            </a:r>
            <a:r>
              <a:rPr lang="ru-RU" sz="2000" dirty="0" err="1"/>
              <a:t>деякі</a:t>
            </a:r>
            <a:r>
              <a:rPr lang="ru-RU" sz="2000" dirty="0"/>
              <a:t> </a:t>
            </a:r>
            <a:r>
              <a:rPr lang="ru-RU" sz="2000" dirty="0" err="1"/>
              <a:t>особливості</a:t>
            </a:r>
            <a:r>
              <a:rPr lang="ru-RU" sz="2000" dirty="0"/>
              <a:t> </a:t>
            </a:r>
            <a:r>
              <a:rPr lang="ru-RU" sz="2000" dirty="0" err="1"/>
              <a:t>роботи</a:t>
            </a:r>
            <a:r>
              <a:rPr lang="ru-RU" sz="2000" dirty="0"/>
              <a:t> з текстом у </a:t>
            </a:r>
            <a:r>
              <a:rPr lang="ru-RU" sz="2000" dirty="0" err="1"/>
              <a:t>форматі</a:t>
            </a:r>
            <a:r>
              <a:rPr lang="ru-RU" sz="2000" dirty="0"/>
              <a:t>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HTML:</a:t>
            </a:r>
            <a:r>
              <a:rPr lang="ru-RU" sz="2000" dirty="0"/>
              <a:t> 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3511719" y="3572127"/>
            <a:ext cx="518160" cy="5238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7"/>
          <p:cNvSpPr>
            <a:spLocks noChangeArrowheads="1"/>
          </p:cNvSpPr>
          <p:nvPr/>
        </p:nvSpPr>
        <p:spPr bwMode="auto">
          <a:xfrm>
            <a:off x="4229371" y="3505857"/>
            <a:ext cx="776134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2000" dirty="0">
                <a:solidFill>
                  <a:srgbClr val="333333"/>
                </a:solidFill>
                <a:latin typeface="Open Sans"/>
              </a:rPr>
              <a:t>будь-яка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кількість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 </a:t>
            </a:r>
            <a:r>
              <a:rPr lang="ru-RU" sz="2000" b="1" dirty="0" err="1">
                <a:solidFill>
                  <a:srgbClr val="333333"/>
                </a:solidFill>
                <a:latin typeface="Open Sans"/>
              </a:rPr>
              <a:t>пробілів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,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що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йдуть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підряд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будуть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замінені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 одним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пробілом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; 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3497851" y="4225050"/>
            <a:ext cx="479818" cy="49907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7"/>
          <p:cNvSpPr>
            <a:spLocks noChangeArrowheads="1"/>
          </p:cNvSpPr>
          <p:nvPr/>
        </p:nvSpPr>
        <p:spPr bwMode="auto">
          <a:xfrm>
            <a:off x="4229370" y="4147501"/>
            <a:ext cx="760607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2000" dirty="0" err="1">
                <a:solidFill>
                  <a:srgbClr val="333333"/>
                </a:solidFill>
                <a:latin typeface="Open Sans"/>
              </a:rPr>
              <a:t>ігноруються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усі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 переноси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рядків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, 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абзаци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,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якщо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 вони не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виконані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відповідними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 тегами &lt;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br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&gt; та &lt;p&gt;;</a:t>
            </a:r>
            <a:endParaRPr lang="en-US" sz="2000" dirty="0">
              <a:solidFill>
                <a:srgbClr val="333333"/>
              </a:solidFill>
              <a:latin typeface="Open Sans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3511719" y="4909165"/>
            <a:ext cx="479818" cy="46626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7"/>
          <p:cNvSpPr>
            <a:spLocks noChangeArrowheads="1"/>
          </p:cNvSpPr>
          <p:nvPr/>
        </p:nvSpPr>
        <p:spPr bwMode="auto">
          <a:xfrm>
            <a:off x="4229369" y="4888329"/>
            <a:ext cx="776134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333333"/>
                </a:solidFill>
                <a:latin typeface="Open Sans"/>
              </a:rPr>
              <a:t>текст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займає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 всю ширину браузера, переноси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відбуваються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 за словами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чи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дефісами</a:t>
            </a:r>
            <a:endParaRPr lang="en-US" sz="2000" dirty="0">
              <a:solidFill>
                <a:srgbClr val="333333"/>
              </a:solidFill>
              <a:latin typeface="Open Sans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3511719" y="5515216"/>
            <a:ext cx="502275" cy="4843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7"/>
          <p:cNvSpPr>
            <a:spLocks noChangeArrowheads="1"/>
          </p:cNvSpPr>
          <p:nvPr/>
        </p:nvSpPr>
        <p:spPr bwMode="auto">
          <a:xfrm>
            <a:off x="4229370" y="5604889"/>
            <a:ext cx="760607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333333"/>
                </a:solidFill>
                <a:latin typeface="Open Sans"/>
              </a:rPr>
              <a:t>для вставки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спеціальних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символів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використовуються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позначення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наприклад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нерозривний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пробіл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 &amp;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nbsp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;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чи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копірайт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 &amp;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copy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;</a:t>
            </a:r>
            <a:endParaRPr lang="en-US" sz="2000" dirty="0">
              <a:solidFill>
                <a:srgbClr val="333333"/>
              </a:solidFill>
              <a:latin typeface="Open Sans"/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399" y="3662003"/>
            <a:ext cx="304800" cy="30480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957" y="4303647"/>
            <a:ext cx="304800" cy="304800"/>
          </a:xfrm>
          <a:prstGeom prst="rect">
            <a:avLst/>
          </a:prstGeom>
        </p:spPr>
      </p:pic>
      <p:sp>
        <p:nvSpPr>
          <p:cNvPr id="52" name="Rectangle 7"/>
          <p:cNvSpPr>
            <a:spLocks noChangeArrowheads="1"/>
          </p:cNvSpPr>
          <p:nvPr/>
        </p:nvSpPr>
        <p:spPr bwMode="auto">
          <a:xfrm>
            <a:off x="441388" y="212695"/>
            <a:ext cx="11057885" cy="588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Поняття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про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мову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розмічання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гіпертекстового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документа</a:t>
            </a: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pic>
        <p:nvPicPr>
          <p:cNvPr id="7172" name="Picture 4" descr="Pin on Человечки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21" r="20847"/>
          <a:stretch/>
        </p:blipFill>
        <p:spPr bwMode="auto">
          <a:xfrm>
            <a:off x="441388" y="1743716"/>
            <a:ext cx="3001993" cy="4693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4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22" y="4322185"/>
            <a:ext cx="304800" cy="304800"/>
          </a:xfrm>
          <a:prstGeom prst="rect">
            <a:avLst/>
          </a:prstGeom>
        </p:spPr>
      </p:pic>
      <p:pic>
        <p:nvPicPr>
          <p:cNvPr id="55" name="Picture 4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399" y="4989895"/>
            <a:ext cx="304800" cy="304800"/>
          </a:xfrm>
          <a:prstGeom prst="rect">
            <a:avLst/>
          </a:prstGeom>
        </p:spPr>
      </p:pic>
      <p:pic>
        <p:nvPicPr>
          <p:cNvPr id="56" name="Picture 4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399" y="561457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9052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673" y="1527457"/>
            <a:ext cx="5453835" cy="4043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" name="Rectangle 7"/>
          <p:cNvSpPr>
            <a:spLocks noChangeArrowheads="1"/>
          </p:cNvSpPr>
          <p:nvPr/>
        </p:nvSpPr>
        <p:spPr bwMode="auto">
          <a:xfrm>
            <a:off x="441388" y="212695"/>
            <a:ext cx="1105788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Поняття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про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мову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</a:t>
            </a:r>
            <a:r>
              <a:rPr lang="ru-RU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розмітки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гіпертекстового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документа</a:t>
            </a: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280409" y="5579944"/>
            <a:ext cx="205056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HTML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970330" y="2002976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Як </a:t>
            </a:r>
            <a:r>
              <a:rPr lang="ru-RU" dirty="0" err="1"/>
              <a:t>вже</a:t>
            </a:r>
            <a:r>
              <a:rPr lang="ru-RU" dirty="0"/>
              <a:t> </a:t>
            </a:r>
            <a:r>
              <a:rPr lang="ru-RU" dirty="0" err="1"/>
              <a:t>згадувалось</a:t>
            </a:r>
            <a:r>
              <a:rPr lang="ru-RU" dirty="0"/>
              <a:t>, таким </a:t>
            </a:r>
            <a:r>
              <a:rPr lang="ru-RU" dirty="0" err="1"/>
              <a:t>інструментом</a:t>
            </a:r>
            <a:r>
              <a:rPr lang="ru-RU" dirty="0"/>
              <a:t> </a:t>
            </a:r>
            <a:r>
              <a:rPr lang="ru-RU" dirty="0" err="1"/>
              <a:t>може</a:t>
            </a:r>
            <a:r>
              <a:rPr lang="ru-RU" dirty="0"/>
              <a:t> бути й </a:t>
            </a:r>
            <a:r>
              <a:rPr lang="ru-RU" dirty="0" err="1"/>
              <a:t>звичайний</a:t>
            </a:r>
            <a:r>
              <a:rPr lang="ru-RU" dirty="0"/>
              <a:t> Блокнот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інший</a:t>
            </a:r>
            <a:r>
              <a:rPr lang="ru-RU" dirty="0"/>
              <a:t> </a:t>
            </a:r>
            <a:r>
              <a:rPr lang="ru-RU" b="1" dirty="0" err="1"/>
              <a:t>текстовий</a:t>
            </a:r>
            <a:r>
              <a:rPr lang="ru-RU" b="1" dirty="0"/>
              <a:t> редактор</a:t>
            </a:r>
            <a:r>
              <a:rPr lang="ru-RU" dirty="0"/>
              <a:t>, </a:t>
            </a:r>
            <a:r>
              <a:rPr lang="ru-RU" dirty="0" err="1"/>
              <a:t>такий</a:t>
            </a:r>
            <a:r>
              <a:rPr lang="ru-RU" dirty="0"/>
              <a:t> як </a:t>
            </a:r>
            <a:r>
              <a:rPr lang="en-US" b="1" dirty="0">
                <a:solidFill>
                  <a:srgbClr val="C00000"/>
                </a:solidFill>
              </a:rPr>
              <a:t>Notepad++</a:t>
            </a:r>
            <a:r>
              <a:rPr lang="en-US" dirty="0"/>
              <a:t>, </a:t>
            </a:r>
            <a:r>
              <a:rPr lang="ru-RU" dirty="0"/>
              <a:t>у </a:t>
            </a:r>
            <a:r>
              <a:rPr lang="ru-RU" dirty="0" err="1"/>
              <a:t>якому</a:t>
            </a:r>
            <a:r>
              <a:rPr lang="ru-RU" dirty="0"/>
              <a:t> </a:t>
            </a:r>
            <a:r>
              <a:rPr lang="ru-RU" dirty="0" err="1"/>
              <a:t>здійснюється</a:t>
            </a:r>
            <a:r>
              <a:rPr lang="ru-RU" dirty="0"/>
              <a:t> </a:t>
            </a:r>
            <a:r>
              <a:rPr lang="ru-RU" dirty="0" err="1"/>
              <a:t>кольорова</a:t>
            </a:r>
            <a:r>
              <a:rPr lang="ru-RU" dirty="0"/>
              <a:t> </a:t>
            </a:r>
            <a:r>
              <a:rPr lang="ru-RU" dirty="0" err="1"/>
              <a:t>розмітка</a:t>
            </a:r>
            <a:r>
              <a:rPr lang="ru-RU" dirty="0"/>
              <a:t> тексту та </a:t>
            </a:r>
            <a:r>
              <a:rPr lang="ru-RU" dirty="0" err="1"/>
              <a:t>вбудовані</a:t>
            </a:r>
            <a:r>
              <a:rPr lang="ru-RU" dirty="0"/>
              <a:t> </a:t>
            </a:r>
            <a:r>
              <a:rPr lang="ru-RU" dirty="0" err="1"/>
              <a:t>засоби</a:t>
            </a:r>
            <a:r>
              <a:rPr lang="ru-RU" dirty="0"/>
              <a:t> </a:t>
            </a:r>
            <a:r>
              <a:rPr lang="ru-RU" dirty="0" err="1"/>
              <a:t>перевірки</a:t>
            </a:r>
            <a:r>
              <a:rPr lang="ru-RU" dirty="0"/>
              <a:t> та </a:t>
            </a:r>
            <a:r>
              <a:rPr lang="ru-RU" dirty="0" err="1"/>
              <a:t>інші</a:t>
            </a:r>
            <a:r>
              <a:rPr lang="ru-RU" dirty="0"/>
              <a:t> </a:t>
            </a:r>
            <a:r>
              <a:rPr lang="ru-RU" dirty="0" err="1"/>
              <a:t>інструменти</a:t>
            </a:r>
            <a:r>
              <a:rPr lang="ru-RU" dirty="0"/>
              <a:t> </a:t>
            </a:r>
            <a:r>
              <a:rPr lang="ru-RU" dirty="0" err="1"/>
              <a:t>полегшення</a:t>
            </a:r>
            <a:r>
              <a:rPr lang="ru-RU" dirty="0"/>
              <a:t> </a:t>
            </a:r>
            <a:r>
              <a:rPr lang="ru-RU" dirty="0" err="1"/>
              <a:t>розробки</a:t>
            </a:r>
            <a:r>
              <a:rPr lang="ru-RU" dirty="0"/>
              <a:t>. </a:t>
            </a:r>
            <a:r>
              <a:rPr lang="ru-RU" dirty="0" err="1"/>
              <a:t>Інша</a:t>
            </a:r>
            <a:r>
              <a:rPr lang="ru-RU" dirty="0"/>
              <a:t> </a:t>
            </a:r>
            <a:r>
              <a:rPr lang="ru-RU" dirty="0" err="1"/>
              <a:t>група</a:t>
            </a:r>
            <a:r>
              <a:rPr lang="ru-RU" dirty="0"/>
              <a:t> </a:t>
            </a:r>
            <a:r>
              <a:rPr lang="ru-RU" dirty="0" err="1"/>
              <a:t>програмних</a:t>
            </a:r>
            <a:r>
              <a:rPr lang="ru-RU" dirty="0"/>
              <a:t> </a:t>
            </a:r>
            <a:r>
              <a:rPr lang="ru-RU" dirty="0" err="1"/>
              <a:t>засобів</a:t>
            </a:r>
            <a:r>
              <a:rPr lang="ru-RU" dirty="0"/>
              <a:t> – </a:t>
            </a:r>
            <a:r>
              <a:rPr lang="ru-RU" dirty="0" err="1"/>
              <a:t>це</a:t>
            </a:r>
            <a:r>
              <a:rPr lang="ru-RU" dirty="0"/>
              <a:t> </a:t>
            </a:r>
            <a:r>
              <a:rPr lang="ru-RU" b="1" dirty="0" err="1"/>
              <a:t>візуальні</a:t>
            </a:r>
            <a:r>
              <a:rPr lang="ru-RU" b="1" dirty="0"/>
              <a:t> </a:t>
            </a:r>
            <a:r>
              <a:rPr lang="ru-RU" b="1" dirty="0" err="1"/>
              <a:t>редактори</a:t>
            </a:r>
            <a:r>
              <a:rPr lang="ru-RU" dirty="0"/>
              <a:t>,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редактори</a:t>
            </a:r>
            <a:r>
              <a:rPr lang="ru-RU" dirty="0"/>
              <a:t> </a:t>
            </a:r>
            <a:r>
              <a:rPr lang="en-US" b="1" dirty="0">
                <a:solidFill>
                  <a:srgbClr val="C00000"/>
                </a:solidFill>
              </a:rPr>
              <a:t>WYISWYG</a:t>
            </a:r>
            <a:r>
              <a:rPr lang="en-US" dirty="0"/>
              <a:t>, </a:t>
            </a:r>
            <a:r>
              <a:rPr lang="ru-RU" dirty="0" err="1"/>
              <a:t>найвідомішими</a:t>
            </a:r>
            <a:r>
              <a:rPr lang="ru-RU" dirty="0"/>
              <a:t> </a:t>
            </a:r>
            <a:r>
              <a:rPr lang="ru-RU" dirty="0" err="1"/>
              <a:t>серед</a:t>
            </a:r>
            <a:r>
              <a:rPr lang="ru-RU" dirty="0"/>
              <a:t> </a:t>
            </a:r>
            <a:r>
              <a:rPr lang="ru-RU" dirty="0" err="1"/>
              <a:t>яких</a:t>
            </a:r>
            <a:r>
              <a:rPr lang="ru-RU" dirty="0"/>
              <a:t> є </a:t>
            </a:r>
            <a:r>
              <a:rPr lang="en-US" dirty="0"/>
              <a:t>Adobe </a:t>
            </a:r>
            <a:r>
              <a:rPr lang="en-US" dirty="0" err="1"/>
              <a:t>Dreamviewer</a:t>
            </a:r>
            <a:r>
              <a:rPr lang="en-US" dirty="0"/>
              <a:t> </a:t>
            </a:r>
            <a:r>
              <a:rPr lang="ru-RU" dirty="0"/>
              <a:t>та </a:t>
            </a:r>
            <a:r>
              <a:rPr lang="en-US" dirty="0" err="1"/>
              <a:t>KompoZer</a:t>
            </a:r>
            <a:r>
              <a:rPr lang="en-US" dirty="0"/>
              <a:t>. </a:t>
            </a:r>
            <a:r>
              <a:rPr lang="ru-RU" dirty="0"/>
              <a:t>Вони </a:t>
            </a:r>
            <a:r>
              <a:rPr lang="ru-RU" dirty="0" err="1"/>
              <a:t>дозволяють</a:t>
            </a:r>
            <a:r>
              <a:rPr lang="ru-RU" dirty="0"/>
              <a:t> </a:t>
            </a:r>
            <a:r>
              <a:rPr lang="ru-RU" dirty="0" err="1"/>
              <a:t>одночасно</a:t>
            </a:r>
            <a:r>
              <a:rPr lang="ru-RU" dirty="0"/>
              <a:t> </a:t>
            </a:r>
            <a:r>
              <a:rPr lang="ru-RU" dirty="0" err="1"/>
              <a:t>бачити</a:t>
            </a:r>
            <a:r>
              <a:rPr lang="ru-RU" dirty="0"/>
              <a:t> і код </a:t>
            </a:r>
            <a:r>
              <a:rPr lang="ru-RU" dirty="0" err="1"/>
              <a:t>сторінки</a:t>
            </a:r>
            <a:r>
              <a:rPr lang="ru-RU" dirty="0"/>
              <a:t>, і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відображення</a:t>
            </a:r>
            <a:r>
              <a:rPr lang="ru-RU" dirty="0"/>
              <a:t> у </a:t>
            </a:r>
            <a:r>
              <a:rPr lang="ru-RU" dirty="0" err="1"/>
              <a:t>браузері</a:t>
            </a:r>
            <a:r>
              <a:rPr lang="ru-RU" dirty="0"/>
              <a:t>,  а 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містять</a:t>
            </a:r>
            <a:r>
              <a:rPr lang="ru-RU" dirty="0"/>
              <a:t> </a:t>
            </a:r>
            <a:r>
              <a:rPr lang="ru-RU" dirty="0" err="1"/>
              <a:t>набір</a:t>
            </a:r>
            <a:r>
              <a:rPr lang="ru-RU" dirty="0"/>
              <a:t> </a:t>
            </a:r>
            <a:r>
              <a:rPr lang="ru-RU" dirty="0" err="1"/>
              <a:t>шаблонів</a:t>
            </a:r>
            <a:r>
              <a:rPr lang="ru-RU" dirty="0"/>
              <a:t>, </a:t>
            </a:r>
            <a:r>
              <a:rPr lang="ru-RU" dirty="0" err="1"/>
              <a:t>котрими</a:t>
            </a:r>
            <a:r>
              <a:rPr lang="ru-RU" dirty="0"/>
              <a:t>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скористатись</a:t>
            </a:r>
            <a:r>
              <a:rPr lang="ru-RU" dirty="0"/>
              <a:t> у </a:t>
            </a:r>
            <a:r>
              <a:rPr lang="ru-RU" dirty="0" err="1"/>
              <a:t>розробці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814698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4" y="983411"/>
            <a:ext cx="5693099" cy="5684808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6795357" y="1890260"/>
            <a:ext cx="731520" cy="7315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8412" y="2101160"/>
            <a:ext cx="304800" cy="304800"/>
          </a:xfrm>
          <a:prstGeom prst="rect">
            <a:avLst/>
          </a:prstGeom>
        </p:spPr>
      </p:pic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7526266" y="1946617"/>
            <a:ext cx="4305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uk-UA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Запустити </a:t>
            </a:r>
            <a:endParaRPr lang="en-US" sz="1200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6795357" y="2912120"/>
            <a:ext cx="731520" cy="73152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7603905" y="3077230"/>
            <a:ext cx="4305053" cy="33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uk-UA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Створити новий файл за наведеним зразком</a:t>
            </a:r>
            <a:endParaRPr lang="en-US" sz="1200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795357" y="4018708"/>
            <a:ext cx="731520" cy="73152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7"/>
          <p:cNvSpPr>
            <a:spLocks noChangeArrowheads="1"/>
          </p:cNvSpPr>
          <p:nvPr/>
        </p:nvSpPr>
        <p:spPr bwMode="auto">
          <a:xfrm>
            <a:off x="7603904" y="4198686"/>
            <a:ext cx="4305053" cy="33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uk-UA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Зберегти у власній папці з ім’ям «Моя перша сторінка»</a:t>
            </a:r>
            <a:endParaRPr lang="en-US" sz="1200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6795357" y="5125296"/>
            <a:ext cx="731520" cy="73152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7"/>
          <p:cNvSpPr>
            <a:spLocks noChangeArrowheads="1"/>
          </p:cNvSpPr>
          <p:nvPr/>
        </p:nvSpPr>
        <p:spPr bwMode="auto">
          <a:xfrm>
            <a:off x="7724674" y="5323349"/>
            <a:ext cx="4305053" cy="33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uk-UA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Переглянути у браузері</a:t>
            </a:r>
            <a:endParaRPr lang="en-US" sz="1200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7169" y="3107843"/>
            <a:ext cx="304800" cy="3048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2832" y="4232068"/>
            <a:ext cx="304800" cy="3048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6900" y="5304808"/>
            <a:ext cx="304800" cy="3048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379069" y="171551"/>
            <a:ext cx="20473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333333"/>
                </a:solidFill>
                <a:latin typeface="Montserrat Alternates"/>
              </a:rPr>
              <a:t>Практика</a:t>
            </a:r>
            <a:endParaRPr lang="ru-RU" sz="3200" b="0" i="0" dirty="0">
              <a:solidFill>
                <a:srgbClr val="333333"/>
              </a:solidFill>
              <a:effectLst/>
              <a:latin typeface="Montserrat Alternates"/>
            </a:endParaRPr>
          </a:p>
        </p:txBody>
      </p:sp>
      <p:sp>
        <p:nvSpPr>
          <p:cNvPr id="25" name="Rectangle 7"/>
          <p:cNvSpPr>
            <a:spLocks noChangeArrowheads="1"/>
          </p:cNvSpPr>
          <p:nvPr/>
        </p:nvSpPr>
        <p:spPr bwMode="auto">
          <a:xfrm>
            <a:off x="195815" y="109995"/>
            <a:ext cx="826669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Поняття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про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мову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розмічання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гіпертекстового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документа</a:t>
            </a: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39" y="1184179"/>
            <a:ext cx="5300767" cy="4306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513" y="1881602"/>
            <a:ext cx="646113" cy="62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916" y="3107843"/>
            <a:ext cx="4347714" cy="1731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17653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567058" y="436599"/>
            <a:ext cx="1105788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uk-UA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Домашнє завдання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4164013" y="1719263"/>
            <a:ext cx="2609850" cy="1939925"/>
          </a:xfrm>
          <a:custGeom>
            <a:avLst/>
            <a:gdLst>
              <a:gd name="T0" fmla="*/ 820 w 886"/>
              <a:gd name="T1" fmla="*/ 261 h 659"/>
              <a:gd name="T2" fmla="*/ 750 w 886"/>
              <a:gd name="T3" fmla="*/ 290 h 659"/>
              <a:gd name="T4" fmla="*/ 724 w 886"/>
              <a:gd name="T5" fmla="*/ 251 h 659"/>
              <a:gd name="T6" fmla="*/ 723 w 886"/>
              <a:gd name="T7" fmla="*/ 251 h 659"/>
              <a:gd name="T8" fmla="*/ 723 w 886"/>
              <a:gd name="T9" fmla="*/ 5 h 659"/>
              <a:gd name="T10" fmla="*/ 644 w 886"/>
              <a:gd name="T11" fmla="*/ 0 h 659"/>
              <a:gd name="T12" fmla="*/ 148 w 886"/>
              <a:gd name="T13" fmla="*/ 189 h 659"/>
              <a:gd name="T14" fmla="*/ 7 w 886"/>
              <a:gd name="T15" fmla="*/ 573 h 659"/>
              <a:gd name="T16" fmla="*/ 6 w 886"/>
              <a:gd name="T17" fmla="*/ 586 h 659"/>
              <a:gd name="T18" fmla="*/ 0 w 886"/>
              <a:gd name="T19" fmla="*/ 659 h 659"/>
              <a:gd name="T20" fmla="*/ 175 w 886"/>
              <a:gd name="T21" fmla="*/ 659 h 659"/>
              <a:gd name="T22" fmla="*/ 175 w 886"/>
              <a:gd name="T23" fmla="*/ 659 h 659"/>
              <a:gd name="T24" fmla="*/ 214 w 886"/>
              <a:gd name="T25" fmla="*/ 632 h 659"/>
              <a:gd name="T26" fmla="*/ 185 w 886"/>
              <a:gd name="T27" fmla="*/ 563 h 659"/>
              <a:gd name="T28" fmla="*/ 311 w 886"/>
              <a:gd name="T29" fmla="*/ 563 h 659"/>
              <a:gd name="T30" fmla="*/ 282 w 886"/>
              <a:gd name="T31" fmla="*/ 632 h 659"/>
              <a:gd name="T32" fmla="*/ 336 w 886"/>
              <a:gd name="T33" fmla="*/ 659 h 659"/>
              <a:gd name="T34" fmla="*/ 723 w 886"/>
              <a:gd name="T35" fmla="*/ 659 h 659"/>
              <a:gd name="T36" fmla="*/ 723 w 886"/>
              <a:gd name="T37" fmla="*/ 412 h 659"/>
              <a:gd name="T38" fmla="*/ 750 w 886"/>
              <a:gd name="T39" fmla="*/ 358 h 659"/>
              <a:gd name="T40" fmla="*/ 820 w 886"/>
              <a:gd name="T41" fmla="*/ 387 h 659"/>
              <a:gd name="T42" fmla="*/ 820 w 886"/>
              <a:gd name="T43" fmla="*/ 261 h 6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886" h="659">
                <a:moveTo>
                  <a:pt x="820" y="261"/>
                </a:moveTo>
                <a:cubicBezTo>
                  <a:pt x="781" y="255"/>
                  <a:pt x="777" y="277"/>
                  <a:pt x="750" y="290"/>
                </a:cubicBezTo>
                <a:cubicBezTo>
                  <a:pt x="737" y="296"/>
                  <a:pt x="726" y="287"/>
                  <a:pt x="724" y="251"/>
                </a:cubicBezTo>
                <a:cubicBezTo>
                  <a:pt x="723" y="251"/>
                  <a:pt x="723" y="251"/>
                  <a:pt x="723" y="251"/>
                </a:cubicBezTo>
                <a:cubicBezTo>
                  <a:pt x="723" y="5"/>
                  <a:pt x="723" y="5"/>
                  <a:pt x="723" y="5"/>
                </a:cubicBezTo>
                <a:cubicBezTo>
                  <a:pt x="697" y="1"/>
                  <a:pt x="671" y="0"/>
                  <a:pt x="644" y="0"/>
                </a:cubicBezTo>
                <a:cubicBezTo>
                  <a:pt x="416" y="0"/>
                  <a:pt x="259" y="60"/>
                  <a:pt x="148" y="189"/>
                </a:cubicBezTo>
                <a:cubicBezTo>
                  <a:pt x="36" y="319"/>
                  <a:pt x="16" y="497"/>
                  <a:pt x="7" y="573"/>
                </a:cubicBezTo>
                <a:cubicBezTo>
                  <a:pt x="7" y="578"/>
                  <a:pt x="6" y="583"/>
                  <a:pt x="6" y="586"/>
                </a:cubicBezTo>
                <a:cubicBezTo>
                  <a:pt x="2" y="616"/>
                  <a:pt x="0" y="640"/>
                  <a:pt x="0" y="659"/>
                </a:cubicBezTo>
                <a:cubicBezTo>
                  <a:pt x="175" y="659"/>
                  <a:pt x="175" y="659"/>
                  <a:pt x="175" y="659"/>
                </a:cubicBezTo>
                <a:cubicBezTo>
                  <a:pt x="175" y="659"/>
                  <a:pt x="175" y="659"/>
                  <a:pt x="175" y="659"/>
                </a:cubicBezTo>
                <a:cubicBezTo>
                  <a:pt x="211" y="656"/>
                  <a:pt x="220" y="645"/>
                  <a:pt x="214" y="632"/>
                </a:cubicBezTo>
                <a:cubicBezTo>
                  <a:pt x="202" y="605"/>
                  <a:pt x="179" y="601"/>
                  <a:pt x="185" y="563"/>
                </a:cubicBezTo>
                <a:cubicBezTo>
                  <a:pt x="195" y="496"/>
                  <a:pt x="301" y="496"/>
                  <a:pt x="311" y="563"/>
                </a:cubicBezTo>
                <a:cubicBezTo>
                  <a:pt x="317" y="601"/>
                  <a:pt x="295" y="605"/>
                  <a:pt x="282" y="632"/>
                </a:cubicBezTo>
                <a:cubicBezTo>
                  <a:pt x="276" y="647"/>
                  <a:pt x="287" y="659"/>
                  <a:pt x="336" y="659"/>
                </a:cubicBezTo>
                <a:cubicBezTo>
                  <a:pt x="723" y="659"/>
                  <a:pt x="723" y="659"/>
                  <a:pt x="723" y="659"/>
                </a:cubicBezTo>
                <a:cubicBezTo>
                  <a:pt x="723" y="412"/>
                  <a:pt x="723" y="412"/>
                  <a:pt x="723" y="412"/>
                </a:cubicBezTo>
                <a:cubicBezTo>
                  <a:pt x="723" y="363"/>
                  <a:pt x="735" y="352"/>
                  <a:pt x="750" y="358"/>
                </a:cubicBezTo>
                <a:cubicBezTo>
                  <a:pt x="777" y="370"/>
                  <a:pt x="781" y="393"/>
                  <a:pt x="820" y="387"/>
                </a:cubicBezTo>
                <a:cubicBezTo>
                  <a:pt x="886" y="377"/>
                  <a:pt x="886" y="271"/>
                  <a:pt x="820" y="26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4205288" y="4852988"/>
            <a:ext cx="3819525" cy="2008187"/>
          </a:xfrm>
          <a:custGeom>
            <a:avLst/>
            <a:gdLst>
              <a:gd name="T0" fmla="*/ 424 w 1297"/>
              <a:gd name="T1" fmla="*/ 682 h 682"/>
              <a:gd name="T2" fmla="*/ 1297 w 1297"/>
              <a:gd name="T3" fmla="*/ 682 h 682"/>
              <a:gd name="T4" fmla="*/ 1128 w 1297"/>
              <a:gd name="T5" fmla="*/ 516 h 682"/>
              <a:gd name="T6" fmla="*/ 1040 w 1297"/>
              <a:gd name="T7" fmla="*/ 198 h 682"/>
              <a:gd name="T8" fmla="*/ 1048 w 1297"/>
              <a:gd name="T9" fmla="*/ 162 h 682"/>
              <a:gd name="T10" fmla="*/ 782 w 1297"/>
              <a:gd name="T11" fmla="*/ 162 h 682"/>
              <a:gd name="T12" fmla="*/ 728 w 1297"/>
              <a:gd name="T13" fmla="*/ 136 h 682"/>
              <a:gd name="T14" fmla="*/ 757 w 1297"/>
              <a:gd name="T15" fmla="*/ 66 h 682"/>
              <a:gd name="T16" fmla="*/ 631 w 1297"/>
              <a:gd name="T17" fmla="*/ 66 h 682"/>
              <a:gd name="T18" fmla="*/ 660 w 1297"/>
              <a:gd name="T19" fmla="*/ 136 h 682"/>
              <a:gd name="T20" fmla="*/ 621 w 1297"/>
              <a:gd name="T21" fmla="*/ 162 h 682"/>
              <a:gd name="T22" fmla="*/ 621 w 1297"/>
              <a:gd name="T23" fmla="*/ 162 h 682"/>
              <a:gd name="T24" fmla="*/ 539 w 1297"/>
              <a:gd name="T25" fmla="*/ 162 h 682"/>
              <a:gd name="T26" fmla="*/ 308 w 1297"/>
              <a:gd name="T27" fmla="*/ 162 h 682"/>
              <a:gd name="T28" fmla="*/ 308 w 1297"/>
              <a:gd name="T29" fmla="*/ 163 h 682"/>
              <a:gd name="T30" fmla="*/ 270 w 1297"/>
              <a:gd name="T31" fmla="*/ 189 h 682"/>
              <a:gd name="T32" fmla="*/ 299 w 1297"/>
              <a:gd name="T33" fmla="*/ 259 h 682"/>
              <a:gd name="T34" fmla="*/ 173 w 1297"/>
              <a:gd name="T35" fmla="*/ 259 h 682"/>
              <a:gd name="T36" fmla="*/ 202 w 1297"/>
              <a:gd name="T37" fmla="*/ 189 h 682"/>
              <a:gd name="T38" fmla="*/ 147 w 1297"/>
              <a:gd name="T39" fmla="*/ 162 h 682"/>
              <a:gd name="T40" fmla="*/ 0 w 1297"/>
              <a:gd name="T41" fmla="*/ 162 h 682"/>
              <a:gd name="T42" fmla="*/ 8 w 1297"/>
              <a:gd name="T43" fmla="*/ 173 h 682"/>
              <a:gd name="T44" fmla="*/ 28 w 1297"/>
              <a:gd name="T45" fmla="*/ 249 h 682"/>
              <a:gd name="T46" fmla="*/ 35 w 1297"/>
              <a:gd name="T47" fmla="*/ 256 h 682"/>
              <a:gd name="T48" fmla="*/ 45 w 1297"/>
              <a:gd name="T49" fmla="*/ 288 h 682"/>
              <a:gd name="T50" fmla="*/ 103 w 1297"/>
              <a:gd name="T51" fmla="*/ 473 h 682"/>
              <a:gd name="T52" fmla="*/ 202 w 1297"/>
              <a:gd name="T53" fmla="*/ 491 h 682"/>
              <a:gd name="T54" fmla="*/ 323 w 1297"/>
              <a:gd name="T55" fmla="*/ 478 h 682"/>
              <a:gd name="T56" fmla="*/ 358 w 1297"/>
              <a:gd name="T57" fmla="*/ 473 h 682"/>
              <a:gd name="T58" fmla="*/ 392 w 1297"/>
              <a:gd name="T59" fmla="*/ 468 h 682"/>
              <a:gd name="T60" fmla="*/ 396 w 1297"/>
              <a:gd name="T61" fmla="*/ 467 h 682"/>
              <a:gd name="T62" fmla="*/ 431 w 1297"/>
              <a:gd name="T63" fmla="*/ 571 h 682"/>
              <a:gd name="T64" fmla="*/ 441 w 1297"/>
              <a:gd name="T65" fmla="*/ 633 h 682"/>
              <a:gd name="T66" fmla="*/ 424 w 1297"/>
              <a:gd name="T67" fmla="*/ 682 h 6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297" h="682">
                <a:moveTo>
                  <a:pt x="424" y="682"/>
                </a:moveTo>
                <a:cubicBezTo>
                  <a:pt x="1297" y="682"/>
                  <a:pt x="1297" y="682"/>
                  <a:pt x="1297" y="682"/>
                </a:cubicBezTo>
                <a:cubicBezTo>
                  <a:pt x="1254" y="649"/>
                  <a:pt x="1161" y="573"/>
                  <a:pt x="1128" y="516"/>
                </a:cubicBezTo>
                <a:cubicBezTo>
                  <a:pt x="1102" y="473"/>
                  <a:pt x="1020" y="321"/>
                  <a:pt x="1040" y="198"/>
                </a:cubicBezTo>
                <a:cubicBezTo>
                  <a:pt x="1042" y="185"/>
                  <a:pt x="1045" y="173"/>
                  <a:pt x="1048" y="162"/>
                </a:cubicBezTo>
                <a:cubicBezTo>
                  <a:pt x="782" y="162"/>
                  <a:pt x="782" y="162"/>
                  <a:pt x="782" y="162"/>
                </a:cubicBezTo>
                <a:cubicBezTo>
                  <a:pt x="733" y="162"/>
                  <a:pt x="722" y="150"/>
                  <a:pt x="728" y="136"/>
                </a:cubicBezTo>
                <a:cubicBezTo>
                  <a:pt x="741" y="108"/>
                  <a:pt x="763" y="105"/>
                  <a:pt x="757" y="66"/>
                </a:cubicBezTo>
                <a:cubicBezTo>
                  <a:pt x="747" y="0"/>
                  <a:pt x="641" y="0"/>
                  <a:pt x="631" y="66"/>
                </a:cubicBezTo>
                <a:cubicBezTo>
                  <a:pt x="625" y="105"/>
                  <a:pt x="648" y="108"/>
                  <a:pt x="660" y="136"/>
                </a:cubicBezTo>
                <a:cubicBezTo>
                  <a:pt x="666" y="149"/>
                  <a:pt x="657" y="159"/>
                  <a:pt x="621" y="162"/>
                </a:cubicBezTo>
                <a:cubicBezTo>
                  <a:pt x="621" y="162"/>
                  <a:pt x="621" y="162"/>
                  <a:pt x="621" y="162"/>
                </a:cubicBezTo>
                <a:cubicBezTo>
                  <a:pt x="539" y="162"/>
                  <a:pt x="539" y="162"/>
                  <a:pt x="539" y="162"/>
                </a:cubicBezTo>
                <a:cubicBezTo>
                  <a:pt x="308" y="162"/>
                  <a:pt x="308" y="162"/>
                  <a:pt x="308" y="162"/>
                </a:cubicBezTo>
                <a:cubicBezTo>
                  <a:pt x="308" y="163"/>
                  <a:pt x="308" y="163"/>
                  <a:pt x="308" y="163"/>
                </a:cubicBezTo>
                <a:cubicBezTo>
                  <a:pt x="273" y="165"/>
                  <a:pt x="264" y="176"/>
                  <a:pt x="270" y="189"/>
                </a:cubicBezTo>
                <a:cubicBezTo>
                  <a:pt x="282" y="216"/>
                  <a:pt x="305" y="220"/>
                  <a:pt x="299" y="259"/>
                </a:cubicBezTo>
                <a:cubicBezTo>
                  <a:pt x="288" y="325"/>
                  <a:pt x="183" y="325"/>
                  <a:pt x="173" y="259"/>
                </a:cubicBezTo>
                <a:cubicBezTo>
                  <a:pt x="167" y="220"/>
                  <a:pt x="189" y="216"/>
                  <a:pt x="202" y="189"/>
                </a:cubicBezTo>
                <a:cubicBezTo>
                  <a:pt x="208" y="174"/>
                  <a:pt x="197" y="162"/>
                  <a:pt x="147" y="162"/>
                </a:cubicBezTo>
                <a:cubicBezTo>
                  <a:pt x="0" y="162"/>
                  <a:pt x="0" y="162"/>
                  <a:pt x="0" y="162"/>
                </a:cubicBezTo>
                <a:cubicBezTo>
                  <a:pt x="8" y="173"/>
                  <a:pt x="8" y="173"/>
                  <a:pt x="8" y="173"/>
                </a:cubicBezTo>
                <a:cubicBezTo>
                  <a:pt x="6" y="193"/>
                  <a:pt x="5" y="227"/>
                  <a:pt x="28" y="249"/>
                </a:cubicBezTo>
                <a:cubicBezTo>
                  <a:pt x="30" y="252"/>
                  <a:pt x="33" y="254"/>
                  <a:pt x="35" y="256"/>
                </a:cubicBezTo>
                <a:cubicBezTo>
                  <a:pt x="50" y="271"/>
                  <a:pt x="50" y="271"/>
                  <a:pt x="45" y="288"/>
                </a:cubicBezTo>
                <a:cubicBezTo>
                  <a:pt x="7" y="403"/>
                  <a:pt x="55" y="452"/>
                  <a:pt x="103" y="473"/>
                </a:cubicBezTo>
                <a:cubicBezTo>
                  <a:pt x="130" y="485"/>
                  <a:pt x="163" y="491"/>
                  <a:pt x="202" y="491"/>
                </a:cubicBezTo>
                <a:cubicBezTo>
                  <a:pt x="246" y="491"/>
                  <a:pt x="289" y="484"/>
                  <a:pt x="323" y="478"/>
                </a:cubicBezTo>
                <a:cubicBezTo>
                  <a:pt x="337" y="476"/>
                  <a:pt x="349" y="474"/>
                  <a:pt x="358" y="473"/>
                </a:cubicBezTo>
                <a:cubicBezTo>
                  <a:pt x="372" y="471"/>
                  <a:pt x="383" y="469"/>
                  <a:pt x="392" y="468"/>
                </a:cubicBezTo>
                <a:cubicBezTo>
                  <a:pt x="394" y="467"/>
                  <a:pt x="395" y="467"/>
                  <a:pt x="396" y="467"/>
                </a:cubicBezTo>
                <a:cubicBezTo>
                  <a:pt x="402" y="498"/>
                  <a:pt x="417" y="548"/>
                  <a:pt x="431" y="571"/>
                </a:cubicBezTo>
                <a:cubicBezTo>
                  <a:pt x="442" y="589"/>
                  <a:pt x="446" y="613"/>
                  <a:pt x="441" y="633"/>
                </a:cubicBezTo>
                <a:cubicBezTo>
                  <a:pt x="437" y="647"/>
                  <a:pt x="430" y="666"/>
                  <a:pt x="424" y="68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6292850" y="1733550"/>
            <a:ext cx="1770063" cy="2405062"/>
          </a:xfrm>
          <a:custGeom>
            <a:avLst/>
            <a:gdLst>
              <a:gd name="T0" fmla="*/ 533 w 601"/>
              <a:gd name="T1" fmla="*/ 343 h 817"/>
              <a:gd name="T2" fmla="*/ 400 w 601"/>
              <a:gd name="T3" fmla="*/ 173 h 817"/>
              <a:gd name="T4" fmla="*/ 0 w 601"/>
              <a:gd name="T5" fmla="*/ 0 h 817"/>
              <a:gd name="T6" fmla="*/ 0 w 601"/>
              <a:gd name="T7" fmla="*/ 246 h 817"/>
              <a:gd name="T8" fmla="*/ 1 w 601"/>
              <a:gd name="T9" fmla="*/ 246 h 817"/>
              <a:gd name="T10" fmla="*/ 27 w 601"/>
              <a:gd name="T11" fmla="*/ 285 h 817"/>
              <a:gd name="T12" fmla="*/ 97 w 601"/>
              <a:gd name="T13" fmla="*/ 256 h 817"/>
              <a:gd name="T14" fmla="*/ 97 w 601"/>
              <a:gd name="T15" fmla="*/ 382 h 817"/>
              <a:gd name="T16" fmla="*/ 27 w 601"/>
              <a:gd name="T17" fmla="*/ 353 h 817"/>
              <a:gd name="T18" fmla="*/ 0 w 601"/>
              <a:gd name="T19" fmla="*/ 407 h 817"/>
              <a:gd name="T20" fmla="*/ 0 w 601"/>
              <a:gd name="T21" fmla="*/ 654 h 817"/>
              <a:gd name="T22" fmla="*/ 327 w 601"/>
              <a:gd name="T23" fmla="*/ 654 h 817"/>
              <a:gd name="T24" fmla="*/ 381 w 601"/>
              <a:gd name="T25" fmla="*/ 681 h 817"/>
              <a:gd name="T26" fmla="*/ 352 w 601"/>
              <a:gd name="T27" fmla="*/ 750 h 817"/>
              <a:gd name="T28" fmla="*/ 478 w 601"/>
              <a:gd name="T29" fmla="*/ 750 h 817"/>
              <a:gd name="T30" fmla="*/ 449 w 601"/>
              <a:gd name="T31" fmla="*/ 681 h 817"/>
              <a:gd name="T32" fmla="*/ 488 w 601"/>
              <a:gd name="T33" fmla="*/ 654 h 817"/>
              <a:gd name="T34" fmla="*/ 488 w 601"/>
              <a:gd name="T35" fmla="*/ 654 h 817"/>
              <a:gd name="T36" fmla="*/ 591 w 601"/>
              <a:gd name="T37" fmla="*/ 654 h 817"/>
              <a:gd name="T38" fmla="*/ 594 w 601"/>
              <a:gd name="T39" fmla="*/ 616 h 817"/>
              <a:gd name="T40" fmla="*/ 533 w 601"/>
              <a:gd name="T41" fmla="*/ 343 h 8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601" h="817">
                <a:moveTo>
                  <a:pt x="533" y="343"/>
                </a:moveTo>
                <a:cubicBezTo>
                  <a:pt x="488" y="260"/>
                  <a:pt x="431" y="201"/>
                  <a:pt x="400" y="173"/>
                </a:cubicBezTo>
                <a:cubicBezTo>
                  <a:pt x="333" y="110"/>
                  <a:pt x="179" y="21"/>
                  <a:pt x="0" y="0"/>
                </a:cubicBezTo>
                <a:cubicBezTo>
                  <a:pt x="0" y="246"/>
                  <a:pt x="0" y="246"/>
                  <a:pt x="0" y="246"/>
                </a:cubicBezTo>
                <a:cubicBezTo>
                  <a:pt x="1" y="246"/>
                  <a:pt x="1" y="246"/>
                  <a:pt x="1" y="246"/>
                </a:cubicBezTo>
                <a:cubicBezTo>
                  <a:pt x="3" y="282"/>
                  <a:pt x="14" y="291"/>
                  <a:pt x="27" y="285"/>
                </a:cubicBezTo>
                <a:cubicBezTo>
                  <a:pt x="54" y="272"/>
                  <a:pt x="58" y="250"/>
                  <a:pt x="97" y="256"/>
                </a:cubicBezTo>
                <a:cubicBezTo>
                  <a:pt x="163" y="266"/>
                  <a:pt x="163" y="372"/>
                  <a:pt x="97" y="382"/>
                </a:cubicBezTo>
                <a:cubicBezTo>
                  <a:pt x="58" y="388"/>
                  <a:pt x="54" y="365"/>
                  <a:pt x="27" y="353"/>
                </a:cubicBezTo>
                <a:cubicBezTo>
                  <a:pt x="12" y="347"/>
                  <a:pt x="0" y="358"/>
                  <a:pt x="0" y="407"/>
                </a:cubicBezTo>
                <a:cubicBezTo>
                  <a:pt x="0" y="654"/>
                  <a:pt x="0" y="654"/>
                  <a:pt x="0" y="654"/>
                </a:cubicBezTo>
                <a:cubicBezTo>
                  <a:pt x="327" y="654"/>
                  <a:pt x="327" y="654"/>
                  <a:pt x="327" y="654"/>
                </a:cubicBezTo>
                <a:cubicBezTo>
                  <a:pt x="376" y="654"/>
                  <a:pt x="388" y="666"/>
                  <a:pt x="381" y="681"/>
                </a:cubicBezTo>
                <a:cubicBezTo>
                  <a:pt x="369" y="708"/>
                  <a:pt x="346" y="712"/>
                  <a:pt x="352" y="750"/>
                </a:cubicBezTo>
                <a:cubicBezTo>
                  <a:pt x="363" y="817"/>
                  <a:pt x="468" y="817"/>
                  <a:pt x="478" y="750"/>
                </a:cubicBezTo>
                <a:cubicBezTo>
                  <a:pt x="484" y="712"/>
                  <a:pt x="462" y="708"/>
                  <a:pt x="449" y="681"/>
                </a:cubicBezTo>
                <a:cubicBezTo>
                  <a:pt x="444" y="668"/>
                  <a:pt x="452" y="657"/>
                  <a:pt x="488" y="654"/>
                </a:cubicBezTo>
                <a:cubicBezTo>
                  <a:pt x="488" y="654"/>
                  <a:pt x="488" y="654"/>
                  <a:pt x="488" y="654"/>
                </a:cubicBezTo>
                <a:cubicBezTo>
                  <a:pt x="591" y="654"/>
                  <a:pt x="591" y="654"/>
                  <a:pt x="591" y="654"/>
                </a:cubicBezTo>
                <a:cubicBezTo>
                  <a:pt x="592" y="642"/>
                  <a:pt x="593" y="629"/>
                  <a:pt x="594" y="616"/>
                </a:cubicBezTo>
                <a:cubicBezTo>
                  <a:pt x="601" y="524"/>
                  <a:pt x="580" y="432"/>
                  <a:pt x="533" y="34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5313363" y="3659188"/>
            <a:ext cx="2720975" cy="1671637"/>
          </a:xfrm>
          <a:custGeom>
            <a:avLst/>
            <a:gdLst>
              <a:gd name="T0" fmla="*/ 821 w 924"/>
              <a:gd name="T1" fmla="*/ 0 h 568"/>
              <a:gd name="T2" fmla="*/ 821 w 924"/>
              <a:gd name="T3" fmla="*/ 0 h 568"/>
              <a:gd name="T4" fmla="*/ 782 w 924"/>
              <a:gd name="T5" fmla="*/ 27 h 568"/>
              <a:gd name="T6" fmla="*/ 811 w 924"/>
              <a:gd name="T7" fmla="*/ 96 h 568"/>
              <a:gd name="T8" fmla="*/ 685 w 924"/>
              <a:gd name="T9" fmla="*/ 96 h 568"/>
              <a:gd name="T10" fmla="*/ 714 w 924"/>
              <a:gd name="T11" fmla="*/ 27 h 568"/>
              <a:gd name="T12" fmla="*/ 660 w 924"/>
              <a:gd name="T13" fmla="*/ 0 h 568"/>
              <a:gd name="T14" fmla="*/ 333 w 924"/>
              <a:gd name="T15" fmla="*/ 0 h 568"/>
              <a:gd name="T16" fmla="*/ 163 w 924"/>
              <a:gd name="T17" fmla="*/ 0 h 568"/>
              <a:gd name="T18" fmla="*/ 163 w 924"/>
              <a:gd name="T19" fmla="*/ 194 h 568"/>
              <a:gd name="T20" fmla="*/ 136 w 924"/>
              <a:gd name="T21" fmla="*/ 248 h 568"/>
              <a:gd name="T22" fmla="*/ 66 w 924"/>
              <a:gd name="T23" fmla="*/ 219 h 568"/>
              <a:gd name="T24" fmla="*/ 66 w 924"/>
              <a:gd name="T25" fmla="*/ 345 h 568"/>
              <a:gd name="T26" fmla="*/ 136 w 924"/>
              <a:gd name="T27" fmla="*/ 317 h 568"/>
              <a:gd name="T28" fmla="*/ 162 w 924"/>
              <a:gd name="T29" fmla="*/ 355 h 568"/>
              <a:gd name="T30" fmla="*/ 163 w 924"/>
              <a:gd name="T31" fmla="*/ 355 h 568"/>
              <a:gd name="T32" fmla="*/ 163 w 924"/>
              <a:gd name="T33" fmla="*/ 568 h 568"/>
              <a:gd name="T34" fmla="*/ 245 w 924"/>
              <a:gd name="T35" fmla="*/ 568 h 568"/>
              <a:gd name="T36" fmla="*/ 245 w 924"/>
              <a:gd name="T37" fmla="*/ 568 h 568"/>
              <a:gd name="T38" fmla="*/ 284 w 924"/>
              <a:gd name="T39" fmla="*/ 542 h 568"/>
              <a:gd name="T40" fmla="*/ 255 w 924"/>
              <a:gd name="T41" fmla="*/ 472 h 568"/>
              <a:gd name="T42" fmla="*/ 381 w 924"/>
              <a:gd name="T43" fmla="*/ 472 h 568"/>
              <a:gd name="T44" fmla="*/ 352 w 924"/>
              <a:gd name="T45" fmla="*/ 542 h 568"/>
              <a:gd name="T46" fmla="*/ 406 w 924"/>
              <a:gd name="T47" fmla="*/ 568 h 568"/>
              <a:gd name="T48" fmla="*/ 672 w 924"/>
              <a:gd name="T49" fmla="*/ 568 h 568"/>
              <a:gd name="T50" fmla="*/ 730 w 924"/>
              <a:gd name="T51" fmla="*/ 477 h 568"/>
              <a:gd name="T52" fmla="*/ 797 w 924"/>
              <a:gd name="T53" fmla="*/ 385 h 568"/>
              <a:gd name="T54" fmla="*/ 924 w 924"/>
              <a:gd name="T55" fmla="*/ 0 h 568"/>
              <a:gd name="T56" fmla="*/ 821 w 924"/>
              <a:gd name="T57" fmla="*/ 0 h 5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924" h="568">
                <a:moveTo>
                  <a:pt x="821" y="0"/>
                </a:moveTo>
                <a:cubicBezTo>
                  <a:pt x="821" y="0"/>
                  <a:pt x="821" y="0"/>
                  <a:pt x="821" y="0"/>
                </a:cubicBezTo>
                <a:cubicBezTo>
                  <a:pt x="785" y="3"/>
                  <a:pt x="777" y="14"/>
                  <a:pt x="782" y="27"/>
                </a:cubicBezTo>
                <a:cubicBezTo>
                  <a:pt x="795" y="54"/>
                  <a:pt x="817" y="58"/>
                  <a:pt x="811" y="96"/>
                </a:cubicBezTo>
                <a:cubicBezTo>
                  <a:pt x="801" y="163"/>
                  <a:pt x="696" y="163"/>
                  <a:pt x="685" y="96"/>
                </a:cubicBezTo>
                <a:cubicBezTo>
                  <a:pt x="679" y="58"/>
                  <a:pt x="702" y="54"/>
                  <a:pt x="714" y="27"/>
                </a:cubicBezTo>
                <a:cubicBezTo>
                  <a:pt x="721" y="12"/>
                  <a:pt x="709" y="0"/>
                  <a:pt x="660" y="0"/>
                </a:cubicBezTo>
                <a:cubicBezTo>
                  <a:pt x="333" y="0"/>
                  <a:pt x="333" y="0"/>
                  <a:pt x="333" y="0"/>
                </a:cubicBezTo>
                <a:cubicBezTo>
                  <a:pt x="163" y="0"/>
                  <a:pt x="163" y="0"/>
                  <a:pt x="163" y="0"/>
                </a:cubicBezTo>
                <a:cubicBezTo>
                  <a:pt x="163" y="194"/>
                  <a:pt x="163" y="194"/>
                  <a:pt x="163" y="194"/>
                </a:cubicBezTo>
                <a:cubicBezTo>
                  <a:pt x="163" y="243"/>
                  <a:pt x="151" y="255"/>
                  <a:pt x="136" y="248"/>
                </a:cubicBezTo>
                <a:cubicBezTo>
                  <a:pt x="109" y="236"/>
                  <a:pt x="105" y="213"/>
                  <a:pt x="66" y="219"/>
                </a:cubicBezTo>
                <a:cubicBezTo>
                  <a:pt x="0" y="230"/>
                  <a:pt x="0" y="335"/>
                  <a:pt x="66" y="345"/>
                </a:cubicBezTo>
                <a:cubicBezTo>
                  <a:pt x="105" y="351"/>
                  <a:pt x="109" y="329"/>
                  <a:pt x="136" y="317"/>
                </a:cubicBezTo>
                <a:cubicBezTo>
                  <a:pt x="149" y="311"/>
                  <a:pt x="160" y="319"/>
                  <a:pt x="162" y="355"/>
                </a:cubicBezTo>
                <a:cubicBezTo>
                  <a:pt x="163" y="355"/>
                  <a:pt x="163" y="355"/>
                  <a:pt x="163" y="355"/>
                </a:cubicBezTo>
                <a:cubicBezTo>
                  <a:pt x="163" y="568"/>
                  <a:pt x="163" y="568"/>
                  <a:pt x="163" y="568"/>
                </a:cubicBezTo>
                <a:cubicBezTo>
                  <a:pt x="245" y="568"/>
                  <a:pt x="245" y="568"/>
                  <a:pt x="245" y="568"/>
                </a:cubicBezTo>
                <a:cubicBezTo>
                  <a:pt x="245" y="568"/>
                  <a:pt x="245" y="568"/>
                  <a:pt x="245" y="568"/>
                </a:cubicBezTo>
                <a:cubicBezTo>
                  <a:pt x="281" y="565"/>
                  <a:pt x="290" y="555"/>
                  <a:pt x="284" y="542"/>
                </a:cubicBezTo>
                <a:cubicBezTo>
                  <a:pt x="272" y="514"/>
                  <a:pt x="249" y="511"/>
                  <a:pt x="255" y="472"/>
                </a:cubicBezTo>
                <a:cubicBezTo>
                  <a:pt x="265" y="406"/>
                  <a:pt x="371" y="406"/>
                  <a:pt x="381" y="472"/>
                </a:cubicBezTo>
                <a:cubicBezTo>
                  <a:pt x="387" y="511"/>
                  <a:pt x="365" y="514"/>
                  <a:pt x="352" y="542"/>
                </a:cubicBezTo>
                <a:cubicBezTo>
                  <a:pt x="346" y="556"/>
                  <a:pt x="357" y="568"/>
                  <a:pt x="406" y="568"/>
                </a:cubicBezTo>
                <a:cubicBezTo>
                  <a:pt x="672" y="568"/>
                  <a:pt x="672" y="568"/>
                  <a:pt x="672" y="568"/>
                </a:cubicBezTo>
                <a:cubicBezTo>
                  <a:pt x="685" y="529"/>
                  <a:pt x="705" y="505"/>
                  <a:pt x="730" y="477"/>
                </a:cubicBezTo>
                <a:cubicBezTo>
                  <a:pt x="751" y="453"/>
                  <a:pt x="775" y="425"/>
                  <a:pt x="797" y="385"/>
                </a:cubicBezTo>
                <a:cubicBezTo>
                  <a:pt x="851" y="285"/>
                  <a:pt x="905" y="173"/>
                  <a:pt x="924" y="0"/>
                </a:cubicBezTo>
                <a:lnTo>
                  <a:pt x="821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3836988" y="3179763"/>
            <a:ext cx="1955800" cy="2630487"/>
          </a:xfrm>
          <a:custGeom>
            <a:avLst/>
            <a:gdLst>
              <a:gd name="T0" fmla="*/ 567 w 664"/>
              <a:gd name="T1" fmla="*/ 382 h 894"/>
              <a:gd name="T2" fmla="*/ 637 w 664"/>
              <a:gd name="T3" fmla="*/ 411 h 894"/>
              <a:gd name="T4" fmla="*/ 664 w 664"/>
              <a:gd name="T5" fmla="*/ 357 h 894"/>
              <a:gd name="T6" fmla="*/ 664 w 664"/>
              <a:gd name="T7" fmla="*/ 163 h 894"/>
              <a:gd name="T8" fmla="*/ 447 w 664"/>
              <a:gd name="T9" fmla="*/ 163 h 894"/>
              <a:gd name="T10" fmla="*/ 393 w 664"/>
              <a:gd name="T11" fmla="*/ 136 h 894"/>
              <a:gd name="T12" fmla="*/ 422 w 664"/>
              <a:gd name="T13" fmla="*/ 67 h 894"/>
              <a:gd name="T14" fmla="*/ 296 w 664"/>
              <a:gd name="T15" fmla="*/ 67 h 894"/>
              <a:gd name="T16" fmla="*/ 325 w 664"/>
              <a:gd name="T17" fmla="*/ 136 h 894"/>
              <a:gd name="T18" fmla="*/ 286 w 664"/>
              <a:gd name="T19" fmla="*/ 163 h 894"/>
              <a:gd name="T20" fmla="*/ 286 w 664"/>
              <a:gd name="T21" fmla="*/ 163 h 894"/>
              <a:gd name="T22" fmla="*/ 111 w 664"/>
              <a:gd name="T23" fmla="*/ 163 h 894"/>
              <a:gd name="T24" fmla="*/ 130 w 664"/>
              <a:gd name="T25" fmla="*/ 225 h 894"/>
              <a:gd name="T26" fmla="*/ 135 w 664"/>
              <a:gd name="T27" fmla="*/ 285 h 894"/>
              <a:gd name="T28" fmla="*/ 29 w 664"/>
              <a:gd name="T29" fmla="*/ 465 h 894"/>
              <a:gd name="T30" fmla="*/ 14 w 664"/>
              <a:gd name="T31" fmla="*/ 558 h 894"/>
              <a:gd name="T32" fmla="*/ 65 w 664"/>
              <a:gd name="T33" fmla="*/ 598 h 894"/>
              <a:gd name="T34" fmla="*/ 132 w 664"/>
              <a:gd name="T35" fmla="*/ 632 h 894"/>
              <a:gd name="T36" fmla="*/ 123 w 664"/>
              <a:gd name="T37" fmla="*/ 658 h 894"/>
              <a:gd name="T38" fmla="*/ 125 w 664"/>
              <a:gd name="T39" fmla="*/ 731 h 894"/>
              <a:gd name="T40" fmla="*/ 272 w 664"/>
              <a:gd name="T41" fmla="*/ 731 h 894"/>
              <a:gd name="T42" fmla="*/ 327 w 664"/>
              <a:gd name="T43" fmla="*/ 758 h 894"/>
              <a:gd name="T44" fmla="*/ 298 w 664"/>
              <a:gd name="T45" fmla="*/ 828 h 894"/>
              <a:gd name="T46" fmla="*/ 424 w 664"/>
              <a:gd name="T47" fmla="*/ 828 h 894"/>
              <a:gd name="T48" fmla="*/ 395 w 664"/>
              <a:gd name="T49" fmla="*/ 758 h 894"/>
              <a:gd name="T50" fmla="*/ 433 w 664"/>
              <a:gd name="T51" fmla="*/ 732 h 894"/>
              <a:gd name="T52" fmla="*/ 433 w 664"/>
              <a:gd name="T53" fmla="*/ 731 h 894"/>
              <a:gd name="T54" fmla="*/ 664 w 664"/>
              <a:gd name="T55" fmla="*/ 731 h 894"/>
              <a:gd name="T56" fmla="*/ 664 w 664"/>
              <a:gd name="T57" fmla="*/ 518 h 894"/>
              <a:gd name="T58" fmla="*/ 663 w 664"/>
              <a:gd name="T59" fmla="*/ 518 h 894"/>
              <a:gd name="T60" fmla="*/ 637 w 664"/>
              <a:gd name="T61" fmla="*/ 480 h 894"/>
              <a:gd name="T62" fmla="*/ 567 w 664"/>
              <a:gd name="T63" fmla="*/ 508 h 894"/>
              <a:gd name="T64" fmla="*/ 567 w 664"/>
              <a:gd name="T65" fmla="*/ 382 h 8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664" h="894">
                <a:moveTo>
                  <a:pt x="567" y="382"/>
                </a:moveTo>
                <a:cubicBezTo>
                  <a:pt x="606" y="376"/>
                  <a:pt x="610" y="399"/>
                  <a:pt x="637" y="411"/>
                </a:cubicBezTo>
                <a:cubicBezTo>
                  <a:pt x="652" y="418"/>
                  <a:pt x="664" y="406"/>
                  <a:pt x="664" y="357"/>
                </a:cubicBezTo>
                <a:cubicBezTo>
                  <a:pt x="664" y="163"/>
                  <a:pt x="664" y="163"/>
                  <a:pt x="664" y="163"/>
                </a:cubicBezTo>
                <a:cubicBezTo>
                  <a:pt x="447" y="163"/>
                  <a:pt x="447" y="163"/>
                  <a:pt x="447" y="163"/>
                </a:cubicBezTo>
                <a:cubicBezTo>
                  <a:pt x="398" y="163"/>
                  <a:pt x="387" y="151"/>
                  <a:pt x="393" y="136"/>
                </a:cubicBezTo>
                <a:cubicBezTo>
                  <a:pt x="406" y="109"/>
                  <a:pt x="428" y="105"/>
                  <a:pt x="422" y="67"/>
                </a:cubicBezTo>
                <a:cubicBezTo>
                  <a:pt x="412" y="0"/>
                  <a:pt x="306" y="0"/>
                  <a:pt x="296" y="67"/>
                </a:cubicBezTo>
                <a:cubicBezTo>
                  <a:pt x="290" y="105"/>
                  <a:pt x="313" y="109"/>
                  <a:pt x="325" y="136"/>
                </a:cubicBezTo>
                <a:cubicBezTo>
                  <a:pt x="331" y="149"/>
                  <a:pt x="322" y="160"/>
                  <a:pt x="286" y="163"/>
                </a:cubicBezTo>
                <a:cubicBezTo>
                  <a:pt x="286" y="163"/>
                  <a:pt x="286" y="163"/>
                  <a:pt x="286" y="163"/>
                </a:cubicBezTo>
                <a:cubicBezTo>
                  <a:pt x="111" y="163"/>
                  <a:pt x="111" y="163"/>
                  <a:pt x="111" y="163"/>
                </a:cubicBezTo>
                <a:cubicBezTo>
                  <a:pt x="111" y="192"/>
                  <a:pt x="116" y="212"/>
                  <a:pt x="130" y="225"/>
                </a:cubicBezTo>
                <a:cubicBezTo>
                  <a:pt x="150" y="245"/>
                  <a:pt x="151" y="263"/>
                  <a:pt x="135" y="285"/>
                </a:cubicBezTo>
                <a:cubicBezTo>
                  <a:pt x="98" y="338"/>
                  <a:pt x="43" y="437"/>
                  <a:pt x="29" y="465"/>
                </a:cubicBezTo>
                <a:cubicBezTo>
                  <a:pt x="19" y="486"/>
                  <a:pt x="0" y="524"/>
                  <a:pt x="14" y="558"/>
                </a:cubicBezTo>
                <a:cubicBezTo>
                  <a:pt x="20" y="571"/>
                  <a:pt x="34" y="589"/>
                  <a:pt x="65" y="598"/>
                </a:cubicBezTo>
                <a:cubicBezTo>
                  <a:pt x="132" y="619"/>
                  <a:pt x="132" y="631"/>
                  <a:pt x="132" y="632"/>
                </a:cubicBezTo>
                <a:cubicBezTo>
                  <a:pt x="130" y="642"/>
                  <a:pt x="126" y="650"/>
                  <a:pt x="123" y="658"/>
                </a:cubicBezTo>
                <a:cubicBezTo>
                  <a:pt x="115" y="677"/>
                  <a:pt x="105" y="704"/>
                  <a:pt x="125" y="731"/>
                </a:cubicBezTo>
                <a:cubicBezTo>
                  <a:pt x="272" y="731"/>
                  <a:pt x="272" y="731"/>
                  <a:pt x="272" y="731"/>
                </a:cubicBezTo>
                <a:cubicBezTo>
                  <a:pt x="322" y="731"/>
                  <a:pt x="333" y="743"/>
                  <a:pt x="327" y="758"/>
                </a:cubicBezTo>
                <a:cubicBezTo>
                  <a:pt x="314" y="785"/>
                  <a:pt x="292" y="789"/>
                  <a:pt x="298" y="828"/>
                </a:cubicBezTo>
                <a:cubicBezTo>
                  <a:pt x="308" y="894"/>
                  <a:pt x="413" y="894"/>
                  <a:pt x="424" y="828"/>
                </a:cubicBezTo>
                <a:cubicBezTo>
                  <a:pt x="430" y="789"/>
                  <a:pt x="407" y="785"/>
                  <a:pt x="395" y="758"/>
                </a:cubicBezTo>
                <a:cubicBezTo>
                  <a:pt x="389" y="745"/>
                  <a:pt x="398" y="734"/>
                  <a:pt x="433" y="732"/>
                </a:cubicBezTo>
                <a:cubicBezTo>
                  <a:pt x="433" y="731"/>
                  <a:pt x="433" y="731"/>
                  <a:pt x="433" y="731"/>
                </a:cubicBezTo>
                <a:cubicBezTo>
                  <a:pt x="664" y="731"/>
                  <a:pt x="664" y="731"/>
                  <a:pt x="664" y="731"/>
                </a:cubicBezTo>
                <a:cubicBezTo>
                  <a:pt x="664" y="518"/>
                  <a:pt x="664" y="518"/>
                  <a:pt x="664" y="518"/>
                </a:cubicBezTo>
                <a:cubicBezTo>
                  <a:pt x="663" y="518"/>
                  <a:pt x="663" y="518"/>
                  <a:pt x="663" y="518"/>
                </a:cubicBezTo>
                <a:cubicBezTo>
                  <a:pt x="661" y="482"/>
                  <a:pt x="650" y="474"/>
                  <a:pt x="637" y="480"/>
                </a:cubicBezTo>
                <a:cubicBezTo>
                  <a:pt x="610" y="492"/>
                  <a:pt x="606" y="514"/>
                  <a:pt x="567" y="508"/>
                </a:cubicBezTo>
                <a:cubicBezTo>
                  <a:pt x="501" y="498"/>
                  <a:pt x="501" y="393"/>
                  <a:pt x="567" y="38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400" y="2320239"/>
            <a:ext cx="609600" cy="6096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809" y="3492459"/>
            <a:ext cx="609600" cy="6096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8950" y="2604440"/>
            <a:ext cx="609600" cy="609600"/>
          </a:xfrm>
          <a:prstGeom prst="rect">
            <a:avLst/>
          </a:prstGeom>
        </p:spPr>
      </p:pic>
      <p:sp>
        <p:nvSpPr>
          <p:cNvPr id="17" name="Rectangle 7"/>
          <p:cNvSpPr>
            <a:spLocks noChangeArrowheads="1"/>
          </p:cNvSpPr>
          <p:nvPr/>
        </p:nvSpPr>
        <p:spPr bwMode="auto">
          <a:xfrm>
            <a:off x="8509651" y="1581575"/>
            <a:ext cx="3558704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uk-UA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Проаналізувати текст гіпертекстового документа на слайді 9</a:t>
            </a:r>
            <a:endParaRPr lang="en-US" sz="2000" b="1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sp>
        <p:nvSpPr>
          <p:cNvPr id="19" name="Rectangle 7"/>
          <p:cNvSpPr>
            <a:spLocks noChangeArrowheads="1"/>
          </p:cNvSpPr>
          <p:nvPr/>
        </p:nvSpPr>
        <p:spPr bwMode="auto">
          <a:xfrm>
            <a:off x="8475760" y="4021464"/>
            <a:ext cx="3558704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На основі аналізу скласти конспект, що міститиме основні теги та їх призначення</a:t>
            </a:r>
            <a:endParaRPr lang="en-US" sz="2000" b="1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sp>
        <p:nvSpPr>
          <p:cNvPr id="21" name="Rectangle 7"/>
          <p:cNvSpPr>
            <a:spLocks noChangeArrowheads="1"/>
          </p:cNvSpPr>
          <p:nvPr/>
        </p:nvSpPr>
        <p:spPr bwMode="auto">
          <a:xfrm>
            <a:off x="239047" y="5631474"/>
            <a:ext cx="3115292" cy="505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Вивчити конспект</a:t>
            </a:r>
            <a:endParaRPr lang="en-US" sz="2000" b="1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239047" y="1929308"/>
            <a:ext cx="3115292" cy="967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uk-UA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Опрацювати навчальну презентацію</a:t>
            </a:r>
            <a:r>
              <a:rPr 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.</a:t>
            </a:r>
            <a:endParaRPr lang="en-US" sz="2000" b="1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sp>
        <p:nvSpPr>
          <p:cNvPr id="25" name="Rectangle 7"/>
          <p:cNvSpPr>
            <a:spLocks noChangeArrowheads="1"/>
          </p:cNvSpPr>
          <p:nvPr/>
        </p:nvSpPr>
        <p:spPr bwMode="auto">
          <a:xfrm>
            <a:off x="144155" y="3492459"/>
            <a:ext cx="3539323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Обрати тему майбутнього проекту по створенню власного сайту</a:t>
            </a:r>
            <a:endParaRPr lang="en-US" sz="2000" b="1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>
            <a:off x="3354339" y="2320239"/>
            <a:ext cx="1344270" cy="609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3683479" y="3838819"/>
            <a:ext cx="825509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H="1">
            <a:off x="7610622" y="2320239"/>
            <a:ext cx="865138" cy="479232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H="1" flipV="1">
            <a:off x="7610622" y="4304714"/>
            <a:ext cx="1084804" cy="190292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2993366" y="5452698"/>
            <a:ext cx="1265929" cy="357552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7"/>
          <p:cNvSpPr>
            <a:spLocks noChangeArrowheads="1"/>
          </p:cNvSpPr>
          <p:nvPr/>
        </p:nvSpPr>
        <p:spPr bwMode="auto">
          <a:xfrm>
            <a:off x="441388" y="142576"/>
            <a:ext cx="11057885" cy="588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Поняття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про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мову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розмічання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гіпертекстового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документа</a:t>
            </a: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pic>
        <p:nvPicPr>
          <p:cNvPr id="39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081" y="3930696"/>
            <a:ext cx="609600" cy="609600"/>
          </a:xfrm>
          <a:prstGeom prst="rect">
            <a:avLst/>
          </a:prstGeom>
        </p:spPr>
      </p:pic>
      <p:pic>
        <p:nvPicPr>
          <p:cNvPr id="40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6941" y="496978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086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-32229"/>
            <a:ext cx="12192000" cy="6858000"/>
          </a:xfrm>
          <a:prstGeom prst="rect">
            <a:avLst/>
          </a:prstGeom>
          <a:solidFill>
            <a:schemeClr val="bg2">
              <a:lumMod val="1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400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054945" y="1373876"/>
            <a:ext cx="585216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uk-UA" sz="4800" b="1" dirty="0" smtClean="0">
                <a:solidFill>
                  <a:schemeClr val="accent1"/>
                </a:solidFill>
                <a:latin typeface="Raleway" panose="020B0503030101060003" pitchFamily="34" charset="0"/>
              </a:rPr>
              <a:t>Бажаю успіхів у вивченні  </a:t>
            </a:r>
            <a:r>
              <a:rPr lang="en-US" sz="4800" b="1" dirty="0" smtClean="0">
                <a:solidFill>
                  <a:schemeClr val="accent1"/>
                </a:solidFill>
                <a:latin typeface="Raleway" panose="020B0503030101060003" pitchFamily="34" charset="0"/>
              </a:rPr>
              <a:t>HTML</a:t>
            </a:r>
            <a:endParaRPr lang="en-US" sz="4800" b="1" dirty="0">
              <a:solidFill>
                <a:schemeClr val="accent1"/>
              </a:solidFill>
              <a:latin typeface="Raleway" panose="020B0503030101060003" pitchFamily="34" charset="0"/>
            </a:endParaRPr>
          </a:p>
        </p:txBody>
      </p:sp>
      <p:sp>
        <p:nvSpPr>
          <p:cNvPr id="7" name="Google Shape;389;p19"/>
          <p:cNvSpPr/>
          <p:nvPr/>
        </p:nvSpPr>
        <p:spPr>
          <a:xfrm>
            <a:off x="4725987" y="4371975"/>
            <a:ext cx="2759075" cy="2479675"/>
          </a:xfrm>
          <a:custGeom>
            <a:avLst/>
            <a:gdLst/>
            <a:ahLst/>
            <a:cxnLst/>
            <a:rect l="l" t="t" r="r" b="b"/>
            <a:pathLst>
              <a:path w="705" h="633" extrusionOk="0">
                <a:moveTo>
                  <a:pt x="705" y="633"/>
                </a:moveTo>
                <a:cubicBezTo>
                  <a:pt x="664" y="592"/>
                  <a:pt x="615" y="563"/>
                  <a:pt x="562" y="539"/>
                </a:cubicBezTo>
                <a:cubicBezTo>
                  <a:pt x="539" y="528"/>
                  <a:pt x="515" y="519"/>
                  <a:pt x="491" y="510"/>
                </a:cubicBezTo>
                <a:cubicBezTo>
                  <a:pt x="447" y="493"/>
                  <a:pt x="433" y="447"/>
                  <a:pt x="467" y="414"/>
                </a:cubicBezTo>
                <a:cubicBezTo>
                  <a:pt x="534" y="348"/>
                  <a:pt x="559" y="265"/>
                  <a:pt x="556" y="175"/>
                </a:cubicBezTo>
                <a:cubicBezTo>
                  <a:pt x="552" y="79"/>
                  <a:pt x="496" y="29"/>
                  <a:pt x="408" y="7"/>
                </a:cubicBezTo>
                <a:cubicBezTo>
                  <a:pt x="389" y="2"/>
                  <a:pt x="371" y="0"/>
                  <a:pt x="353" y="0"/>
                </a:cubicBezTo>
                <a:cubicBezTo>
                  <a:pt x="335" y="0"/>
                  <a:pt x="316" y="2"/>
                  <a:pt x="297" y="7"/>
                </a:cubicBezTo>
                <a:cubicBezTo>
                  <a:pt x="209" y="29"/>
                  <a:pt x="154" y="79"/>
                  <a:pt x="150" y="175"/>
                </a:cubicBezTo>
                <a:cubicBezTo>
                  <a:pt x="146" y="265"/>
                  <a:pt x="172" y="347"/>
                  <a:pt x="239" y="414"/>
                </a:cubicBezTo>
                <a:cubicBezTo>
                  <a:pt x="272" y="447"/>
                  <a:pt x="259" y="493"/>
                  <a:pt x="215" y="510"/>
                </a:cubicBezTo>
                <a:cubicBezTo>
                  <a:pt x="191" y="519"/>
                  <a:pt x="167" y="528"/>
                  <a:pt x="143" y="539"/>
                </a:cubicBezTo>
                <a:cubicBezTo>
                  <a:pt x="91" y="563"/>
                  <a:pt x="42" y="592"/>
                  <a:pt x="0" y="633"/>
                </a:cubicBez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390;p19"/>
          <p:cNvSpPr/>
          <p:nvPr/>
        </p:nvSpPr>
        <p:spPr>
          <a:xfrm>
            <a:off x="5281612" y="4337050"/>
            <a:ext cx="1651000" cy="835025"/>
          </a:xfrm>
          <a:custGeom>
            <a:avLst/>
            <a:gdLst/>
            <a:ahLst/>
            <a:cxnLst/>
            <a:rect l="l" t="t" r="r" b="b"/>
            <a:pathLst>
              <a:path w="422" h="213" extrusionOk="0">
                <a:moveTo>
                  <a:pt x="211" y="63"/>
                </a:moveTo>
                <a:cubicBezTo>
                  <a:pt x="210" y="63"/>
                  <a:pt x="210" y="63"/>
                  <a:pt x="210" y="63"/>
                </a:cubicBezTo>
                <a:cubicBezTo>
                  <a:pt x="0" y="0"/>
                  <a:pt x="0" y="0"/>
                  <a:pt x="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0" y="172"/>
                  <a:pt x="94" y="213"/>
                  <a:pt x="211" y="213"/>
                </a:cubicBezTo>
                <a:cubicBezTo>
                  <a:pt x="327" y="213"/>
                  <a:pt x="422" y="172"/>
                  <a:pt x="422" y="121"/>
                </a:cubicBezTo>
                <a:cubicBezTo>
                  <a:pt x="422" y="0"/>
                  <a:pt x="422" y="0"/>
                  <a:pt x="422" y="0"/>
                </a:cubicBezTo>
                <a:lnTo>
                  <a:pt x="211" y="63"/>
                </a:lnTo>
                <a:close/>
              </a:path>
            </a:pathLst>
          </a:cu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391;p19"/>
          <p:cNvSpPr/>
          <p:nvPr/>
        </p:nvSpPr>
        <p:spPr>
          <a:xfrm>
            <a:off x="4870450" y="3848100"/>
            <a:ext cx="2468562" cy="739775"/>
          </a:xfrm>
          <a:custGeom>
            <a:avLst/>
            <a:gdLst/>
            <a:ahLst/>
            <a:cxnLst/>
            <a:rect l="l" t="t" r="r" b="b"/>
            <a:pathLst>
              <a:path w="1555" h="466" extrusionOk="0">
                <a:moveTo>
                  <a:pt x="779" y="0"/>
                </a:moveTo>
                <a:lnTo>
                  <a:pt x="0" y="232"/>
                </a:lnTo>
                <a:lnTo>
                  <a:pt x="779" y="466"/>
                </a:lnTo>
                <a:lnTo>
                  <a:pt x="1555" y="232"/>
                </a:lnTo>
                <a:lnTo>
                  <a:pt x="779" y="0"/>
                </a:lnTo>
                <a:close/>
              </a:path>
            </a:pathLst>
          </a:cu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392;p19"/>
          <p:cNvSpPr/>
          <p:nvPr/>
        </p:nvSpPr>
        <p:spPr>
          <a:xfrm>
            <a:off x="5586412" y="4184650"/>
            <a:ext cx="547687" cy="712787"/>
          </a:xfrm>
          <a:custGeom>
            <a:avLst/>
            <a:gdLst/>
            <a:ahLst/>
            <a:cxnLst/>
            <a:rect l="l" t="t" r="r" b="b"/>
            <a:pathLst>
              <a:path w="140" h="182" extrusionOk="0">
                <a:moveTo>
                  <a:pt x="133" y="0"/>
                </a:moveTo>
                <a:cubicBezTo>
                  <a:pt x="128" y="0"/>
                  <a:pt x="125" y="4"/>
                  <a:pt x="125" y="8"/>
                </a:cubicBezTo>
                <a:cubicBezTo>
                  <a:pt x="10" y="63"/>
                  <a:pt x="10" y="63"/>
                  <a:pt x="10" y="63"/>
                </a:cubicBezTo>
                <a:cubicBezTo>
                  <a:pt x="9" y="64"/>
                  <a:pt x="8" y="65"/>
                  <a:pt x="8" y="66"/>
                </a:cubicBezTo>
                <a:cubicBezTo>
                  <a:pt x="8" y="138"/>
                  <a:pt x="8" y="138"/>
                  <a:pt x="8" y="138"/>
                </a:cubicBezTo>
                <a:cubicBezTo>
                  <a:pt x="5" y="139"/>
                  <a:pt x="3" y="142"/>
                  <a:pt x="3" y="145"/>
                </a:cubicBezTo>
                <a:cubicBezTo>
                  <a:pt x="3" y="148"/>
                  <a:pt x="5" y="151"/>
                  <a:pt x="7" y="152"/>
                </a:cubicBezTo>
                <a:cubicBezTo>
                  <a:pt x="0" y="179"/>
                  <a:pt x="0" y="179"/>
                  <a:pt x="0" y="179"/>
                </a:cubicBezTo>
                <a:cubicBezTo>
                  <a:pt x="0" y="179"/>
                  <a:pt x="4" y="182"/>
                  <a:pt x="12" y="182"/>
                </a:cubicBezTo>
                <a:cubicBezTo>
                  <a:pt x="18" y="182"/>
                  <a:pt x="24" y="179"/>
                  <a:pt x="24" y="179"/>
                </a:cubicBezTo>
                <a:cubicBezTo>
                  <a:pt x="16" y="152"/>
                  <a:pt x="16" y="152"/>
                  <a:pt x="16" y="152"/>
                </a:cubicBezTo>
                <a:cubicBezTo>
                  <a:pt x="18" y="150"/>
                  <a:pt x="20" y="148"/>
                  <a:pt x="20" y="145"/>
                </a:cubicBezTo>
                <a:cubicBezTo>
                  <a:pt x="20" y="142"/>
                  <a:pt x="18" y="139"/>
                  <a:pt x="15" y="138"/>
                </a:cubicBezTo>
                <a:cubicBezTo>
                  <a:pt x="15" y="69"/>
                  <a:pt x="15" y="69"/>
                  <a:pt x="15" y="69"/>
                </a:cubicBezTo>
                <a:cubicBezTo>
                  <a:pt x="128" y="14"/>
                  <a:pt x="128" y="14"/>
                  <a:pt x="128" y="14"/>
                </a:cubicBezTo>
                <a:cubicBezTo>
                  <a:pt x="129" y="15"/>
                  <a:pt x="131" y="16"/>
                  <a:pt x="133" y="16"/>
                </a:cubicBezTo>
                <a:cubicBezTo>
                  <a:pt x="137" y="16"/>
                  <a:pt x="140" y="12"/>
                  <a:pt x="140" y="8"/>
                </a:cubicBezTo>
                <a:cubicBezTo>
                  <a:pt x="140" y="4"/>
                  <a:pt x="137" y="0"/>
                  <a:pt x="133" y="0"/>
                </a:cubicBezTo>
                <a:close/>
              </a:path>
            </a:pathLst>
          </a:cu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154871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8">
      <a:dk1>
        <a:srgbClr val="070707"/>
      </a:dk1>
      <a:lt1>
        <a:srgbClr val="F4F4F4"/>
      </a:lt1>
      <a:dk2>
        <a:srgbClr val="A0A0A3"/>
      </a:dk2>
      <a:lt2>
        <a:srgbClr val="E5E5E5"/>
      </a:lt2>
      <a:accent1>
        <a:srgbClr val="F89915"/>
      </a:accent1>
      <a:accent2>
        <a:srgbClr val="F89915"/>
      </a:accent2>
      <a:accent3>
        <a:srgbClr val="F89915"/>
      </a:accent3>
      <a:accent4>
        <a:srgbClr val="F89915"/>
      </a:accent4>
      <a:accent5>
        <a:srgbClr val="F89915"/>
      </a:accent5>
      <a:accent6>
        <a:srgbClr val="F89915"/>
      </a:accent6>
      <a:hlink>
        <a:srgbClr val="FD5F1A"/>
      </a:hlink>
      <a:folHlink>
        <a:srgbClr val="5FA938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222</TotalTime>
  <Words>329</Words>
  <Application>Microsoft Office PowerPoint</Application>
  <PresentationFormat>Произвольный</PresentationFormat>
  <Paragraphs>46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LOVEISH</dc:creator>
  <cp:lastModifiedBy>Пользователь Windows</cp:lastModifiedBy>
  <cp:revision>83</cp:revision>
  <dcterms:created xsi:type="dcterms:W3CDTF">2016-06-14T19:42:18Z</dcterms:created>
  <dcterms:modified xsi:type="dcterms:W3CDTF">2022-02-18T20:41:04Z</dcterms:modified>
</cp:coreProperties>
</file>