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4v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8" r:id="rId4"/>
    <p:sldId id="257" r:id="rId5"/>
    <p:sldId id="276" r:id="rId6"/>
    <p:sldId id="282" r:id="rId7"/>
    <p:sldId id="277" r:id="rId8"/>
    <p:sldId id="279" r:id="rId9"/>
    <p:sldId id="280" r:id="rId10"/>
    <p:sldId id="283" r:id="rId11"/>
    <p:sldId id="281" r:id="rId12"/>
    <p:sldId id="290" r:id="rId13"/>
    <p:sldId id="291" r:id="rId14"/>
    <p:sldId id="289" r:id="rId15"/>
    <p:sldId id="288" r:id="rId16"/>
    <p:sldId id="287" r:id="rId17"/>
    <p:sldId id="292" r:id="rId18"/>
    <p:sldId id="297" r:id="rId19"/>
    <p:sldId id="286" r:id="rId20"/>
    <p:sldId id="285" r:id="rId21"/>
    <p:sldId id="284" r:id="rId22"/>
    <p:sldId id="293" r:id="rId23"/>
    <p:sldId id="295" r:id="rId2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F81C4D4-6E3B-46BE-A99E-EA8F3D366B5D}">
          <p14:sldIdLst>
            <p14:sldId id="256"/>
            <p14:sldId id="278"/>
            <p14:sldId id="257"/>
            <p14:sldId id="276"/>
            <p14:sldId id="282"/>
            <p14:sldId id="277"/>
            <p14:sldId id="279"/>
            <p14:sldId id="280"/>
            <p14:sldId id="283"/>
            <p14:sldId id="281"/>
            <p14:sldId id="290"/>
            <p14:sldId id="291"/>
            <p14:sldId id="289"/>
            <p14:sldId id="288"/>
            <p14:sldId id="287"/>
            <p14:sldId id="292"/>
            <p14:sldId id="297"/>
            <p14:sldId id="286"/>
            <p14:sldId id="285"/>
            <p14:sldId id="284"/>
            <p14:sldId id="293"/>
            <p14:sldId id="295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3399"/>
    <a:srgbClr val="00FF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638" autoAdjust="0"/>
  </p:normalViewPr>
  <p:slideViewPr>
    <p:cSldViewPr>
      <p:cViewPr>
        <p:scale>
          <a:sx n="64" d="100"/>
          <a:sy n="64" d="100"/>
        </p:scale>
        <p:origin x="-1207" y="-3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33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0328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7789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58400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51749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2523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9694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54304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87431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42574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58041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6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6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5286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33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5496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1060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19010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8347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57842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35159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12917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33669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162493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86998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6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6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6487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29"/>
            <a:ext cx="9144000" cy="684019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4AC259-EBD3-4477-8ED1-9C4E8D32F78F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91074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" y="0"/>
            <a:ext cx="9143999" cy="685174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D1EDC-A2B1-4467-8D3F-4DFD9B83CAD8}" type="datetimeFigureOut">
              <a:rPr lang="uk-UA" smtClean="0"/>
              <a:t>05.04.2023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5398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hyperlink" Target="https://logiclike.com/2.0/uk/cabinet/exercise/2/2/3/problem/80006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4v"/><Relationship Id="rId1" Type="http://schemas.microsoft.com/office/2007/relationships/media" Target="../media/media1.m4v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hyperlink" Target="https://wordwall.net/uk/resource/39543669" TargetMode="Externa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61056" y="3645024"/>
            <a:ext cx="9505056" cy="3312368"/>
          </a:xfrm>
        </p:spPr>
        <p:txBody>
          <a:bodyPr>
            <a:noAutofit/>
          </a:bodyPr>
          <a:lstStyle/>
          <a:p>
            <a:pPr algn="r"/>
            <a:r>
              <a:rPr lang="ru-RU" sz="5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Алгоритми</a:t>
            </a: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та </a:t>
            </a:r>
            <a:r>
              <a:rPr lang="ru-RU" sz="5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програми</a:t>
            </a: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.</a:t>
            </a:r>
            <a:b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5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Команди</a:t>
            </a: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та </a:t>
            </a:r>
            <a:r>
              <a:rPr lang="ru-RU" sz="5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їх</a:t>
            </a: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5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виконавці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9969" y="980736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Comic Sans MS" panose="030F0702030302020204" pitchFamily="66" charset="0"/>
              </a:rPr>
              <a:t>5</a:t>
            </a:r>
            <a:r>
              <a:rPr lang="uk-UA" sz="2400" dirty="0" smtClean="0">
                <a:latin typeface="Comic Sans MS" panose="030F0702030302020204" pitchFamily="66" charset="0"/>
              </a:rPr>
              <a:t> клас</a:t>
            </a:r>
          </a:p>
          <a:p>
            <a:pPr algn="ctr"/>
            <a:endParaRPr lang="ru-RU" sz="24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00808"/>
            <a:ext cx="2844756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236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547664" y="114209"/>
            <a:ext cx="7596336" cy="1010543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uk-UA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Повторюємо правила БЖД</a:t>
            </a:r>
            <a:endParaRPr lang="uk-UA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5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1" t="9953" r="2941" b="3973"/>
          <a:stretch/>
        </p:blipFill>
        <p:spPr bwMode="auto">
          <a:xfrm>
            <a:off x="107506" y="857872"/>
            <a:ext cx="8895938" cy="59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220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4" y="1052744"/>
            <a:ext cx="7506989" cy="464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85947"/>
            <a:ext cx="796131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67" y="2996952"/>
            <a:ext cx="8540750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67" y="4005072"/>
            <a:ext cx="8540750" cy="1011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27" y="5157192"/>
            <a:ext cx="8540750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379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494" y="260656"/>
            <a:ext cx="7344816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E717B8B2-5B10-4C5C-B485-6590B992AA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9456" y="1088203"/>
            <a:ext cx="6064055" cy="16823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EC976F7-170A-4C97-9330-EC1AC348BB37}"/>
              </a:ext>
            </a:extLst>
          </p:cNvPr>
          <p:cNvSpPr txBox="1"/>
          <p:nvPr/>
        </p:nvSpPr>
        <p:spPr>
          <a:xfrm>
            <a:off x="140389" y="6361333"/>
            <a:ext cx="671507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4"/>
              </a:rPr>
              <a:t>https://logiclike.com/2.0/uk/cabinet/exercise/2/2/3/problem/80006</a:t>
            </a:r>
            <a:r>
              <a:rPr kumimoji="0" lang="uk-UA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покликання на сайт із завданням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8" y="3070094"/>
            <a:ext cx="4462463" cy="267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875886F-6A3F-5BFD-DF7E-C6C93D9036EF}"/>
              </a:ext>
            </a:extLst>
          </p:cNvPr>
          <p:cNvSpPr txBox="1"/>
          <p:nvPr/>
        </p:nvSpPr>
        <p:spPr>
          <a:xfrm>
            <a:off x="104444" y="3051821"/>
            <a:ext cx="4473529" cy="3046988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err="1"/>
              <a:t>Розклади</a:t>
            </a:r>
            <a:r>
              <a:rPr lang="ru-RU" sz="3200" b="1" i="1" dirty="0"/>
              <a:t> </a:t>
            </a:r>
            <a:r>
              <a:rPr lang="ru-RU" sz="3200" b="1" i="1" dirty="0" err="1"/>
              <a:t>олівці</a:t>
            </a:r>
            <a:r>
              <a:rPr lang="ru-RU" sz="3200" b="1" i="1" dirty="0"/>
              <a:t>. </a:t>
            </a:r>
          </a:p>
          <a:p>
            <a:pPr algn="ctr"/>
            <a:r>
              <a:rPr lang="ru-RU" sz="3200" b="1" dirty="0" err="1"/>
              <a:t>Між</a:t>
            </a:r>
            <a:r>
              <a:rPr lang="ru-RU" sz="3200" b="1" dirty="0"/>
              <a:t> </a:t>
            </a:r>
            <a:r>
              <a:rPr lang="ru-RU" sz="3200" b="1" dirty="0" err="1">
                <a:solidFill>
                  <a:srgbClr val="FFFF00"/>
                </a:solidFill>
              </a:rPr>
              <a:t>жовтими</a:t>
            </a:r>
            <a:r>
              <a:rPr lang="ru-RU" sz="3200" b="1" dirty="0"/>
              <a:t> 4 </a:t>
            </a:r>
            <a:r>
              <a:rPr lang="ru-RU" sz="3200" b="1" dirty="0" err="1"/>
              <a:t>олівці</a:t>
            </a:r>
            <a:r>
              <a:rPr lang="ru-RU" sz="3200" b="1" dirty="0"/>
              <a:t>. </a:t>
            </a:r>
            <a:r>
              <a:rPr lang="ru-RU" sz="3200" b="1" dirty="0" err="1"/>
              <a:t>Третій</a:t>
            </a:r>
            <a:r>
              <a:rPr lang="ru-RU" sz="3200" b="1" dirty="0"/>
              <a:t> короткий. </a:t>
            </a:r>
            <a:r>
              <a:rPr lang="ru-RU" sz="3200" b="1" dirty="0" err="1">
                <a:solidFill>
                  <a:srgbClr val="00B050"/>
                </a:solidFill>
              </a:rPr>
              <a:t>Зелений</a:t>
            </a:r>
            <a:r>
              <a:rPr lang="ru-RU" sz="3200" b="1" dirty="0"/>
              <a:t> </a:t>
            </a:r>
            <a:r>
              <a:rPr lang="ru-RU" sz="3200" b="1" dirty="0" err="1"/>
              <a:t>між</a:t>
            </a:r>
            <a:r>
              <a:rPr lang="ru-RU" sz="3200" b="1" dirty="0"/>
              <a:t> </a:t>
            </a:r>
            <a:r>
              <a:rPr lang="ru-RU" sz="3200" b="1" dirty="0" err="1">
                <a:solidFill>
                  <a:srgbClr val="FF0000"/>
                </a:solidFill>
              </a:rPr>
              <a:t>червоними</a:t>
            </a:r>
            <a:r>
              <a:rPr lang="ru-RU" sz="3200" b="1" dirty="0">
                <a:solidFill>
                  <a:srgbClr val="FF0000"/>
                </a:solidFill>
              </a:rPr>
              <a:t>. </a:t>
            </a:r>
            <a:r>
              <a:rPr lang="ru-RU" sz="3200" b="1" dirty="0"/>
              <a:t>Перший не </a:t>
            </a:r>
            <a:r>
              <a:rPr lang="ru-RU" sz="3200" b="1" dirty="0" err="1"/>
              <a:t>довгий</a:t>
            </a:r>
            <a:r>
              <a:rPr lang="ru-RU" sz="32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29813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6" y="260656"/>
            <a:ext cx="7723013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кутник: округлені кути 8">
            <a:extLst>
              <a:ext uri="{FF2B5EF4-FFF2-40B4-BE49-F238E27FC236}">
                <a16:creationId xmlns:a16="http://schemas.microsoft.com/office/drawing/2014/main" xmlns="" id="{4B22F16E-028A-4B1C-8F9B-AE2DF4A0D241}"/>
              </a:ext>
            </a:extLst>
          </p:cNvPr>
          <p:cNvSpPr/>
          <p:nvPr/>
        </p:nvSpPr>
        <p:spPr>
          <a:xfrm>
            <a:off x="377493" y="1124744"/>
            <a:ext cx="8352928" cy="1584176"/>
          </a:xfrm>
          <a:prstGeom prst="roundRect">
            <a:avLst/>
          </a:prstGeom>
          <a:solidFill>
            <a:srgbClr val="DEFF89"/>
          </a:solidFill>
          <a:ln w="57150" cap="flat" cmpd="sng" algn="ctr">
            <a:solidFill>
              <a:srgbClr val="79BA1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Усі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ми часто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подаємо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й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виконуємо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команди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Пригадайт</a:t>
            </a:r>
            <a:r>
              <a:rPr kumimoji="0" lang="uk-UA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е, щ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таке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команда?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Хто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або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що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може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бути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виконавцем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команди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 Як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можна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подавати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команди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</a:t>
            </a:r>
            <a:endParaRPr kumimoji="0" lang="uk-UA" sz="2000" b="1" i="0" u="none" strike="noStrike" kern="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60" y="4309872"/>
            <a:ext cx="8547073" cy="2311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кутник: округлені кути 8">
            <a:extLst>
              <a:ext uri="{FF2B5EF4-FFF2-40B4-BE49-F238E27FC236}">
                <a16:creationId xmlns:a16="http://schemas.microsoft.com/office/drawing/2014/main" xmlns="" id="{4B22F16E-028A-4B1C-8F9B-AE2DF4A0D241}"/>
              </a:ext>
            </a:extLst>
          </p:cNvPr>
          <p:cNvSpPr/>
          <p:nvPr/>
        </p:nvSpPr>
        <p:spPr>
          <a:xfrm>
            <a:off x="377544" y="2861320"/>
            <a:ext cx="8200528" cy="1448544"/>
          </a:xfrm>
          <a:prstGeom prst="roundRect">
            <a:avLst/>
          </a:prstGeom>
          <a:solidFill>
            <a:srgbClr val="DEFF89"/>
          </a:solidFill>
          <a:ln w="57150" cap="flat" cmpd="sng" algn="ctr">
            <a:solidFill>
              <a:srgbClr val="79BA1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Діти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розгляньте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фото</a:t>
            </a:r>
            <a:r>
              <a:rPr kumimoji="0" lang="ru-RU" sz="2000" b="1" i="0" u="none" strike="noStrike" kern="0" cap="none" spc="0" normalizeH="0" noProof="0" dirty="0" smtClean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? </a:t>
            </a:r>
            <a:r>
              <a:rPr kumimoji="0" lang="ru-RU" sz="2000" b="1" i="0" u="none" strike="noStrike" kern="0" cap="none" spc="0" normalizeH="0" noProof="0" dirty="0" err="1" smtClean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Хт</a:t>
            </a:r>
            <a:r>
              <a:rPr lang="ru-RU" sz="2000" b="1" kern="0" dirty="0" smtClean="0">
                <a:solidFill>
                  <a:srgbClr val="70AD47">
                    <a:lumMod val="50000"/>
                  </a:srgbClr>
                </a:solidFill>
                <a:latin typeface="Calibri"/>
              </a:rPr>
              <a:t>о </a:t>
            </a:r>
            <a:r>
              <a:rPr lang="ru-RU" sz="2000" b="1" kern="0" dirty="0" err="1" smtClean="0">
                <a:solidFill>
                  <a:srgbClr val="70AD47">
                    <a:lumMod val="50000"/>
                  </a:srgbClr>
                </a:solidFill>
                <a:latin typeface="Calibri"/>
              </a:rPr>
              <a:t>зображений</a:t>
            </a:r>
            <a:r>
              <a:rPr lang="ru-RU" sz="2000" b="1" kern="0" dirty="0" smtClean="0">
                <a:solidFill>
                  <a:srgbClr val="70AD47">
                    <a:lumMod val="50000"/>
                  </a:srgbClr>
                </a:solidFill>
                <a:latin typeface="Calibri"/>
              </a:rPr>
              <a:t> на них? </a:t>
            </a:r>
            <a:r>
              <a:rPr lang="ru-RU" sz="2000" b="1" kern="0" dirty="0" err="1" smtClean="0">
                <a:solidFill>
                  <a:srgbClr val="70AD47">
                    <a:lumMod val="50000"/>
                  </a:srgbClr>
                </a:solidFill>
                <a:latin typeface="Calibri"/>
              </a:rPr>
              <a:t>Хто</a:t>
            </a:r>
            <a:r>
              <a:rPr lang="ru-RU" sz="2000" b="1" kern="0" dirty="0" smtClean="0">
                <a:solidFill>
                  <a:srgbClr val="70AD47">
                    <a:lumMod val="50000"/>
                  </a:srgbClr>
                </a:solidFill>
                <a:latin typeface="Calibri"/>
              </a:rPr>
              <a:t> є </a:t>
            </a:r>
            <a:r>
              <a:rPr lang="ru-RU" sz="2000" b="1" kern="0" dirty="0" err="1" smtClean="0">
                <a:solidFill>
                  <a:srgbClr val="70AD47">
                    <a:lumMod val="50000"/>
                  </a:srgbClr>
                </a:solidFill>
                <a:latin typeface="Calibri"/>
              </a:rPr>
              <a:t>виконавцем</a:t>
            </a:r>
            <a:r>
              <a:rPr lang="ru-RU" sz="2000" b="1" kern="0" dirty="0" smtClean="0">
                <a:solidFill>
                  <a:srgbClr val="70AD47">
                    <a:lumMod val="50000"/>
                  </a:srgbClr>
                </a:solidFill>
                <a:latin typeface="Calibri"/>
              </a:rPr>
              <a:t> і </a:t>
            </a:r>
            <a:r>
              <a:rPr lang="ru-RU" sz="2000" b="1" kern="0" dirty="0" err="1" smtClean="0">
                <a:solidFill>
                  <a:srgbClr val="70AD47">
                    <a:lumMod val="50000"/>
                  </a:srgbClr>
                </a:solidFill>
                <a:latin typeface="Calibri"/>
              </a:rPr>
              <a:t>які</a:t>
            </a:r>
            <a:r>
              <a:rPr lang="ru-RU" sz="2000" b="1" kern="0" dirty="0" smtClean="0">
                <a:solidFill>
                  <a:srgbClr val="70AD47">
                    <a:lumMod val="50000"/>
                  </a:srgbClr>
                </a:solidFill>
                <a:latin typeface="Calibri"/>
              </a:rPr>
              <a:t> </a:t>
            </a:r>
            <a:r>
              <a:rPr lang="ru-RU" sz="2000" b="1" kern="0" dirty="0" err="1" smtClean="0">
                <a:solidFill>
                  <a:srgbClr val="70AD47">
                    <a:lumMod val="50000"/>
                  </a:srgbClr>
                </a:solidFill>
                <a:latin typeface="Calibri"/>
              </a:rPr>
              <a:t>команди</a:t>
            </a:r>
            <a:r>
              <a:rPr lang="ru-RU" sz="2000" b="1" kern="0" dirty="0" smtClean="0">
                <a:solidFill>
                  <a:srgbClr val="70AD47">
                    <a:lumMod val="50000"/>
                  </a:srgbClr>
                </a:solidFill>
                <a:latin typeface="Calibri"/>
              </a:rPr>
              <a:t> </a:t>
            </a:r>
            <a:r>
              <a:rPr lang="ru-RU" sz="2000" b="1" kern="0" dirty="0" err="1" smtClean="0">
                <a:solidFill>
                  <a:srgbClr val="70AD47">
                    <a:lumMod val="50000"/>
                  </a:srgbClr>
                </a:solidFill>
                <a:latin typeface="Calibri"/>
              </a:rPr>
              <a:t>дають</a:t>
            </a:r>
            <a:r>
              <a:rPr lang="ru-RU" sz="2000" b="1" kern="0" dirty="0" smtClean="0">
                <a:solidFill>
                  <a:srgbClr val="70AD47">
                    <a:lumMod val="50000"/>
                  </a:srgbClr>
                </a:solidFill>
                <a:latin typeface="Calibri"/>
              </a:rPr>
              <a:t> </a:t>
            </a:r>
            <a:r>
              <a:rPr lang="ru-RU" sz="2000" b="1" kern="0" dirty="0" err="1" smtClean="0">
                <a:solidFill>
                  <a:srgbClr val="70AD47">
                    <a:lumMod val="50000"/>
                  </a:srgbClr>
                </a:solidFill>
                <a:latin typeface="Calibri"/>
              </a:rPr>
              <a:t>цим</a:t>
            </a:r>
            <a:r>
              <a:rPr lang="ru-RU" sz="2000" b="1" kern="0" dirty="0" smtClean="0">
                <a:solidFill>
                  <a:srgbClr val="70AD47">
                    <a:lumMod val="50000"/>
                  </a:srgbClr>
                </a:solidFill>
                <a:latin typeface="Calibri"/>
              </a:rPr>
              <a:t> </a:t>
            </a:r>
            <a:r>
              <a:rPr lang="ru-RU" sz="2000" b="1" kern="0" dirty="0" err="1" smtClean="0">
                <a:solidFill>
                  <a:srgbClr val="70AD47">
                    <a:lumMod val="50000"/>
                  </a:srgbClr>
                </a:solidFill>
                <a:latin typeface="Calibri"/>
              </a:rPr>
              <a:t>виконавцям</a:t>
            </a:r>
            <a:r>
              <a:rPr lang="ru-RU" sz="2000" b="1" kern="0" dirty="0" smtClean="0">
                <a:solidFill>
                  <a:srgbClr val="70AD47">
                    <a:lumMod val="50000"/>
                  </a:srgbClr>
                </a:solidFill>
                <a:latin typeface="Calibri"/>
              </a:rPr>
              <a:t> на вашу думку? </a:t>
            </a:r>
            <a:endParaRPr kumimoji="0" lang="uk-UA" sz="2000" b="1" i="0" u="none" strike="noStrike" kern="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021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6" y="260648"/>
            <a:ext cx="7723013" cy="504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кутник: округлені кути 8">
            <a:extLst>
              <a:ext uri="{FF2B5EF4-FFF2-40B4-BE49-F238E27FC236}">
                <a16:creationId xmlns:a16="http://schemas.microsoft.com/office/drawing/2014/main" xmlns="" id="{4B22F16E-028A-4B1C-8F9B-AE2DF4A0D241}"/>
              </a:ext>
            </a:extLst>
          </p:cNvPr>
          <p:cNvSpPr/>
          <p:nvPr/>
        </p:nvSpPr>
        <p:spPr>
          <a:xfrm>
            <a:off x="243496" y="908728"/>
            <a:ext cx="8615792" cy="2741923"/>
          </a:xfrm>
          <a:prstGeom prst="roundRect">
            <a:avLst/>
          </a:prstGeom>
          <a:solidFill>
            <a:srgbClr val="DEFF89"/>
          </a:solidFill>
          <a:ln w="57150">
            <a:solidFill>
              <a:srgbClr val="79BA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Команди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виконавцям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можуть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подаватися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різними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способами: </a:t>
            </a:r>
          </a:p>
          <a:p>
            <a:pPr algn="just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а)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спонукальними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реченнями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наприклад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, «Зачини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вікно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»; </a:t>
            </a:r>
          </a:p>
          <a:p>
            <a:pPr algn="just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б)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звуковими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сигналами,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наприклад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дзвінок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у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школі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постріл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стартового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пістолета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на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спортивних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змаганнях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;</a:t>
            </a:r>
          </a:p>
          <a:p>
            <a:pPr algn="just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в)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світловими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сигналами,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наприклад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сигнали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світлофора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; </a:t>
            </a:r>
          </a:p>
          <a:p>
            <a:pPr algn="just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г) жестами,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наприклад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команди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регулювальника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регулювальниці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на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вулиці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водіям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і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пішоходам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; </a:t>
            </a:r>
          </a:p>
          <a:p>
            <a:pPr algn="just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д)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вибором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команди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меню та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ін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endParaRPr lang="uk-UA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FBFA5EEC-96D5-49D4-825A-E01C173623D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4430"/>
          <a:stretch/>
        </p:blipFill>
        <p:spPr>
          <a:xfrm>
            <a:off x="683572" y="4005064"/>
            <a:ext cx="8145739" cy="223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9233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BFEB70F-4F27-4BF7-9447-CFD61A6DC96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1031677"/>
            <a:ext cx="5224274" cy="5224274"/>
          </a:xfrm>
          <a:prstGeom prst="rect">
            <a:avLst/>
          </a:prstGeom>
        </p:spPr>
      </p:pic>
      <p:sp>
        <p:nvSpPr>
          <p:cNvPr id="5" name="Прямокутник: округлені кути 8">
            <a:extLst>
              <a:ext uri="{FF2B5EF4-FFF2-40B4-BE49-F238E27FC236}">
                <a16:creationId xmlns:a16="http://schemas.microsoft.com/office/drawing/2014/main" xmlns="" id="{4B22F16E-028A-4B1C-8F9B-AE2DF4A0D241}"/>
              </a:ext>
            </a:extLst>
          </p:cNvPr>
          <p:cNvSpPr/>
          <p:nvPr/>
        </p:nvSpPr>
        <p:spPr>
          <a:xfrm>
            <a:off x="3419874" y="755603"/>
            <a:ext cx="5382490" cy="5500355"/>
          </a:xfrm>
          <a:prstGeom prst="roundRect">
            <a:avLst/>
          </a:prstGeom>
          <a:solidFill>
            <a:srgbClr val="DEFF89"/>
          </a:solidFill>
          <a:ln w="57150">
            <a:solidFill>
              <a:srgbClr val="79BA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uk-UA" sz="2400" b="1" dirty="0">
                <a:solidFill>
                  <a:schemeClr val="accent6">
                    <a:lumMod val="50000"/>
                  </a:schemeClr>
                </a:solidFill>
              </a:rPr>
              <a:t>У результаті виконання команд відбуваються певні події, зокрема, можуть: </a:t>
            </a:r>
          </a:p>
          <a:p>
            <a:pPr algn="just">
              <a:lnSpc>
                <a:spcPct val="150000"/>
              </a:lnSpc>
            </a:pPr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</a:rPr>
              <a:t>• змінюватися </a:t>
            </a:r>
            <a:r>
              <a:rPr lang="uk-UA" sz="2400" b="1" dirty="0">
                <a:solidFill>
                  <a:schemeClr val="accent6">
                    <a:lumMod val="50000"/>
                  </a:schemeClr>
                </a:solidFill>
              </a:rPr>
              <a:t>значення властивостей об’єктів; </a:t>
            </a:r>
          </a:p>
          <a:p>
            <a:pPr algn="just">
              <a:lnSpc>
                <a:spcPct val="150000"/>
              </a:lnSpc>
            </a:pPr>
            <a:r>
              <a:rPr lang="uk-UA" sz="2400" b="1" dirty="0">
                <a:solidFill>
                  <a:schemeClr val="accent6">
                    <a:lumMod val="50000"/>
                  </a:schemeClr>
                </a:solidFill>
              </a:rPr>
              <a:t>• створюватися нові об’єкти; </a:t>
            </a:r>
          </a:p>
          <a:p>
            <a:pPr algn="just">
              <a:lnSpc>
                <a:spcPct val="150000"/>
              </a:lnSpc>
            </a:pPr>
            <a:r>
              <a:rPr lang="uk-UA" sz="2400" b="1" dirty="0">
                <a:solidFill>
                  <a:schemeClr val="accent6">
                    <a:lumMod val="50000"/>
                  </a:schemeClr>
                </a:solidFill>
              </a:rPr>
              <a:t>• вилучатися існуючі об’єкти; </a:t>
            </a:r>
          </a:p>
          <a:p>
            <a:pPr algn="just">
              <a:lnSpc>
                <a:spcPct val="150000"/>
              </a:lnSpc>
            </a:pPr>
            <a:r>
              <a:rPr lang="uk-UA" sz="2400" b="1" dirty="0">
                <a:solidFill>
                  <a:schemeClr val="accent6">
                    <a:lumMod val="50000"/>
                  </a:schemeClr>
                </a:solidFill>
              </a:rPr>
              <a:t>• відбуватися взаємодія об’єктів та ін.</a:t>
            </a:r>
          </a:p>
        </p:txBody>
      </p:sp>
    </p:spTree>
    <p:extLst>
      <p:ext uri="{BB962C8B-B14F-4D97-AF65-F5344CB8AC3E}">
        <p14:creationId xmlns:p14="http://schemas.microsoft.com/office/powerpoint/2010/main" val="1247530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1" y="188640"/>
            <a:ext cx="7218957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F723C61-04DA-4521-A220-001EE44685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7708" y="1988840"/>
            <a:ext cx="9558019" cy="45091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FB2FA79-F80B-41A3-B1AF-93704C32718C}"/>
              </a:ext>
            </a:extLst>
          </p:cNvPr>
          <p:cNvSpPr txBox="1"/>
          <p:nvPr/>
        </p:nvSpPr>
        <p:spPr>
          <a:xfrm>
            <a:off x="179514" y="2708924"/>
            <a:ext cx="597666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 err="1"/>
              <a:t>Команди</a:t>
            </a:r>
            <a:r>
              <a:rPr lang="ru-RU" sz="4000" dirty="0"/>
              <a:t>, </a:t>
            </a:r>
            <a:r>
              <a:rPr lang="ru-RU" sz="4000" dirty="0" err="1"/>
              <a:t>які</a:t>
            </a:r>
            <a:r>
              <a:rPr lang="ru-RU" sz="4000" dirty="0"/>
              <a:t> </a:t>
            </a:r>
            <a:r>
              <a:rPr lang="ru-RU" sz="4000" dirty="0" err="1"/>
              <a:t>може</a:t>
            </a:r>
            <a:r>
              <a:rPr lang="ru-RU" sz="4000" dirty="0"/>
              <a:t> </a:t>
            </a:r>
            <a:r>
              <a:rPr lang="ru-RU" sz="4000" dirty="0" err="1"/>
              <a:t>виконати</a:t>
            </a:r>
            <a:r>
              <a:rPr lang="ru-RU" sz="4000" dirty="0"/>
              <a:t> </a:t>
            </a:r>
            <a:r>
              <a:rPr lang="ru-RU" sz="4000" dirty="0" err="1"/>
              <a:t>виконавець</a:t>
            </a:r>
            <a:r>
              <a:rPr lang="ru-RU" sz="4000" dirty="0"/>
              <a:t>, </a:t>
            </a:r>
            <a:r>
              <a:rPr lang="ru-RU" sz="4000" dirty="0" err="1"/>
              <a:t>складають</a:t>
            </a:r>
            <a:r>
              <a:rPr lang="ru-RU" sz="4000" dirty="0"/>
              <a:t> </a:t>
            </a:r>
            <a:r>
              <a:rPr lang="ru-RU" sz="4000" b="1" dirty="0">
                <a:solidFill>
                  <a:srgbClr val="0070C0"/>
                </a:solidFill>
              </a:rPr>
              <a:t>систему команд </a:t>
            </a:r>
            <a:r>
              <a:rPr lang="ru-RU" sz="4000" b="1" dirty="0" err="1">
                <a:solidFill>
                  <a:srgbClr val="0070C0"/>
                </a:solidFill>
              </a:rPr>
              <a:t>цього</a:t>
            </a:r>
            <a:r>
              <a:rPr lang="ru-RU" sz="4000" b="1" dirty="0">
                <a:solidFill>
                  <a:srgbClr val="0070C0"/>
                </a:solidFill>
              </a:rPr>
              <a:t> </a:t>
            </a:r>
            <a:r>
              <a:rPr lang="ru-RU" sz="4000" b="1" dirty="0" err="1">
                <a:solidFill>
                  <a:srgbClr val="0070C0"/>
                </a:solidFill>
              </a:rPr>
              <a:t>виконавця</a:t>
            </a:r>
            <a:r>
              <a:rPr lang="ru-RU" sz="4000" b="1" dirty="0">
                <a:solidFill>
                  <a:srgbClr val="0070C0"/>
                </a:solidFill>
              </a:rPr>
              <a:t>.</a:t>
            </a:r>
            <a:endParaRPr lang="uk-UA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76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09" y="310343"/>
            <a:ext cx="7233225" cy="598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кутник: округлені кути 8">
            <a:extLst>
              <a:ext uri="{FF2B5EF4-FFF2-40B4-BE49-F238E27FC236}">
                <a16:creationId xmlns:a16="http://schemas.microsoft.com/office/drawing/2014/main" xmlns="" id="{4B22F16E-028A-4B1C-8F9B-AE2DF4A0D241}"/>
              </a:ext>
            </a:extLst>
          </p:cNvPr>
          <p:cNvSpPr/>
          <p:nvPr/>
        </p:nvSpPr>
        <p:spPr>
          <a:xfrm>
            <a:off x="276688" y="1052736"/>
            <a:ext cx="8548745" cy="2016224"/>
          </a:xfrm>
          <a:prstGeom prst="roundRect">
            <a:avLst/>
          </a:prstGeom>
          <a:solidFill>
            <a:srgbClr val="DEFF89"/>
          </a:solidFill>
          <a:ln w="57150" cap="flat" cmpd="sng" algn="ctr">
            <a:solidFill>
              <a:srgbClr val="79BA1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Кожний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виконавець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виконує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команди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які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входять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до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його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системи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команд, у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певному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середовищі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Наприклад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виконавець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учень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учениця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виконує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команди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вчителя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вчительки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у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класі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виконавець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футболіст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футболістка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виконує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команди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судді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на футбольному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полі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виконавці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пішоходи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та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водії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автомобілів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виконують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команди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регулювальника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на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перехресті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lang="uk-UA" sz="2000" b="1" i="0" u="none" strike="noStrike" kern="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89" y="3082654"/>
            <a:ext cx="3458153" cy="2070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3FE91C5-6723-46F4-999F-B4A77CF38C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2010" y="3861050"/>
            <a:ext cx="2725033" cy="22512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653136"/>
            <a:ext cx="3195490" cy="227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5977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1">
            <a:extLst>
              <a:ext uri="{FF2B5EF4-FFF2-40B4-BE49-F238E27FC236}">
                <a16:creationId xmlns:a16="http://schemas.microsoft.com/office/drawing/2014/main" xmlns="" id="{F990605E-6B08-99F1-94FD-CD389F177DBB}"/>
              </a:ext>
            </a:extLst>
          </p:cNvPr>
          <p:cNvSpPr/>
          <p:nvPr/>
        </p:nvSpPr>
        <p:spPr>
          <a:xfrm>
            <a:off x="1691681" y="116632"/>
            <a:ext cx="7173406" cy="400110"/>
          </a:xfrm>
          <a:prstGeom prst="rect">
            <a:avLst/>
          </a:prstGeom>
          <a:solidFill>
            <a:srgbClr val="2F3242"/>
          </a:solidFill>
          <a:ln>
            <a:solidFill>
              <a:srgbClr val="58433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Обговоріть і зробіть висновки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17" y="2420888"/>
            <a:ext cx="4177045" cy="238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кутник: округлені кути 8">
            <a:extLst>
              <a:ext uri="{FF2B5EF4-FFF2-40B4-BE49-F238E27FC236}">
                <a16:creationId xmlns:a16="http://schemas.microsoft.com/office/drawing/2014/main" xmlns="" id="{4B22F16E-028A-4B1C-8F9B-AE2DF4A0D241}"/>
              </a:ext>
            </a:extLst>
          </p:cNvPr>
          <p:cNvSpPr/>
          <p:nvPr/>
        </p:nvSpPr>
        <p:spPr>
          <a:xfrm>
            <a:off x="4281361" y="836712"/>
            <a:ext cx="4536504" cy="5341162"/>
          </a:xfrm>
          <a:prstGeom prst="roundRect">
            <a:avLst/>
          </a:prstGeom>
          <a:solidFill>
            <a:srgbClr val="DEFF89"/>
          </a:solidFill>
          <a:ln w="57150" cap="flat" cmpd="sng" algn="ctr">
            <a:solidFill>
              <a:srgbClr val="79BA1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342900" marR="0" lvl="0" indent="-342900" algn="just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Як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можна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подавати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команди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різним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виконавцям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і як вони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сприймають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команди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 </a:t>
            </a:r>
          </a:p>
          <a:p>
            <a:pPr marL="342900" marR="0" lvl="0" indent="-342900" algn="just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Чи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повинен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виконавець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«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розуміти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» команду, яку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він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виконує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 </a:t>
            </a:r>
          </a:p>
          <a:p>
            <a:pPr marL="342900" marR="0" lvl="0" indent="-342900" algn="just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Чи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є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команди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які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може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виконати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один з вас і не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може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виконати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інший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</a:t>
            </a:r>
            <a:endParaRPr kumimoji="0" lang="uk-UA" sz="2000" b="1" i="0" u="none" strike="noStrike" kern="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0806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7" y="89271"/>
            <a:ext cx="7468175" cy="487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кутник: округлені кути 8">
            <a:extLst>
              <a:ext uri="{FF2B5EF4-FFF2-40B4-BE49-F238E27FC236}">
                <a16:creationId xmlns:a16="http://schemas.microsoft.com/office/drawing/2014/main" xmlns="" id="{4B22F16E-028A-4B1C-8F9B-AE2DF4A0D241}"/>
              </a:ext>
            </a:extLst>
          </p:cNvPr>
          <p:cNvSpPr/>
          <p:nvPr/>
        </p:nvSpPr>
        <p:spPr>
          <a:xfrm>
            <a:off x="3707904" y="658446"/>
            <a:ext cx="5112568" cy="5866898"/>
          </a:xfrm>
          <a:prstGeom prst="roundRect">
            <a:avLst/>
          </a:prstGeom>
          <a:solidFill>
            <a:srgbClr val="DEFF89"/>
          </a:solidFill>
          <a:ln w="57150" cap="flat" cmpd="sng" algn="ctr">
            <a:solidFill>
              <a:srgbClr val="79BA1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Визначте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які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з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наведених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речень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є командами, і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запишіть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це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у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зошит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а) Зачини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двері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б)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Учора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подивився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цікавий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кінофільм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в)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Хочеш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піти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завтра на концерт?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г)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Розгорніть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щоденники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ґ)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Приходь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завтра до мене на день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народження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д) Як пройти на майдан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Незалежності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е)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Сьогодні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схід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Сонця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відбувся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о 6.32</a:t>
            </a:r>
            <a:endParaRPr kumimoji="0" lang="uk-UA" sz="2400" b="1" i="0" u="none" strike="noStrike" kern="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9" t="2588" r="3286" b="7669"/>
          <a:stretch/>
        </p:blipFill>
        <p:spPr bwMode="auto">
          <a:xfrm>
            <a:off x="323529" y="2204864"/>
            <a:ext cx="3070325" cy="3282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1889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88642"/>
            <a:ext cx="7002933" cy="457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кутник: округлені кути 8">
            <a:extLst>
              <a:ext uri="{FF2B5EF4-FFF2-40B4-BE49-F238E27FC236}">
                <a16:creationId xmlns:a16="http://schemas.microsoft.com/office/drawing/2014/main" xmlns="" id="{4B22F16E-028A-4B1C-8F9B-AE2DF4A0D241}"/>
              </a:ext>
            </a:extLst>
          </p:cNvPr>
          <p:cNvSpPr/>
          <p:nvPr/>
        </p:nvSpPr>
        <p:spPr>
          <a:xfrm>
            <a:off x="467545" y="908722"/>
            <a:ext cx="8532440" cy="1604275"/>
          </a:xfrm>
          <a:prstGeom prst="roundRect">
            <a:avLst/>
          </a:prstGeom>
          <a:solidFill>
            <a:srgbClr val="DEFF89"/>
          </a:solidFill>
          <a:ln w="57150" cap="flat" cmpd="sng" algn="ctr">
            <a:solidFill>
              <a:srgbClr val="79BA1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Придумайте систему команд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виконавця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призначеного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для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допомоги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а) у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висаджуванні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дерев;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б) у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переході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вулиці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людям з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вадами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зору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;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в) у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приготуванні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яєчні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</a:t>
            </a:r>
            <a:endParaRPr kumimoji="0" lang="uk-UA" sz="2000" b="1" i="0" u="none" strike="noStrike" kern="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2" descr="Благими намірами: чому масове висаджування нових дерев може нашкодити  екосистемі більше, ніж вирубування лісів - Відкритий ліс">
            <a:extLst>
              <a:ext uri="{FF2B5EF4-FFF2-40B4-BE49-F238E27FC236}">
                <a16:creationId xmlns:a16="http://schemas.microsoft.com/office/drawing/2014/main" xmlns="" id="{2B0476D8-5927-4D9B-A699-C789D28722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32" y="2780928"/>
            <a:ext cx="3059229" cy="1933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Я живу наосліп — The Village Україна">
            <a:extLst>
              <a:ext uri="{FF2B5EF4-FFF2-40B4-BE49-F238E27FC236}">
                <a16:creationId xmlns:a16="http://schemas.microsoft.com/office/drawing/2014/main" xmlns="" id="{D83CAE22-2923-4FCB-AEED-A0DAE4C211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65" t="8227" r="6292" b="16743"/>
          <a:stretch/>
        </p:blipFill>
        <p:spPr bwMode="auto">
          <a:xfrm>
            <a:off x="3419873" y="3779556"/>
            <a:ext cx="2304256" cy="18690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243" y="4493218"/>
            <a:ext cx="3275856" cy="231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1203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2656"/>
            <a:ext cx="7651005" cy="49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кутник: округлені кути 8">
            <a:extLst>
              <a:ext uri="{FF2B5EF4-FFF2-40B4-BE49-F238E27FC236}">
                <a16:creationId xmlns:a16="http://schemas.microsoft.com/office/drawing/2014/main" xmlns="" id="{4B22F16E-028A-4B1C-8F9B-AE2DF4A0D241}"/>
              </a:ext>
            </a:extLst>
          </p:cNvPr>
          <p:cNvSpPr/>
          <p:nvPr/>
        </p:nvSpPr>
        <p:spPr>
          <a:xfrm>
            <a:off x="1475657" y="1275648"/>
            <a:ext cx="7031617" cy="686879"/>
          </a:xfrm>
          <a:prstGeom prst="roundRect">
            <a:avLst/>
          </a:prstGeom>
          <a:solidFill>
            <a:srgbClr val="DEFF89"/>
          </a:solidFill>
          <a:ln w="57150" cap="flat" cmpd="sng" algn="ctr">
            <a:solidFill>
              <a:srgbClr val="79BA1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Виконавець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1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Кресляр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має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таку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систему команд:</a:t>
            </a:r>
            <a:endParaRPr kumimoji="0" lang="uk-UA" sz="2000" b="1" i="0" u="none" strike="noStrike" kern="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6" name="Таблиця 6">
            <a:extLst>
              <a:ext uri="{FF2B5EF4-FFF2-40B4-BE49-F238E27FC236}">
                <a16:creationId xmlns:a16="http://schemas.microsoft.com/office/drawing/2014/main" xmlns="" id="{B7337987-6075-4E29-BF32-19325099F0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2380952"/>
              </p:ext>
            </p:extLst>
          </p:nvPr>
        </p:nvGraphicFramePr>
        <p:xfrm>
          <a:off x="306384" y="2204864"/>
          <a:ext cx="8495018" cy="2376262"/>
        </p:xfrm>
        <a:graphic>
          <a:graphicData uri="http://schemas.openxmlformats.org/drawingml/2006/table">
            <a:tbl>
              <a:tblPr firstRow="1" bandRow="1"/>
              <a:tblGrid>
                <a:gridCol w="4878656">
                  <a:extLst>
                    <a:ext uri="{9D8B030D-6E8A-4147-A177-3AD203B41FA5}">
                      <a16:colId xmlns:a16="http://schemas.microsoft.com/office/drawing/2014/main" xmlns="" val="568157665"/>
                    </a:ext>
                  </a:extLst>
                </a:gridCol>
                <a:gridCol w="3616362">
                  <a:extLst>
                    <a:ext uri="{9D8B030D-6E8A-4147-A177-3AD203B41FA5}">
                      <a16:colId xmlns:a16="http://schemas.microsoft.com/office/drawing/2014/main" xmlns="" val="1119429910"/>
                    </a:ext>
                  </a:extLst>
                </a:gridCol>
              </a:tblGrid>
              <a:tr h="3915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uk-UA" dirty="0">
                          <a:solidFill>
                            <a:schemeClr val="tx1"/>
                          </a:solidFill>
                        </a:rPr>
                        <a:t>Команда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uk-UA" dirty="0">
                          <a:solidFill>
                            <a:schemeClr val="tx1"/>
                          </a:solidFill>
                        </a:rPr>
                        <a:t>Позначення команди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21830945"/>
                  </a:ext>
                </a:extLst>
              </a:tr>
              <a:tr h="3969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uk-UA" dirty="0"/>
                        <a:t>Переміститися на 1 клітинку праворуч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uk-UA" dirty="0"/>
                        <a:t>                         →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0466674"/>
                  </a:ext>
                </a:extLst>
              </a:tr>
              <a:tr h="3969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dirty="0"/>
                        <a:t>Переміститися на 1 клітинку вгору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uk-UA" dirty="0"/>
                        <a:t>                         ↑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49010562"/>
                  </a:ext>
                </a:extLst>
              </a:tr>
              <a:tr h="3969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dirty="0"/>
                        <a:t>Переміститися на 1 клітинку ліворуч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uk-UA" dirty="0"/>
                        <a:t>                         ←                        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61190831"/>
                  </a:ext>
                </a:extLst>
              </a:tr>
              <a:tr h="3969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dirty="0"/>
                        <a:t>Переміститися на 1 клітинку вниз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uk-UA" dirty="0"/>
                        <a:t>                         ↓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90980729"/>
                  </a:ext>
                </a:extLst>
              </a:tr>
              <a:tr h="3969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uk-UA" dirty="0"/>
                        <a:t>Зафарбувати поточну клітинку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uk-UA" dirty="0"/>
                        <a:t>                         Ф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6721520"/>
                  </a:ext>
                </a:extLst>
              </a:tr>
            </a:tbl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62692F8-ABA5-4166-83DC-485FD4F5E7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3769" y="5949280"/>
            <a:ext cx="6500027" cy="647662"/>
          </a:xfrm>
          <a:prstGeom prst="rect">
            <a:avLst/>
          </a:prstGeom>
        </p:spPr>
      </p:pic>
      <p:pic>
        <p:nvPicPr>
          <p:cNvPr id="8" name="Picture 2" descr="Eugeneer's Media Cloud World: Защита дипломного проекта без PowerPoint.">
            <a:extLst>
              <a:ext uri="{FF2B5EF4-FFF2-40B4-BE49-F238E27FC236}">
                <a16:creationId xmlns:a16="http://schemas.microsoft.com/office/drawing/2014/main" xmlns="" id="{ED8B90AA-5088-478B-8522-7493E88FE9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87" y="4941168"/>
            <a:ext cx="2060578" cy="178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9643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EF70354-AC86-4451-9374-B0ECE2C699D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1" t="19029" r="4683" b="16505"/>
          <a:stretch/>
        </p:blipFill>
        <p:spPr>
          <a:xfrm>
            <a:off x="512685" y="1678981"/>
            <a:ext cx="8216284" cy="442108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C785B1-C6C8-413B-A06B-F8A6303C51D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13" t="16156" r="62305" b="74110"/>
          <a:stretch/>
        </p:blipFill>
        <p:spPr>
          <a:xfrm>
            <a:off x="2630673" y="332656"/>
            <a:ext cx="995077" cy="667579"/>
          </a:xfrm>
          <a:prstGeom prst="rect">
            <a:avLst/>
          </a:prstGeom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867768"/>
            <a:ext cx="1000125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1008EE52-A5F1-4D33-B36B-23EB6CA7057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78" t="26050" r="5240" b="62118"/>
          <a:stretch/>
        </p:blipFill>
        <p:spPr>
          <a:xfrm>
            <a:off x="4123288" y="3587615"/>
            <a:ext cx="995077" cy="811478"/>
          </a:xfrm>
          <a:prstGeom prst="rect">
            <a:avLst/>
          </a:prstGeom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626839"/>
            <a:ext cx="82232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AAA58F0-F4B7-4AD4-899B-9EF2E8E51CF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11" t="26050" r="18907" b="62118"/>
          <a:stretch/>
        </p:blipFill>
        <p:spPr>
          <a:xfrm>
            <a:off x="236094" y="4581287"/>
            <a:ext cx="995077" cy="811478"/>
          </a:xfrm>
          <a:prstGeom prst="rect">
            <a:avLst/>
          </a:prstGeom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600" y="3587615"/>
            <a:ext cx="669925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2382" y="5805264"/>
            <a:ext cx="1000125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E534BDB6-5777-4128-9D6C-71ED898723A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1" t="27489" r="86147" b="62493"/>
          <a:stretch/>
        </p:blipFill>
        <p:spPr>
          <a:xfrm>
            <a:off x="4355976" y="1235992"/>
            <a:ext cx="995077" cy="687075"/>
          </a:xfrm>
          <a:prstGeom prst="rect">
            <a:avLst/>
          </a:prstGeom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4671" y="5680822"/>
            <a:ext cx="1587080" cy="1060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967" y="5951314"/>
            <a:ext cx="993775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7679" y="112911"/>
            <a:ext cx="1000125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056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Гімнастика для очей №16">
            <a:hlinkClick r:id="" action="ppaction://media"/>
            <a:extLst>
              <a:ext uri="{FF2B5EF4-FFF2-40B4-BE49-F238E27FC236}">
                <a16:creationId xmlns:a16="http://schemas.microsoft.com/office/drawing/2014/main" xmlns="" id="{33BD03D4-5C55-6B8A-AD5D-C852424F779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7740"/>
          <a:stretch/>
        </p:blipFill>
        <p:spPr>
          <a:xfrm>
            <a:off x="0" y="0"/>
            <a:ext cx="9144000" cy="632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172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41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0" y="200110"/>
            <a:ext cx="7723013" cy="477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07C31C4-864B-4569-8E0B-63A01E2A54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6" t="18750" r="8160" b="26250"/>
          <a:stretch/>
        </p:blipFill>
        <p:spPr>
          <a:xfrm>
            <a:off x="-13681" y="1765940"/>
            <a:ext cx="2996892" cy="2140017"/>
          </a:xfrm>
          <a:prstGeom prst="rect">
            <a:avLst/>
          </a:prstGeom>
        </p:spPr>
      </p:pic>
      <p:sp>
        <p:nvSpPr>
          <p:cNvPr id="9" name="Прямокутник: округлені кути 8">
            <a:extLst>
              <a:ext uri="{FF2B5EF4-FFF2-40B4-BE49-F238E27FC236}">
                <a16:creationId xmlns:a16="http://schemas.microsoft.com/office/drawing/2014/main" xmlns="" id="{4B22F16E-028A-4B1C-8F9B-AE2DF4A0D241}"/>
              </a:ext>
            </a:extLst>
          </p:cNvPr>
          <p:cNvSpPr/>
          <p:nvPr/>
        </p:nvSpPr>
        <p:spPr>
          <a:xfrm>
            <a:off x="2924951" y="1988840"/>
            <a:ext cx="6066830" cy="2833345"/>
          </a:xfrm>
          <a:prstGeom prst="roundRect">
            <a:avLst/>
          </a:prstGeom>
          <a:solidFill>
            <a:srgbClr val="DEFF89"/>
          </a:solidFill>
          <a:ln w="57150" cap="flat" cmpd="sng" algn="ctr">
            <a:solidFill>
              <a:srgbClr val="79BA1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lvl="0" algn="just"/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Увага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!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Під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час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роботи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з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комп’ютером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дотримуйтеся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правил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без­пеки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та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санітарно-гігієнічних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норм.</a:t>
            </a:r>
          </a:p>
          <a:p>
            <a:pPr lvl="0" algn="just"/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Відкрийте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сторінку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в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інтернеті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за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посиланням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: </a:t>
            </a:r>
            <a:r>
              <a:rPr lang="en-US" sz="2000" b="1" kern="0" dirty="0">
                <a:solidFill>
                  <a:srgbClr val="0070C0"/>
                </a:solidFill>
              </a:rPr>
              <a:t>https://studio.code.org/s/course3/lessons/2/levels/1</a:t>
            </a:r>
          </a:p>
          <a:p>
            <a:pPr lvl="0" algn="just"/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Роздивіться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вікно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середовища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Лабіринт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,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ознайомтеся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із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системою команд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виконавця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Зомбі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</a:t>
            </a:r>
            <a:endParaRPr lang="ru-RU" sz="2000" b="1" kern="0" dirty="0">
              <a:solidFill>
                <a:srgbClr val="70AD47">
                  <a:lumMod val="50000"/>
                </a:srgbClr>
              </a:solidFill>
            </a:endParaRP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035" y="677764"/>
            <a:ext cx="5948202" cy="1214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941168"/>
            <a:ext cx="8208912" cy="177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3734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8640"/>
            <a:ext cx="7723013" cy="477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кутник: округлені кути 8">
            <a:extLst>
              <a:ext uri="{FF2B5EF4-FFF2-40B4-BE49-F238E27FC236}">
                <a16:creationId xmlns:a16="http://schemas.microsoft.com/office/drawing/2014/main" xmlns="" id="{4B22F16E-028A-4B1C-8F9B-AE2DF4A0D241}"/>
              </a:ext>
            </a:extLst>
          </p:cNvPr>
          <p:cNvSpPr/>
          <p:nvPr/>
        </p:nvSpPr>
        <p:spPr>
          <a:xfrm>
            <a:off x="675556" y="836712"/>
            <a:ext cx="7560840" cy="1589343"/>
          </a:xfrm>
          <a:prstGeom prst="roundRect">
            <a:avLst/>
          </a:prstGeom>
          <a:solidFill>
            <a:srgbClr val="DEFF89"/>
          </a:solidFill>
          <a:ln w="57150" cap="flat" cmpd="sng" algn="ctr">
            <a:solidFill>
              <a:srgbClr val="79BA1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lvl="0" algn="just"/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	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Виконайте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Завдання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1. Для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цього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: </a:t>
            </a:r>
          </a:p>
          <a:p>
            <a:pPr lvl="0" algn="just"/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1.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Перетягніть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3 рази блок з командою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рухатись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вперед у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Робочу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область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під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блок коли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гра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починається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.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28" y="2611488"/>
            <a:ext cx="8064896" cy="1969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кутник: округлені кути 8">
            <a:extLst>
              <a:ext uri="{FF2B5EF4-FFF2-40B4-BE49-F238E27FC236}">
                <a16:creationId xmlns:a16="http://schemas.microsoft.com/office/drawing/2014/main" xmlns="" id="{4B22F16E-028A-4B1C-8F9B-AE2DF4A0D241}"/>
              </a:ext>
            </a:extLst>
          </p:cNvPr>
          <p:cNvSpPr/>
          <p:nvPr/>
        </p:nvSpPr>
        <p:spPr>
          <a:xfrm>
            <a:off x="430344" y="4701138"/>
            <a:ext cx="8307129" cy="2093399"/>
          </a:xfrm>
          <a:prstGeom prst="roundRect">
            <a:avLst/>
          </a:prstGeom>
          <a:solidFill>
            <a:srgbClr val="DEFF89"/>
          </a:solidFill>
          <a:ln w="57150" cap="flat" cmpd="sng" algn="ctr">
            <a:solidFill>
              <a:srgbClr val="79BA1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lvl="0" algn="just"/>
            <a:r>
              <a:rPr lang="ru-RU" sz="2000" b="1" kern="0" dirty="0" smtClean="0">
                <a:solidFill>
                  <a:srgbClr val="70AD47">
                    <a:lumMod val="50000"/>
                  </a:srgbClr>
                </a:solidFill>
              </a:rPr>
              <a:t>2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.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Виберіть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кнопку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Запустити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. </a:t>
            </a:r>
          </a:p>
          <a:p>
            <a:pPr lvl="0" algn="just"/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3.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Якщо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завдання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виконано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правильно,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виберіть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кнопку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Продовжити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у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вікні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Вітання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.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Інакше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виберіть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кнопку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Скидання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та повторно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виконайте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команди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1-2. </a:t>
            </a:r>
          </a:p>
          <a:p>
            <a:pPr lvl="0" algn="just"/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4.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Виконайте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Завдання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2-4. </a:t>
            </a:r>
          </a:p>
          <a:p>
            <a:pPr lvl="0" algn="just"/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5.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Закрийте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вікно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середовища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 </a:t>
            </a:r>
            <a:r>
              <a:rPr lang="ru-RU" sz="2000" b="1" kern="0" dirty="0" err="1">
                <a:solidFill>
                  <a:srgbClr val="70AD47">
                    <a:lumMod val="50000"/>
                  </a:srgbClr>
                </a:solidFill>
              </a:rPr>
              <a:t>Лабіринт</a:t>
            </a:r>
            <a:r>
              <a:rPr lang="ru-RU" sz="2000" b="1" kern="0" dirty="0">
                <a:solidFill>
                  <a:srgbClr val="70AD47">
                    <a:lumMod val="50000"/>
                  </a:srgb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72421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: округлені кути 8">
            <a:hlinkClick r:id="rId2"/>
            <a:extLst>
              <a:ext uri="{FF2B5EF4-FFF2-40B4-BE49-F238E27FC236}">
                <a16:creationId xmlns:a16="http://schemas.microsoft.com/office/drawing/2014/main" xmlns="" id="{62726E1D-CEC8-4ABE-9E77-3722FB95CDEA}"/>
              </a:ext>
            </a:extLst>
          </p:cNvPr>
          <p:cNvSpPr/>
          <p:nvPr/>
        </p:nvSpPr>
        <p:spPr>
          <a:xfrm>
            <a:off x="899592" y="260648"/>
            <a:ext cx="7926610" cy="981844"/>
          </a:xfrm>
          <a:prstGeom prst="roundRect">
            <a:avLst/>
          </a:prstGeom>
          <a:solidFill>
            <a:srgbClr val="F9A832"/>
          </a:solidFill>
          <a:ln w="28575" cap="flat" cmpd="sng" algn="ctr">
            <a:solidFill>
              <a:srgbClr val="70AD47">
                <a:lumMod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Інтерактивне</a:t>
            </a:r>
            <a:r>
              <a:rPr kumimoji="0" lang="ru-RU" sz="4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44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завдання</a:t>
            </a:r>
            <a:endParaRPr kumimoji="0" lang="uk-UA" sz="4400" b="1" i="0" u="none" strike="noStrike" kern="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Прямокутник: округлені кути 8">
            <a:extLst>
              <a:ext uri="{FF2B5EF4-FFF2-40B4-BE49-F238E27FC236}">
                <a16:creationId xmlns:a16="http://schemas.microsoft.com/office/drawing/2014/main" xmlns="" id="{4B22F16E-028A-4B1C-8F9B-AE2DF4A0D241}"/>
              </a:ext>
            </a:extLst>
          </p:cNvPr>
          <p:cNvSpPr/>
          <p:nvPr/>
        </p:nvSpPr>
        <p:spPr>
          <a:xfrm>
            <a:off x="2195736" y="1556792"/>
            <a:ext cx="4751492" cy="849559"/>
          </a:xfrm>
          <a:prstGeom prst="roundRect">
            <a:avLst/>
          </a:prstGeom>
          <a:solidFill>
            <a:srgbClr val="DEFF89"/>
          </a:solidFill>
          <a:ln w="57150" cap="flat" cmpd="sng" algn="ctr">
            <a:solidFill>
              <a:srgbClr val="79BA1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lvl="0" algn="ctr"/>
            <a:r>
              <a:rPr lang="en-US" sz="2000" b="1" kern="0" dirty="0">
                <a:solidFill>
                  <a:srgbClr val="70AD47">
                    <a:lumMod val="50000"/>
                  </a:srgbClr>
                </a:solidFill>
              </a:rPr>
              <a:t>https://wordwall.net/a/jownid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01" r="1787" b="5600"/>
          <a:stretch/>
        </p:blipFill>
        <p:spPr bwMode="auto">
          <a:xfrm>
            <a:off x="288032" y="2818283"/>
            <a:ext cx="8316416" cy="3781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4392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79253"/>
            <a:ext cx="7488832" cy="463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E928B7EC-B313-4213-869C-E67EE11838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32856"/>
            <a:ext cx="3334263" cy="4221088"/>
          </a:xfrm>
          <a:prstGeom prst="rect">
            <a:avLst/>
          </a:prstGeom>
        </p:spPr>
      </p:pic>
      <p:sp>
        <p:nvSpPr>
          <p:cNvPr id="5" name="Прямокутник: округлені кути 3">
            <a:extLst>
              <a:ext uri="{FF2B5EF4-FFF2-40B4-BE49-F238E27FC236}">
                <a16:creationId xmlns:a16="http://schemas.microsoft.com/office/drawing/2014/main" xmlns="" id="{5565AA03-0C59-4EF7-BDE7-D24120464ABD}"/>
              </a:ext>
            </a:extLst>
          </p:cNvPr>
          <p:cNvSpPr/>
          <p:nvPr/>
        </p:nvSpPr>
        <p:spPr>
          <a:xfrm>
            <a:off x="2915816" y="980728"/>
            <a:ext cx="5317564" cy="918027"/>
          </a:xfrm>
          <a:prstGeom prst="roundRect">
            <a:avLst/>
          </a:prstGeom>
          <a:solidFill>
            <a:srgbClr val="92D050"/>
          </a:solidFill>
          <a:ln w="12700" cap="flat" cmpd="sng" algn="ctr">
            <a:solidFill>
              <a:srgbClr val="70AD47">
                <a:lumMod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Що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таке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команда? </a:t>
            </a:r>
            <a:endParaRPr kumimoji="0" lang="uk-UA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Прямокутник: округлені кути 8">
            <a:extLst>
              <a:ext uri="{FF2B5EF4-FFF2-40B4-BE49-F238E27FC236}">
                <a16:creationId xmlns:a16="http://schemas.microsoft.com/office/drawing/2014/main" xmlns="" id="{62726E1D-CEC8-4ABE-9E77-3722FB95CDEA}"/>
              </a:ext>
            </a:extLst>
          </p:cNvPr>
          <p:cNvSpPr/>
          <p:nvPr/>
        </p:nvSpPr>
        <p:spPr>
          <a:xfrm>
            <a:off x="3511242" y="2276872"/>
            <a:ext cx="5364088" cy="2088232"/>
          </a:xfrm>
          <a:prstGeom prst="roundRect">
            <a:avLst/>
          </a:prstGeom>
          <a:solidFill>
            <a:srgbClr val="F9A832"/>
          </a:solidFill>
          <a:ln w="12700" cap="flat" cmpd="sng" algn="ctr">
            <a:solidFill>
              <a:srgbClr val="ED7D31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Якими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способами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можна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подавати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команди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Наведіть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приклади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команд,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поданих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кожним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зі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способів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</a:t>
            </a:r>
            <a:endParaRPr kumimoji="0" lang="uk-UA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Прямокутник: округлені кути 1">
            <a:extLst>
              <a:ext uri="{FF2B5EF4-FFF2-40B4-BE49-F238E27FC236}">
                <a16:creationId xmlns:a16="http://schemas.microsoft.com/office/drawing/2014/main" xmlns="" id="{F8F67E4E-0ABB-BD4D-073B-6CD55B2D8C2C}"/>
              </a:ext>
            </a:extLst>
          </p:cNvPr>
          <p:cNvSpPr/>
          <p:nvPr/>
        </p:nvSpPr>
        <p:spPr>
          <a:xfrm>
            <a:off x="2802592" y="5139225"/>
            <a:ext cx="5461580" cy="1175667"/>
          </a:xfrm>
          <a:prstGeom prst="roundRect">
            <a:avLst/>
          </a:prstGeom>
          <a:solidFill>
            <a:srgbClr val="B262E9"/>
          </a:solidFill>
          <a:ln w="12700" cap="flat" cmpd="sng" algn="ctr">
            <a:solidFill>
              <a:srgbClr val="4472C4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Що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таке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система команд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виконавця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</a:t>
            </a:r>
            <a:endParaRPr kumimoji="0" lang="uk-UA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485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8029451-32D1-1607-A4C3-B62897AB622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576" y="2204863"/>
            <a:ext cx="4340937" cy="4340937"/>
          </a:xfrm>
          <a:prstGeom prst="rect">
            <a:avLst/>
          </a:prstGeom>
        </p:spPr>
      </p:pic>
      <p:sp>
        <p:nvSpPr>
          <p:cNvPr id="5" name="Прямокутник: округлені кути 8">
            <a:extLst>
              <a:ext uri="{FF2B5EF4-FFF2-40B4-BE49-F238E27FC236}">
                <a16:creationId xmlns:a16="http://schemas.microsoft.com/office/drawing/2014/main" xmlns="" id="{4B22F16E-028A-4B1C-8F9B-AE2DF4A0D241}"/>
              </a:ext>
            </a:extLst>
          </p:cNvPr>
          <p:cNvSpPr/>
          <p:nvPr/>
        </p:nvSpPr>
        <p:spPr>
          <a:xfrm>
            <a:off x="3347864" y="1100013"/>
            <a:ext cx="5425736" cy="3293615"/>
          </a:xfrm>
          <a:prstGeom prst="roundRect">
            <a:avLst/>
          </a:prstGeom>
          <a:solidFill>
            <a:srgbClr val="DEFF89"/>
          </a:solidFill>
          <a:ln w="57150" cap="flat" cmpd="sng" algn="ctr">
            <a:solidFill>
              <a:srgbClr val="79BA1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Записати у зошиті </a:t>
            </a:r>
            <a:r>
              <a:rPr kumimoji="0" lang="ru-RU" sz="3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три </a:t>
            </a:r>
            <a:r>
              <a:rPr kumimoji="0" lang="ru-RU" sz="36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приклади</a:t>
            </a:r>
            <a:r>
              <a:rPr kumimoji="0" lang="ru-RU" sz="3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6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різних</a:t>
            </a:r>
            <a:r>
              <a:rPr kumimoji="0" lang="ru-RU" sz="3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6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способів</a:t>
            </a:r>
            <a:r>
              <a:rPr kumimoji="0" lang="ru-RU" sz="3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6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подання</a:t>
            </a:r>
            <a:r>
              <a:rPr kumimoji="0" lang="ru-RU" sz="3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команд </a:t>
            </a:r>
            <a:r>
              <a:rPr kumimoji="0" lang="ru-RU" sz="3600" b="1" i="0" u="none" strike="noStrike" kern="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комп’ютеру</a:t>
            </a:r>
            <a:r>
              <a:rPr kumimoji="0" lang="ru-RU" sz="3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lang="uk-UA" sz="3600" b="1" i="0" u="none" strike="noStrike" kern="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Прямокутник 7">
            <a:extLst>
              <a:ext uri="{FF2B5EF4-FFF2-40B4-BE49-F238E27FC236}">
                <a16:creationId xmlns:a16="http://schemas.microsoft.com/office/drawing/2014/main" xmlns="" id="{62D9A5DB-7296-467A-BB43-725EA1CD254C}"/>
              </a:ext>
            </a:extLst>
          </p:cNvPr>
          <p:cNvSpPr/>
          <p:nvPr/>
        </p:nvSpPr>
        <p:spPr>
          <a:xfrm>
            <a:off x="2051720" y="173822"/>
            <a:ext cx="6597342" cy="400110"/>
          </a:xfrm>
          <a:prstGeom prst="rect">
            <a:avLst/>
          </a:prstGeom>
          <a:solidFill>
            <a:srgbClr val="2F3242"/>
          </a:solidFill>
          <a:ln>
            <a:solidFill>
              <a:srgbClr val="58433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Домашнє завдання</a:t>
            </a:r>
          </a:p>
        </p:txBody>
      </p:sp>
    </p:spTree>
    <p:extLst>
      <p:ext uri="{BB962C8B-B14F-4D97-AF65-F5344CB8AC3E}">
        <p14:creationId xmlns:p14="http://schemas.microsoft.com/office/powerpoint/2010/main" val="809092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49" b="16923"/>
          <a:stretch/>
        </p:blipFill>
        <p:spPr>
          <a:xfrm>
            <a:off x="373352" y="1420575"/>
            <a:ext cx="2712747" cy="288218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6F18290F-02C1-493B-B24A-343BB9484D7F}"/>
              </a:ext>
            </a:extLst>
          </p:cNvPr>
          <p:cNvSpPr/>
          <p:nvPr/>
        </p:nvSpPr>
        <p:spPr>
          <a:xfrm>
            <a:off x="2123728" y="107413"/>
            <a:ext cx="6768752" cy="1017331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Рефлексія.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uk-UA" sz="2000" b="1" dirty="0">
                <a:solidFill>
                  <a:schemeClr val="bg1"/>
                </a:solidFill>
              </a:rPr>
              <a:t>Вправа «Емоційна ромашка». Дай відповіді цеглинками </a:t>
            </a:r>
            <a:r>
              <a:rPr lang="en-US" sz="2000" b="1" dirty="0">
                <a:solidFill>
                  <a:schemeClr val="bg1"/>
                </a:solidFill>
              </a:rPr>
              <a:t>LEGO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13742" y="4798268"/>
            <a:ext cx="2956415" cy="1628502"/>
          </a:xfrm>
          <a:prstGeom prst="cloudCallout">
            <a:avLst>
              <a:gd name="adj1" fmla="val -1906"/>
              <a:gd name="adj2" fmla="val -79131"/>
            </a:avLst>
          </a:prstGeom>
          <a:solidFill>
            <a:srgbClr val="00B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У мене все вийшло</a:t>
            </a:r>
            <a:endParaRPr kumimoji="0" lang="ru-RU" sz="28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Выноска-облако 6"/>
          <p:cNvSpPr/>
          <p:nvPr/>
        </p:nvSpPr>
        <p:spPr>
          <a:xfrm>
            <a:off x="3054081" y="4798268"/>
            <a:ext cx="2664296" cy="1628502"/>
          </a:xfrm>
          <a:prstGeom prst="cloudCallout">
            <a:avLst>
              <a:gd name="adj1" fmla="val -1906"/>
              <a:gd name="adj2" fmla="val -79131"/>
            </a:avLst>
          </a:prstGeom>
          <a:solidFill>
            <a:srgbClr val="FFFF0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Було трішки </a:t>
            </a:r>
            <a:r>
              <a:rPr kumimoji="0" lang="uk-UA" sz="2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важко</a:t>
            </a:r>
            <a:endParaRPr kumimoji="0" lang="ru-RU" sz="2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Выноска-облако 7"/>
          <p:cNvSpPr/>
          <p:nvPr/>
        </p:nvSpPr>
        <p:spPr>
          <a:xfrm>
            <a:off x="5942385" y="4725144"/>
            <a:ext cx="3096344" cy="2061666"/>
          </a:xfrm>
          <a:prstGeom prst="cloudCallout">
            <a:avLst>
              <a:gd name="adj1" fmla="val -1906"/>
              <a:gd name="adj2" fmla="val -79131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bg1"/>
                </a:solidFill>
              </a:rPr>
              <a:t>Нічого не </a:t>
            </a:r>
            <a:r>
              <a:rPr lang="uk-UA" sz="2800" b="1" dirty="0" smtClean="0">
                <a:solidFill>
                  <a:schemeClr val="bg1"/>
                </a:solidFill>
              </a:rPr>
              <a:t>зрозуміло дуже важко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25" b="16693"/>
          <a:stretch/>
        </p:blipFill>
        <p:spPr>
          <a:xfrm>
            <a:off x="3605549" y="1680175"/>
            <a:ext cx="2317404" cy="241103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6" b="16667"/>
          <a:stretch/>
        </p:blipFill>
        <p:spPr>
          <a:xfrm>
            <a:off x="6444208" y="1534279"/>
            <a:ext cx="2329849" cy="2526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431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Презентації “Наукова робота” 2021-2022 – Циклова комісія професійної та  практичної підготовки (спеціальність &quot;Туризм&quot;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8022"/>
            <a:ext cx="9154080" cy="684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561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577</Words>
  <Application>Microsoft Office PowerPoint</Application>
  <PresentationFormat>Экран (4:3)</PresentationFormat>
  <Paragraphs>70</Paragraphs>
  <Slides>22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22</vt:i4>
      </vt:variant>
    </vt:vector>
  </HeadingPairs>
  <TitlesOfParts>
    <vt:vector size="24" baseType="lpstr">
      <vt:lpstr>Тема Office</vt:lpstr>
      <vt:lpstr>Специальное оформление</vt:lpstr>
      <vt:lpstr>Алгоритми та програми. Команди та їх виконавці</vt:lpstr>
      <vt:lpstr>Повторюємо правила БЖД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 презентации</dc:title>
  <dc:creator>Павел</dc:creator>
  <cp:lastModifiedBy>hp</cp:lastModifiedBy>
  <cp:revision>53</cp:revision>
  <dcterms:created xsi:type="dcterms:W3CDTF">2009-01-08T12:15:48Z</dcterms:created>
  <dcterms:modified xsi:type="dcterms:W3CDTF">2023-04-05T07:00:15Z</dcterms:modified>
</cp:coreProperties>
</file>