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368" r:id="rId5"/>
    <p:sldId id="369" r:id="rId6"/>
    <p:sldId id="37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20.11.2023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KrxMuY2HWLE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KrxMuY2HWLE" TargetMode="External"/><Relationship Id="rId5" Type="http://schemas.openxmlformats.org/officeDocument/2006/relationships/image" Target="../media/image10.gif"/><Relationship Id="rId10" Type="http://schemas.openxmlformats.org/officeDocument/2006/relationships/image" Target="../media/image12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KrxMuY2HWLE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5.wdp"/><Relationship Id="rId4" Type="http://schemas.openxmlformats.org/officeDocument/2006/relationships/image" Target="../media/image10.gif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KrxMuY2HWLE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7.wdp"/><Relationship Id="rId4" Type="http://schemas.openxmlformats.org/officeDocument/2006/relationships/image" Target="../media/image10.gif"/><Relationship Id="rId9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KrxMuY2HWLE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KrxMuY2HWLE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8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13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4267972" y="2417130"/>
            <a:ext cx="7924027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СХЕМИ В ТЕКСТОВИХ           ДОКУМЕНТАХ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C605A0-431A-22C7-B4BE-404BA2685B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CDF89144-5505-B02E-802F-CA114A00990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0549" y="4425254"/>
            <a:ext cx="3811931" cy="1486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8326D939-2B08-84DF-5BEB-7BF04389A8CE}"/>
              </a:ext>
            </a:extLst>
          </p:cNvPr>
          <p:cNvGrpSpPr/>
          <p:nvPr/>
        </p:nvGrpSpPr>
        <p:grpSpPr>
          <a:xfrm>
            <a:off x="1135782" y="1897632"/>
            <a:ext cx="10812378" cy="992997"/>
            <a:chOff x="1135782" y="1897632"/>
            <a:chExt cx="10812378" cy="992997"/>
          </a:xfrm>
        </p:grpSpPr>
        <p:grpSp>
          <p:nvGrpSpPr>
            <p:cNvPr id="10" name="Группа 5">
              <a:extLst>
                <a:ext uri="{FF2B5EF4-FFF2-40B4-BE49-F238E27FC236}">
                  <a16:creationId xmlns:a16="http://schemas.microsoft.com/office/drawing/2014/main" id="{AC804165-3B62-D9EF-7500-B1026EBEF707}"/>
                </a:ext>
              </a:extLst>
            </p:cNvPr>
            <p:cNvGrpSpPr/>
            <p:nvPr/>
          </p:nvGrpSpPr>
          <p:grpSpPr>
            <a:xfrm>
              <a:off x="1135782" y="1897632"/>
              <a:ext cx="10812378" cy="992997"/>
              <a:chOff x="241538" y="1910284"/>
              <a:chExt cx="11671787" cy="1054947"/>
            </a:xfrm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grpSpPr>
          <p:sp>
            <p:nvSpPr>
              <p:cNvPr id="11" name="Прямоугольник 2">
                <a:extLst>
                  <a:ext uri="{FF2B5EF4-FFF2-40B4-BE49-F238E27FC236}">
                    <a16:creationId xmlns:a16="http://schemas.microsoft.com/office/drawing/2014/main" id="{BDBC9B1E-C17C-82CB-1534-9F11F13EF2AE}"/>
                  </a:ext>
                </a:extLst>
              </p:cNvPr>
              <p:cNvSpPr/>
              <p:nvPr/>
            </p:nvSpPr>
            <p:spPr>
              <a:xfrm>
                <a:off x="241538" y="1910284"/>
                <a:ext cx="11671787" cy="1054946"/>
              </a:xfrm>
              <a:prstGeom prst="rect">
                <a:avLst/>
              </a:prstGeom>
              <a:solidFill>
                <a:schemeClr val="accent1">
                  <a:lumMod val="20000"/>
                  <a:lumOff val="80000"/>
                </a:schemeClr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AEE9CD25-284B-C5A7-8ECF-0D25B2CD94BC}"/>
                  </a:ext>
                </a:extLst>
              </p:cNvPr>
              <p:cNvSpPr txBox="1"/>
              <p:nvPr/>
            </p:nvSpPr>
            <p:spPr>
              <a:xfrm>
                <a:off x="698741" y="1951600"/>
                <a:ext cx="11085043" cy="1013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err="1"/>
                  <a:t>Розгляньте</a:t>
                </a:r>
                <a:r>
                  <a:rPr lang="ru-RU" sz="2800" dirty="0"/>
                  <a:t> </a:t>
                </a:r>
                <a:r>
                  <a:rPr lang="ru-RU" sz="2800" dirty="0" err="1"/>
                  <a:t>наведені</a:t>
                </a:r>
                <a:r>
                  <a:rPr lang="ru-RU" sz="2800" dirty="0"/>
                  <a:t> </a:t>
                </a:r>
                <a:r>
                  <a:rPr lang="ru-RU" sz="2800" dirty="0" err="1"/>
                  <a:t>нижче</a:t>
                </a:r>
                <a:r>
                  <a:rPr lang="ru-RU" sz="2800" dirty="0"/>
                  <a:t> </a:t>
                </a:r>
                <a:r>
                  <a:rPr lang="ru-RU" sz="2800" dirty="0" err="1"/>
                  <a:t>схеми</a:t>
                </a:r>
                <a:r>
                  <a:rPr lang="ru-RU" sz="2800" dirty="0"/>
                  <a:t>. </a:t>
                </a:r>
                <a:r>
                  <a:rPr lang="ru-RU" sz="2800" dirty="0" err="1"/>
                  <a:t>Опишіть</a:t>
                </a:r>
                <a:r>
                  <a:rPr lang="ru-RU" sz="2800" dirty="0"/>
                  <a:t> </a:t>
                </a:r>
                <a:r>
                  <a:rPr lang="ru-RU" sz="2800" dirty="0" err="1"/>
                  <a:t>зміст</a:t>
                </a:r>
                <a:r>
                  <a:rPr lang="ru-RU" sz="2800" dirty="0"/>
                  <a:t> схем </a:t>
                </a:r>
                <a:r>
                  <a:rPr lang="ru-RU" sz="2800" dirty="0" err="1"/>
                  <a:t>своїми</a:t>
                </a:r>
                <a:r>
                  <a:rPr lang="ru-RU" sz="2800" dirty="0"/>
                  <a:t> словами. </a:t>
                </a:r>
                <a:endParaRPr lang="uk-UA" sz="2800" dirty="0"/>
              </a:p>
            </p:txBody>
          </p:sp>
        </p:grpSp>
        <p:sp>
          <p:nvSpPr>
            <p:cNvPr id="18" name="Овал 17">
              <a:extLst>
                <a:ext uri="{FF2B5EF4-FFF2-40B4-BE49-F238E27FC236}">
                  <a16:creationId xmlns:a16="http://schemas.microsoft.com/office/drawing/2014/main" id="{F1DFADFC-CE01-C3BA-3DC7-38720F653726}"/>
                </a:ext>
              </a:extLst>
            </p:cNvPr>
            <p:cNvSpPr/>
            <p:nvPr/>
          </p:nvSpPr>
          <p:spPr>
            <a:xfrm>
              <a:off x="1290131" y="2130622"/>
              <a:ext cx="188612" cy="176664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F11BBD5-B66E-0793-B236-E5379ED41A0E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0412" t="33007" r="17929" b="30542"/>
          <a:stretch/>
        </p:blipFill>
        <p:spPr>
          <a:xfrm>
            <a:off x="1984148" y="3251870"/>
            <a:ext cx="8683844" cy="2887578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08031BE-198E-7558-BD20-0F3AA61E7BE3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4" y="1897632"/>
            <a:ext cx="959652" cy="959652"/>
          </a:xfrm>
          <a:prstGeom prst="rect">
            <a:avLst/>
          </a:prstGeom>
        </p:spPr>
      </p:pic>
      <p:pic>
        <p:nvPicPr>
          <p:cNvPr id="21" name="Рисунок 20">
            <a:hlinkClick r:id="rId11"/>
            <a:extLst>
              <a:ext uri="{FF2B5EF4-FFF2-40B4-BE49-F238E27FC236}">
                <a16:creationId xmlns:a16="http://schemas.microsoft.com/office/drawing/2014/main" id="{FD4B47BA-E248-1E11-5E5E-69AC3B65D15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8979"/>
            <a:ext cx="2433057" cy="94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93899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Зверніть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увагу</a:t>
            </a:r>
            <a:r>
              <a:rPr lang="ru-RU" sz="2400" b="1" dirty="0">
                <a:solidFill>
                  <a:srgbClr val="FF0000"/>
                </a:solidFill>
              </a:rPr>
              <a:t>! </a:t>
            </a:r>
            <a:r>
              <a:rPr lang="ru-RU" sz="2400" b="1" dirty="0" err="1"/>
              <a:t>Вибираючи</a:t>
            </a:r>
            <a:r>
              <a:rPr lang="ru-RU" sz="2400" b="1" dirty="0"/>
              <a:t> тип </a:t>
            </a:r>
            <a:r>
              <a:rPr lang="ru-RU" sz="2400" b="1" dirty="0" err="1"/>
              <a:t>схеми</a:t>
            </a:r>
            <a:r>
              <a:rPr lang="en-US" sz="2400" b="1" dirty="0"/>
              <a:t> </a:t>
            </a:r>
            <a:r>
              <a:rPr lang="ru-RU" sz="2400" b="1" dirty="0"/>
              <a:t>для </a:t>
            </a:r>
            <a:r>
              <a:rPr lang="ru-RU" sz="2400" b="1" dirty="0" err="1"/>
              <a:t>вставлення</a:t>
            </a:r>
            <a:r>
              <a:rPr lang="ru-RU" sz="2400" b="1" dirty="0"/>
              <a:t> в документ, </a:t>
            </a:r>
            <a:r>
              <a:rPr lang="ru-RU" sz="2400" b="1" dirty="0" err="1"/>
              <a:t>слід</a:t>
            </a:r>
            <a:r>
              <a:rPr lang="ru-RU" sz="2400" b="1" dirty="0"/>
              <a:t> </a:t>
            </a:r>
            <a:r>
              <a:rPr lang="ru-RU" sz="2400" b="1" dirty="0" err="1"/>
              <a:t>продумати</a:t>
            </a:r>
            <a:r>
              <a:rPr lang="ru-RU" sz="2400" b="1" dirty="0"/>
              <a:t> </a:t>
            </a:r>
            <a:r>
              <a:rPr lang="ru-RU" sz="2400" b="1" dirty="0" err="1"/>
              <a:t>спосіб</a:t>
            </a:r>
            <a:r>
              <a:rPr lang="ru-RU" sz="2400" b="1" dirty="0"/>
              <a:t> </a:t>
            </a:r>
            <a:r>
              <a:rPr lang="ru-RU" sz="2400" b="1" dirty="0" err="1"/>
              <a:t>подання</a:t>
            </a:r>
            <a:r>
              <a:rPr lang="ru-RU" sz="2400" b="1" dirty="0"/>
              <a:t> </a:t>
            </a:r>
            <a:r>
              <a:rPr lang="ru-RU" sz="2400" b="1" dirty="0" err="1"/>
              <a:t>да­них</a:t>
            </a:r>
            <a:r>
              <a:rPr lang="ru-RU" sz="2400" b="1" dirty="0"/>
              <a:t> у </a:t>
            </a:r>
            <a:r>
              <a:rPr lang="ru-RU" sz="2400" b="1" dirty="0" err="1"/>
              <a:t>цій</a:t>
            </a:r>
            <a:r>
              <a:rPr lang="ru-RU" sz="2400" b="1" dirty="0"/>
              <a:t> </a:t>
            </a:r>
            <a:r>
              <a:rPr lang="ru-RU" sz="2400" b="1" dirty="0" err="1"/>
              <a:t>схемі</a:t>
            </a:r>
            <a:r>
              <a:rPr lang="ru-RU" sz="2400" b="1" dirty="0"/>
              <a:t> з </a:t>
            </a:r>
            <a:r>
              <a:rPr lang="ru-RU" sz="2400" b="1" dirty="0" err="1"/>
              <a:t>урахуванням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</a:t>
            </a:r>
            <a:r>
              <a:rPr lang="ru-RU" sz="2400" b="1" dirty="0" err="1"/>
              <a:t>призначення</a:t>
            </a:r>
            <a:r>
              <a:rPr lang="ru-RU" sz="2400" b="1" dirty="0"/>
              <a:t> та </a:t>
            </a:r>
            <a:r>
              <a:rPr lang="ru-RU" sz="2400" b="1" dirty="0" err="1"/>
              <a:t>вигляду</a:t>
            </a:r>
            <a:r>
              <a:rPr lang="ru-RU" sz="2400" b="1" dirty="0"/>
              <a:t>. </a:t>
            </a:r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потрібно</a:t>
            </a:r>
            <a:r>
              <a:rPr lang="ru-RU" sz="2400" b="1" dirty="0"/>
              <a:t> </a:t>
            </a:r>
            <a:r>
              <a:rPr lang="ru-RU" sz="2400" b="1" dirty="0" err="1"/>
              <a:t>враховувати</a:t>
            </a:r>
            <a:r>
              <a:rPr lang="ru-RU" sz="2400" b="1" dirty="0"/>
              <a:t> </a:t>
            </a:r>
            <a:r>
              <a:rPr lang="ru-RU" sz="2400" b="1" dirty="0" err="1"/>
              <a:t>розмір</a:t>
            </a:r>
            <a:r>
              <a:rPr lang="ru-RU" sz="2400" b="1" dirty="0"/>
              <a:t> тексту та </a:t>
            </a:r>
            <a:r>
              <a:rPr lang="ru-RU" sz="2400" b="1" dirty="0" err="1"/>
              <a:t>кількість</a:t>
            </a:r>
            <a:r>
              <a:rPr lang="ru-RU" sz="2400" b="1" dirty="0"/>
              <a:t> </a:t>
            </a:r>
            <a:r>
              <a:rPr lang="ru-RU" sz="2400" b="1" dirty="0" err="1"/>
              <a:t>еле­ментів</a:t>
            </a:r>
            <a:r>
              <a:rPr lang="ru-RU" sz="2400" b="1" dirty="0"/>
              <a:t> на </a:t>
            </a:r>
            <a:r>
              <a:rPr lang="ru-RU" sz="2400" b="1" dirty="0" err="1"/>
              <a:t>схемі</a:t>
            </a:r>
            <a:r>
              <a:rPr lang="ru-RU" sz="2400" b="1" dirty="0"/>
              <a:t> – </a:t>
            </a:r>
            <a:r>
              <a:rPr lang="ru-RU" sz="2400" b="1" dirty="0" err="1"/>
              <a:t>якщо</a:t>
            </a:r>
            <a:r>
              <a:rPr lang="ru-RU" sz="2400" b="1" dirty="0"/>
              <a:t> </a:t>
            </a:r>
            <a:r>
              <a:rPr lang="ru-RU" sz="2400" b="1" dirty="0" err="1"/>
              <a:t>їх</a:t>
            </a:r>
            <a:r>
              <a:rPr lang="ru-RU" sz="2400" b="1" dirty="0"/>
              <a:t> буде велика </a:t>
            </a:r>
            <a:r>
              <a:rPr lang="ru-RU" sz="2400" b="1" dirty="0" err="1"/>
              <a:t>кількість</a:t>
            </a:r>
            <a:r>
              <a:rPr lang="ru-RU" sz="2400" b="1" dirty="0"/>
              <a:t>, то </a:t>
            </a:r>
            <a:r>
              <a:rPr lang="ru-RU" sz="2400" b="1" dirty="0" err="1"/>
              <a:t>це</a:t>
            </a:r>
            <a:r>
              <a:rPr lang="ru-RU" sz="2400" b="1" dirty="0"/>
              <a:t> пога­но </a:t>
            </a:r>
            <a:r>
              <a:rPr lang="ru-RU" sz="2400" b="1" dirty="0" err="1"/>
              <a:t>вплине</a:t>
            </a:r>
            <a:r>
              <a:rPr lang="ru-RU" sz="2400" b="1" dirty="0"/>
              <a:t> на </a:t>
            </a:r>
            <a:r>
              <a:rPr lang="ru-RU" sz="2400" b="1" dirty="0" err="1"/>
              <a:t>сприймання</a:t>
            </a:r>
            <a:r>
              <a:rPr lang="ru-RU" sz="2400" b="1" dirty="0"/>
              <a:t> </a:t>
            </a:r>
            <a:r>
              <a:rPr lang="ru-RU" sz="2400" b="1" dirty="0" err="1"/>
              <a:t>наведених</a:t>
            </a:r>
            <a:r>
              <a:rPr lang="ru-RU" sz="2400" b="1" dirty="0"/>
              <a:t> </a:t>
            </a:r>
            <a:r>
              <a:rPr lang="ru-RU" sz="2400" b="1" dirty="0" err="1"/>
              <a:t>відомостей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2050" name="Picture 2" descr="Створення обєктів SmartArt у текстовому документі">
            <a:extLst>
              <a:ext uri="{FF2B5EF4-FFF2-40B4-BE49-F238E27FC236}">
                <a16:creationId xmlns:a16="http://schemas.microsoft.com/office/drawing/2014/main" id="{6A28488E-34F1-2E6D-5F59-0538670D0F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727" t="31236" r="8465" b="7115"/>
          <a:stretch/>
        </p:blipFill>
        <p:spPr bwMode="auto">
          <a:xfrm rot="21449366">
            <a:off x="279753" y="2484167"/>
            <a:ext cx="6008076" cy="36901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Створення об'єктів SmartArt у текстовому документі.">
            <a:extLst>
              <a:ext uri="{FF2B5EF4-FFF2-40B4-BE49-F238E27FC236}">
                <a16:creationId xmlns:a16="http://schemas.microsoft.com/office/drawing/2014/main" id="{172489C4-AC59-1FB1-6263-8FDBA1D756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2" t="5527" b="19582"/>
          <a:stretch/>
        </p:blipFill>
        <p:spPr bwMode="auto">
          <a:xfrm rot="230304">
            <a:off x="5880946" y="2930976"/>
            <a:ext cx="5594305" cy="357869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3D0546F2-CDFA-C706-AFC2-CFC581D692F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8979"/>
            <a:ext cx="2433057" cy="94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/>
              <a:t>Для </a:t>
            </a:r>
            <a:r>
              <a:rPr lang="ru-RU" sz="2400" b="1" dirty="0" err="1"/>
              <a:t>вставлення</a:t>
            </a:r>
            <a:r>
              <a:rPr lang="ru-RU" sz="2400" b="1" dirty="0"/>
              <a:t> схем у </a:t>
            </a:r>
            <a:r>
              <a:rPr lang="ru-RU" sz="2400" b="1" dirty="0" err="1"/>
              <a:t>текстовий</a:t>
            </a:r>
            <a:r>
              <a:rPr lang="ru-RU" sz="2400" b="1" dirty="0"/>
              <a:t> до­кумент </a:t>
            </a:r>
            <a:r>
              <a:rPr lang="ru-RU" sz="2400" b="1" dirty="0" err="1"/>
              <a:t>використовують</a:t>
            </a:r>
            <a:r>
              <a:rPr lang="ru-RU" sz="2400" b="1" dirty="0"/>
              <a:t> </a:t>
            </a:r>
            <a:r>
              <a:rPr lang="ru-RU" sz="2400" b="1" dirty="0" err="1"/>
              <a:t>елемент</a:t>
            </a:r>
            <a:r>
              <a:rPr lang="ru-RU" sz="2400" b="1" dirty="0"/>
              <a:t> </a:t>
            </a:r>
            <a:r>
              <a:rPr lang="ru-RU" sz="2400" b="1" dirty="0" err="1"/>
              <a:t>керуван-ня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SmartArt</a:t>
            </a:r>
            <a:r>
              <a:rPr lang="ru-RU" sz="2400" b="1" dirty="0"/>
              <a:t> </a:t>
            </a:r>
            <a:r>
              <a:rPr lang="ru-RU" sz="2400" b="1" dirty="0" err="1"/>
              <a:t>групи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Ілюстрації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вкладки </a:t>
            </a:r>
            <a:r>
              <a:rPr lang="ru-RU" sz="2400" b="1" dirty="0" err="1">
                <a:solidFill>
                  <a:srgbClr val="FF0000"/>
                </a:solidFill>
              </a:rPr>
              <a:t>Вставлення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0A9845F-4168-62A2-E056-87CBA7FD386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9429" t="8561" r="13788" b="55683"/>
          <a:stretch/>
        </p:blipFill>
        <p:spPr>
          <a:xfrm>
            <a:off x="650577" y="1640878"/>
            <a:ext cx="10225770" cy="267857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7CA2F20E-DC26-2DF7-8E52-3D479E0341D3}"/>
              </a:ext>
            </a:extLst>
          </p:cNvPr>
          <p:cNvSpPr/>
          <p:nvPr/>
        </p:nvSpPr>
        <p:spPr>
          <a:xfrm>
            <a:off x="365316" y="1557458"/>
            <a:ext cx="2141879" cy="732896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Прямокутник: округлені кути 11">
            <a:extLst>
              <a:ext uri="{FF2B5EF4-FFF2-40B4-BE49-F238E27FC236}">
                <a16:creationId xmlns:a16="http://schemas.microsoft.com/office/drawing/2014/main" id="{B76F8CC7-3690-E9EF-7CB3-FB65AD681456}"/>
              </a:ext>
            </a:extLst>
          </p:cNvPr>
          <p:cNvSpPr/>
          <p:nvPr/>
        </p:nvSpPr>
        <p:spPr>
          <a:xfrm>
            <a:off x="7262505" y="2247269"/>
            <a:ext cx="1262314" cy="1564908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6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CABCFD9D-6E25-D498-A4B1-9B448FE334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8134446" y="3694137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11"/>
            <a:extLst>
              <a:ext uri="{FF2B5EF4-FFF2-40B4-BE49-F238E27FC236}">
                <a16:creationId xmlns:a16="http://schemas.microsoft.com/office/drawing/2014/main" id="{EC4AED35-3C8E-5226-99A5-573124B1108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8979"/>
            <a:ext cx="2433057" cy="94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628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Організаційна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діаграма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/>
              <a:t>– </a:t>
            </a:r>
            <a:r>
              <a:rPr lang="ru-RU" sz="2400" b="1" dirty="0" err="1"/>
              <a:t>це</a:t>
            </a:r>
            <a:r>
              <a:rPr lang="ru-RU" sz="2400" b="1" dirty="0"/>
              <a:t> схема, яка </a:t>
            </a:r>
            <a:r>
              <a:rPr lang="ru-RU" sz="2400" b="1" dirty="0" err="1"/>
              <a:t>відображає</a:t>
            </a:r>
            <a:r>
              <a:rPr lang="ru-RU" sz="2400" b="1" dirty="0"/>
              <a:t> </a:t>
            </a:r>
            <a:r>
              <a:rPr lang="ru-RU" sz="2400" b="1" dirty="0" err="1"/>
              <a:t>взаємні</a:t>
            </a:r>
            <a:r>
              <a:rPr lang="ru-RU" sz="2400" b="1" dirty="0"/>
              <a:t> </a:t>
            </a:r>
            <a:r>
              <a:rPr lang="ru-RU" sz="2400" b="1" dirty="0" err="1"/>
              <a:t>відношення</a:t>
            </a:r>
            <a:r>
              <a:rPr lang="ru-RU" sz="2400" b="1" dirty="0"/>
              <a:t> </a:t>
            </a:r>
            <a:r>
              <a:rPr lang="ru-RU" sz="2400" b="1" dirty="0" err="1"/>
              <a:t>між</a:t>
            </a:r>
            <a:r>
              <a:rPr lang="ru-RU" sz="2400" b="1" dirty="0"/>
              <a:t> </a:t>
            </a:r>
            <a:r>
              <a:rPr lang="ru-RU" sz="2400" b="1" dirty="0" err="1"/>
              <a:t>об’єктами</a:t>
            </a:r>
            <a:r>
              <a:rPr lang="ru-RU" sz="2400" b="1" dirty="0"/>
              <a:t>. За </a:t>
            </a:r>
            <a:r>
              <a:rPr lang="ru-RU" sz="2400" b="1" dirty="0" err="1"/>
              <a:t>до­помогою</a:t>
            </a:r>
            <a:r>
              <a:rPr lang="ru-RU" sz="2400" b="1" dirty="0"/>
              <a:t> </a:t>
            </a:r>
            <a:r>
              <a:rPr lang="ru-RU" sz="2400" b="1" dirty="0" err="1"/>
              <a:t>такої</a:t>
            </a:r>
            <a:r>
              <a:rPr lang="ru-RU" sz="2400" b="1" dirty="0"/>
              <a:t> </a:t>
            </a:r>
            <a:r>
              <a:rPr lang="ru-RU" sz="2400" b="1" dirty="0" err="1"/>
              <a:t>схеми</a:t>
            </a:r>
            <a:r>
              <a:rPr lang="ru-RU" sz="2400" b="1" dirty="0"/>
              <a:t> </a:t>
            </a:r>
            <a:r>
              <a:rPr lang="ru-RU" sz="2400" b="1" dirty="0" err="1"/>
              <a:t>можна</a:t>
            </a:r>
            <a:r>
              <a:rPr lang="ru-RU" sz="2400" b="1" dirty="0"/>
              <a:t> подати </a:t>
            </a:r>
            <a:r>
              <a:rPr lang="ru-RU" sz="2400" b="1" dirty="0" err="1"/>
              <a:t>відомості</a:t>
            </a:r>
            <a:r>
              <a:rPr lang="ru-RU" sz="2400" b="1" dirty="0"/>
              <a:t> про </a:t>
            </a:r>
            <a:r>
              <a:rPr lang="ru-RU" sz="2400" b="1" dirty="0" err="1"/>
              <a:t>класифі-кацію</a:t>
            </a:r>
            <a:r>
              <a:rPr lang="ru-RU" sz="2400" b="1" dirty="0"/>
              <a:t>, структуру </a:t>
            </a:r>
            <a:r>
              <a:rPr lang="ru-RU" sz="2400" b="1" dirty="0" err="1"/>
              <a:t>підприємства</a:t>
            </a:r>
            <a:r>
              <a:rPr lang="ru-RU" sz="2400" b="1" dirty="0"/>
              <a:t>, </a:t>
            </a:r>
            <a:r>
              <a:rPr lang="ru-RU" sz="2400" b="1" dirty="0" err="1"/>
              <a:t>зміст</a:t>
            </a:r>
            <a:r>
              <a:rPr lang="ru-RU" sz="2400" b="1" dirty="0"/>
              <a:t> </a:t>
            </a:r>
            <a:r>
              <a:rPr lang="ru-RU" sz="2400" b="1" dirty="0" err="1"/>
              <a:t>підручника</a:t>
            </a:r>
            <a:r>
              <a:rPr lang="ru-RU" sz="2400" b="1" dirty="0"/>
              <a:t> та </a:t>
            </a:r>
            <a:r>
              <a:rPr lang="ru-RU" sz="2400" b="1" dirty="0" err="1"/>
              <a:t>інші</a:t>
            </a:r>
            <a:r>
              <a:rPr lang="ru-RU" sz="2400" b="1" dirty="0"/>
              <a:t> </a:t>
            </a:r>
            <a:r>
              <a:rPr lang="ru-RU" sz="2400" b="1" dirty="0" err="1"/>
              <a:t>ієрархічні</a:t>
            </a:r>
            <a:r>
              <a:rPr lang="ru-RU" sz="2400" b="1" dirty="0"/>
              <a:t> </a:t>
            </a:r>
            <a:r>
              <a:rPr lang="ru-RU" sz="2400" b="1" dirty="0" err="1"/>
              <a:t>дані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0A12316-5CE7-1C14-4043-AA05195D571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19928" t="30096" r="16928" b="31301"/>
          <a:stretch/>
        </p:blipFill>
        <p:spPr>
          <a:xfrm>
            <a:off x="1610155" y="1600108"/>
            <a:ext cx="10581845" cy="3639007"/>
          </a:xfrm>
          <a:prstGeom prst="rect">
            <a:avLst/>
          </a:prstGeom>
        </p:spPr>
      </p:pic>
      <p:pic>
        <p:nvPicPr>
          <p:cNvPr id="12" name="Рисунок 11">
            <a:hlinkClick r:id="rId9"/>
            <a:extLst>
              <a:ext uri="{FF2B5EF4-FFF2-40B4-BE49-F238E27FC236}">
                <a16:creationId xmlns:a16="http://schemas.microsoft.com/office/drawing/2014/main" id="{2A069233-BEF3-CBAA-D23F-440BB2B9B29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08979"/>
            <a:ext cx="2433057" cy="949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46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54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151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164</cp:revision>
  <dcterms:created xsi:type="dcterms:W3CDTF">2023-03-17T21:15:50Z</dcterms:created>
  <dcterms:modified xsi:type="dcterms:W3CDTF">2023-11-20T19:05:43Z</dcterms:modified>
</cp:coreProperties>
</file>