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Prata" charset="1" panose="00000500000000000000"/>
      <p:regular r:id="rId19"/>
    </p:embeddedFont>
    <p:embeddedFont>
      <p:font typeface="Raleway" charset="1" panose="00000000000000000000"/>
      <p:regular r:id="rId20"/>
    </p:embeddedFont>
    <p:embeddedFont>
      <p:font typeface="Arimo Bold" charset="1" panose="020B0704020202020204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notesMasters/notesMaster1.xml" Type="http://schemas.openxmlformats.org/officeDocument/2006/relationships/notesMaster"/><Relationship Id="rId17" Target="theme/theme2.xml" Type="http://schemas.openxmlformats.org/officeDocument/2006/relationships/theme"/><Relationship Id="rId18" Target="notesSlides/notesSlide1.xml" Type="http://schemas.openxmlformats.org/officeDocument/2006/relationships/notes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notesSlides/notesSlide2.xml" Type="http://schemas.openxmlformats.org/officeDocument/2006/relationships/notesSlide"/><Relationship Id="rId23" Target="notesSlides/notesSlide3.xml" Type="http://schemas.openxmlformats.org/officeDocument/2006/relationships/notesSlide"/><Relationship Id="rId24" Target="notesSlides/notesSlide4.xml" Type="http://schemas.openxmlformats.org/officeDocument/2006/relationships/notesSlide"/><Relationship Id="rId25" Target="notesSlides/notesSlide5.xml" Type="http://schemas.openxmlformats.org/officeDocument/2006/relationships/notesSlide"/><Relationship Id="rId26" Target="notesSlides/notesSlide6.xml" Type="http://schemas.openxmlformats.org/officeDocument/2006/relationships/notesSlide"/><Relationship Id="rId27" Target="notesSlides/notesSlide7.xml" Type="http://schemas.openxmlformats.org/officeDocument/2006/relationships/notesSlide"/><Relationship Id="rId28" Target="notesSlides/notesSlide8.xml" Type="http://schemas.openxmlformats.org/officeDocument/2006/relationships/notesSlide"/><Relationship Id="rId29" Target="notesSlides/notesSlide9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10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1.png" Type="http://schemas.openxmlformats.org/officeDocument/2006/relationships/image"/><Relationship Id="rId4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7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10.png" Type="http://schemas.openxmlformats.org/officeDocument/2006/relationships/image"/><Relationship Id="rId8" Target="../media/image1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.png" Type="http://schemas.openxmlformats.org/officeDocument/2006/relationships/image"/><Relationship Id="rId4" Target="../media/image1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14.png" Type="http://schemas.openxmlformats.org/officeDocument/2006/relationships/image"/><Relationship Id="rId6" Target="../media/image15.png" Type="http://schemas.openxmlformats.org/officeDocument/2006/relationships/image"/><Relationship Id="rId7" Target="../media/image16.png" Type="http://schemas.openxmlformats.org/officeDocument/2006/relationships/image"/><Relationship Id="rId8" Target="../media/image17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1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1.png" Type="http://schemas.openxmlformats.org/officeDocument/2006/relationships/image"/><Relationship Id="rId4" Target="../media/image1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974675"/>
            <a:ext cx="9445526" cy="6151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25"/>
              </a:lnSpc>
            </a:pPr>
            <a:r>
              <a:rPr lang="en-US" sz="7687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Програми для перегляду та створення графічних зображень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7456586"/>
            <a:ext cx="944552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У сучасному світі, де візуальний контент є ключовим, знання графічних програм стає необхідністю.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87475" y="8794402"/>
            <a:ext cx="463154" cy="463154"/>
            <a:chOff x="0" y="0"/>
            <a:chExt cx="617538" cy="61753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1" id="11" descr="preencoded.png"/>
          <p:cNvSpPr/>
          <p:nvPr/>
        </p:nvSpPr>
        <p:spPr>
          <a:xfrm flipH="false" flipV="false" rot="0">
            <a:off x="1001762" y="8808690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9" y="0"/>
                </a:lnTo>
                <a:lnTo>
                  <a:pt x="434579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587550" y="8701831"/>
            <a:ext cx="3432721" cy="48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74"/>
              </a:lnSpc>
            </a:pPr>
            <a:r>
              <a:rPr lang="en-US" sz="2750" b="true">
                <a:solidFill>
                  <a:srgbClr val="CFCBBF"/>
                </a:solidFill>
                <a:latin typeface="Arimo Bold"/>
                <a:ea typeface="Arimo Bold"/>
                <a:cs typeface="Arimo Bold"/>
                <a:sym typeface="Arimo Bold"/>
              </a:rPr>
              <a:t>Тамара Гудімова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850237" y="921395"/>
            <a:ext cx="9445526" cy="2676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Вступ: важливість графічних програм у сучасному світі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7850237" y="4342508"/>
            <a:ext cx="637877" cy="637878"/>
            <a:chOff x="0" y="0"/>
            <a:chExt cx="850503" cy="85050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8095804" y="4496395"/>
            <a:ext cx="146745" cy="37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771632" y="4323458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Комунікація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771632" y="4860280"/>
            <a:ext cx="3659684" cy="1909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Графічні програми допомагають зрозуміло та ефективно передавати ідеї, емоції та інформацію.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714834" y="4342508"/>
            <a:ext cx="637877" cy="637878"/>
            <a:chOff x="0" y="0"/>
            <a:chExt cx="850503" cy="85050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903399" y="4496395"/>
            <a:ext cx="260747" cy="37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636229" y="4323458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Креативність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636229" y="4860280"/>
            <a:ext cx="3659684" cy="2363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Графічні програми дають можливість реалізувати творчі ідеї та створювати унікальний візуальний контент.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7850237" y="7826127"/>
            <a:ext cx="637877" cy="637878"/>
            <a:chOff x="0" y="0"/>
            <a:chExt cx="850503" cy="850503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8037314" y="7980015"/>
            <a:ext cx="263724" cy="377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3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771632" y="7807077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Професійність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771632" y="8343900"/>
            <a:ext cx="8524131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Знання графічних програм є цінним навиком для професійної діяльності в різних сферах.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3544044"/>
          </a:xfrm>
          <a:custGeom>
            <a:avLst/>
            <a:gdLst/>
            <a:ahLst/>
            <a:cxnLst/>
            <a:rect r="r" b="b" t="t" l="l"/>
            <a:pathLst>
              <a:path h="3544044" w="18288000">
                <a:moveTo>
                  <a:pt x="0" y="0"/>
                </a:moveTo>
                <a:lnTo>
                  <a:pt x="18288000" y="0"/>
                </a:lnTo>
                <a:lnTo>
                  <a:pt x="18288000" y="3544044"/>
                </a:lnTo>
                <a:lnTo>
                  <a:pt x="0" y="3544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" t="0" r="-1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92238" y="4527351"/>
            <a:ext cx="16303526" cy="1790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Найпопулярніші програми для перегляду графічних файлів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92238" y="6743551"/>
            <a:ext cx="5245447" cy="2540943"/>
            <a:chOff x="0" y="0"/>
            <a:chExt cx="6993930" cy="338792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994017" cy="3387979"/>
            </a:xfrm>
            <a:custGeom>
              <a:avLst/>
              <a:gdLst/>
              <a:ahLst/>
              <a:cxnLst/>
              <a:rect r="r" b="b" t="t" l="l"/>
              <a:pathLst>
                <a:path h="3387979" w="699401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937248" y="0"/>
                  </a:lnTo>
                  <a:cubicBezTo>
                    <a:pt x="6968617" y="0"/>
                    <a:pt x="6994017" y="25400"/>
                    <a:pt x="6994017" y="56769"/>
                  </a:cubicBezTo>
                  <a:lnTo>
                    <a:pt x="6994017" y="3331210"/>
                  </a:lnTo>
                  <a:cubicBezTo>
                    <a:pt x="6994017" y="3362579"/>
                    <a:pt x="6968617" y="3387979"/>
                    <a:pt x="6937248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275755" y="7008019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Ізображення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5755" y="7544841"/>
            <a:ext cx="4678412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Фотографії, векторна графіка, зображення з комп'ютерних ігор, GIF-анимація, ілюстрації.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521202" y="6743551"/>
            <a:ext cx="5245447" cy="2540943"/>
            <a:chOff x="0" y="0"/>
            <a:chExt cx="6993930" cy="338792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994017" cy="3387979"/>
            </a:xfrm>
            <a:custGeom>
              <a:avLst/>
              <a:gdLst/>
              <a:ahLst/>
              <a:cxnLst/>
              <a:rect r="r" b="b" t="t" l="l"/>
              <a:pathLst>
                <a:path h="3387979" w="699401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937248" y="0"/>
                  </a:lnTo>
                  <a:cubicBezTo>
                    <a:pt x="6968617" y="0"/>
                    <a:pt x="6994017" y="25400"/>
                    <a:pt x="6994017" y="56769"/>
                  </a:cubicBezTo>
                  <a:lnTo>
                    <a:pt x="6994017" y="3331210"/>
                  </a:lnTo>
                  <a:cubicBezTo>
                    <a:pt x="6994017" y="3362579"/>
                    <a:pt x="6968617" y="3387979"/>
                    <a:pt x="6937248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6804720" y="7008019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Перегляд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804720" y="7544841"/>
            <a:ext cx="4678412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Швидкий перегляд, проста навігація, масштабування, обертання, базова обробка.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2050166" y="6743551"/>
            <a:ext cx="5245447" cy="2540943"/>
            <a:chOff x="0" y="0"/>
            <a:chExt cx="6993930" cy="338792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994017" cy="3387979"/>
            </a:xfrm>
            <a:custGeom>
              <a:avLst/>
              <a:gdLst/>
              <a:ahLst/>
              <a:cxnLst/>
              <a:rect r="r" b="b" t="t" l="l"/>
              <a:pathLst>
                <a:path h="3387979" w="6994017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937248" y="0"/>
                  </a:lnTo>
                  <a:cubicBezTo>
                    <a:pt x="6968617" y="0"/>
                    <a:pt x="6994017" y="25400"/>
                    <a:pt x="6994017" y="56769"/>
                  </a:cubicBezTo>
                  <a:lnTo>
                    <a:pt x="6994017" y="3331210"/>
                  </a:lnTo>
                  <a:cubicBezTo>
                    <a:pt x="6994017" y="3362579"/>
                    <a:pt x="6968617" y="3387979"/>
                    <a:pt x="6937248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2333685" y="7008019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Формати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333685" y="7544841"/>
            <a:ext cx="4678413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Підтримка найпоширеніших форматів зображень, як JPEG, PNG, GIF, TIFF, BMP.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992238" y="2691705"/>
            <a:ext cx="16303526" cy="1790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Можливості та особливості програм для перегляду зображень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92238" y="5172372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Базові функції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238" y="5822602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Масштабування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6375350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Обертання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238" y="6928097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Перегляд метаданих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666160" y="5172372"/>
            <a:ext cx="3544044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Додаткові функції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666160" y="5822602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Корекція кольору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666160" y="6375350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Обрізка та зміна розміру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666160" y="6928097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Ефекти та фільтри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340084" y="5172372"/>
            <a:ext cx="4051548" cy="461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Спеціалізовані функції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340084" y="5822602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Перегляд 3D-моделей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40084" y="6375350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Перегляд анімації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340084" y="6928097"/>
            <a:ext cx="4972645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29902" indent="-164951" lvl="1">
              <a:lnSpc>
                <a:spcPts val="3562"/>
              </a:lnSpc>
              <a:buFont typeface="Arial"/>
              <a:buChar char="•"/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Підтримка RAW-форматів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740403" y="737592"/>
            <a:ext cx="9665196" cy="2383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87"/>
              </a:lnSpc>
            </a:pPr>
            <a:r>
              <a:rPr lang="en-US" sz="4937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Основні програми для створення та редагування графіки</a:t>
            </a:r>
          </a:p>
        </p:txBody>
      </p:sp>
      <p:sp>
        <p:nvSpPr>
          <p:cNvPr name="Freeform 7" id="7" descr="preencoded.png"/>
          <p:cNvSpPr/>
          <p:nvPr/>
        </p:nvSpPr>
        <p:spPr>
          <a:xfrm flipH="false" flipV="false" rot="0">
            <a:off x="7740403" y="3498949"/>
            <a:ext cx="630288" cy="630287"/>
          </a:xfrm>
          <a:custGeom>
            <a:avLst/>
            <a:gdLst/>
            <a:ahLst/>
            <a:cxnLst/>
            <a:rect r="r" b="b" t="t" l="l"/>
            <a:pathLst>
              <a:path h="630287" w="630288">
                <a:moveTo>
                  <a:pt x="0" y="0"/>
                </a:moveTo>
                <a:lnTo>
                  <a:pt x="630287" y="0"/>
                </a:lnTo>
                <a:lnTo>
                  <a:pt x="630287" y="630287"/>
                </a:lnTo>
                <a:lnTo>
                  <a:pt x="0" y="6302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740403" y="4371826"/>
            <a:ext cx="3151883" cy="403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2"/>
              </a:lnSpc>
            </a:pPr>
            <a:r>
              <a:rPr lang="en-US" sz="2437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Adobe Photoshop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740403" y="4840784"/>
            <a:ext cx="4643438" cy="1295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5"/>
              </a:lnSpc>
            </a:pPr>
            <a:r>
              <a:rPr lang="en-US" sz="193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Професійна програма для растрової графіки, широко використовується для фоторедагування та дизайну.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12762011" y="3498949"/>
            <a:ext cx="630288" cy="630287"/>
          </a:xfrm>
          <a:custGeom>
            <a:avLst/>
            <a:gdLst/>
            <a:ahLst/>
            <a:cxnLst/>
            <a:rect r="r" b="b" t="t" l="l"/>
            <a:pathLst>
              <a:path h="630287" w="630288">
                <a:moveTo>
                  <a:pt x="0" y="0"/>
                </a:moveTo>
                <a:lnTo>
                  <a:pt x="630288" y="0"/>
                </a:lnTo>
                <a:lnTo>
                  <a:pt x="630288" y="630287"/>
                </a:lnTo>
                <a:lnTo>
                  <a:pt x="0" y="6302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2762011" y="4371826"/>
            <a:ext cx="3151883" cy="403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2"/>
              </a:lnSpc>
            </a:pPr>
            <a:r>
              <a:rPr lang="en-US" sz="2437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GIMP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762011" y="4840784"/>
            <a:ext cx="4643586" cy="1295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5"/>
              </a:lnSpc>
            </a:pPr>
            <a:r>
              <a:rPr lang="en-US" sz="193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Безкоштовна програма з відкритим кодом, що надає широкі можливості для редагування зображень.</a:t>
            </a:r>
          </a:p>
        </p:txBody>
      </p:sp>
      <p:sp>
        <p:nvSpPr>
          <p:cNvPr name="Freeform 13" id="13" descr="preencoded.png"/>
          <p:cNvSpPr/>
          <p:nvPr/>
        </p:nvSpPr>
        <p:spPr>
          <a:xfrm flipH="false" flipV="false" rot="0">
            <a:off x="7740403" y="6892826"/>
            <a:ext cx="630288" cy="630288"/>
          </a:xfrm>
          <a:custGeom>
            <a:avLst/>
            <a:gdLst/>
            <a:ahLst/>
            <a:cxnLst/>
            <a:rect r="r" b="b" t="t" l="l"/>
            <a:pathLst>
              <a:path h="630288" w="630288">
                <a:moveTo>
                  <a:pt x="0" y="0"/>
                </a:moveTo>
                <a:lnTo>
                  <a:pt x="630287" y="0"/>
                </a:lnTo>
                <a:lnTo>
                  <a:pt x="630287" y="630288"/>
                </a:lnTo>
                <a:lnTo>
                  <a:pt x="0" y="63028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7740403" y="7765702"/>
            <a:ext cx="3151883" cy="403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2"/>
              </a:lnSpc>
            </a:pPr>
            <a:r>
              <a:rPr lang="en-US" sz="2437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Inkscape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740403" y="8234660"/>
            <a:ext cx="4643438" cy="1295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5"/>
              </a:lnSpc>
            </a:pPr>
            <a:r>
              <a:rPr lang="en-US" sz="193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Безкоштовна програма для векторної графіки, зручна для створення логотипів, ілюстрацій, ікон.</a:t>
            </a:r>
          </a:p>
        </p:txBody>
      </p:sp>
      <p:sp>
        <p:nvSpPr>
          <p:cNvPr name="Freeform 16" id="16" descr="preencoded.png"/>
          <p:cNvSpPr/>
          <p:nvPr/>
        </p:nvSpPr>
        <p:spPr>
          <a:xfrm flipH="false" flipV="false" rot="0">
            <a:off x="12762011" y="6892826"/>
            <a:ext cx="630288" cy="630288"/>
          </a:xfrm>
          <a:custGeom>
            <a:avLst/>
            <a:gdLst/>
            <a:ahLst/>
            <a:cxnLst/>
            <a:rect r="r" b="b" t="t" l="l"/>
            <a:pathLst>
              <a:path h="630288" w="630288">
                <a:moveTo>
                  <a:pt x="0" y="0"/>
                </a:moveTo>
                <a:lnTo>
                  <a:pt x="630288" y="0"/>
                </a:lnTo>
                <a:lnTo>
                  <a:pt x="630288" y="630288"/>
                </a:lnTo>
                <a:lnTo>
                  <a:pt x="0" y="6302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762011" y="7765702"/>
            <a:ext cx="3151883" cy="403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2"/>
              </a:lnSpc>
            </a:pPr>
            <a:r>
              <a:rPr lang="en-US" sz="2437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Affinity Designer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762011" y="8234660"/>
            <a:ext cx="4643586" cy="1295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5"/>
              </a:lnSpc>
            </a:pPr>
            <a:r>
              <a:rPr lang="en-US" sz="193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Професійна програма для векторної графіки, що забезпечує високу продуктивність та якість.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1219944"/>
            <a:ext cx="9445526" cy="2676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Функціональні можливості програм для роботи з графікою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87475" y="4317355"/>
            <a:ext cx="9455051" cy="4735414"/>
            <a:chOff x="0" y="0"/>
            <a:chExt cx="12606735" cy="631388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606782" cy="6313932"/>
            </a:xfrm>
            <a:custGeom>
              <a:avLst/>
              <a:gdLst/>
              <a:ahLst/>
              <a:cxnLst/>
              <a:rect r="r" b="b" t="t" l="l"/>
              <a:pathLst>
                <a:path h="6313932" w="12606782">
                  <a:moveTo>
                    <a:pt x="0" y="63119"/>
                  </a:moveTo>
                  <a:cubicBezTo>
                    <a:pt x="0" y="28194"/>
                    <a:pt x="28321" y="0"/>
                    <a:pt x="63119" y="0"/>
                  </a:cubicBezTo>
                  <a:lnTo>
                    <a:pt x="12543663" y="0"/>
                  </a:lnTo>
                  <a:lnTo>
                    <a:pt x="12543663" y="6350"/>
                  </a:lnTo>
                  <a:lnTo>
                    <a:pt x="12543663" y="0"/>
                  </a:lnTo>
                  <a:cubicBezTo>
                    <a:pt x="12578461" y="0"/>
                    <a:pt x="12606782" y="28194"/>
                    <a:pt x="12606782" y="63119"/>
                  </a:cubicBezTo>
                  <a:lnTo>
                    <a:pt x="12600432" y="63119"/>
                  </a:lnTo>
                  <a:lnTo>
                    <a:pt x="12606782" y="63119"/>
                  </a:lnTo>
                  <a:lnTo>
                    <a:pt x="12606782" y="6250813"/>
                  </a:lnTo>
                  <a:lnTo>
                    <a:pt x="12600432" y="6250813"/>
                  </a:lnTo>
                  <a:lnTo>
                    <a:pt x="12606782" y="6250813"/>
                  </a:lnTo>
                  <a:cubicBezTo>
                    <a:pt x="12606782" y="6285611"/>
                    <a:pt x="12578461" y="6313932"/>
                    <a:pt x="12543663" y="6313932"/>
                  </a:cubicBezTo>
                  <a:lnTo>
                    <a:pt x="12543663" y="6307582"/>
                  </a:lnTo>
                  <a:lnTo>
                    <a:pt x="12543663" y="6313932"/>
                  </a:lnTo>
                  <a:lnTo>
                    <a:pt x="63119" y="6313932"/>
                  </a:lnTo>
                  <a:lnTo>
                    <a:pt x="63119" y="6307582"/>
                  </a:lnTo>
                  <a:lnTo>
                    <a:pt x="63119" y="6313932"/>
                  </a:lnTo>
                  <a:cubicBezTo>
                    <a:pt x="28321" y="6313932"/>
                    <a:pt x="0" y="6285738"/>
                    <a:pt x="0" y="6250813"/>
                  </a:cubicBezTo>
                  <a:lnTo>
                    <a:pt x="0" y="63119"/>
                  </a:lnTo>
                  <a:lnTo>
                    <a:pt x="6350" y="63119"/>
                  </a:lnTo>
                  <a:lnTo>
                    <a:pt x="0" y="63119"/>
                  </a:lnTo>
                  <a:moveTo>
                    <a:pt x="12700" y="63119"/>
                  </a:moveTo>
                  <a:lnTo>
                    <a:pt x="12700" y="6250813"/>
                  </a:lnTo>
                  <a:lnTo>
                    <a:pt x="6350" y="6250813"/>
                  </a:lnTo>
                  <a:lnTo>
                    <a:pt x="12700" y="6250813"/>
                  </a:lnTo>
                  <a:cubicBezTo>
                    <a:pt x="12700" y="6278626"/>
                    <a:pt x="35306" y="6301232"/>
                    <a:pt x="63119" y="6301232"/>
                  </a:cubicBezTo>
                  <a:lnTo>
                    <a:pt x="12543663" y="6301232"/>
                  </a:lnTo>
                  <a:cubicBezTo>
                    <a:pt x="12571476" y="6301232"/>
                    <a:pt x="12594082" y="6278626"/>
                    <a:pt x="12594082" y="6250813"/>
                  </a:cubicBezTo>
                  <a:lnTo>
                    <a:pt x="12594082" y="63119"/>
                  </a:lnTo>
                  <a:cubicBezTo>
                    <a:pt x="12594082" y="35306"/>
                    <a:pt x="12571476" y="12700"/>
                    <a:pt x="12543663" y="12700"/>
                  </a:cubicBezTo>
                  <a:lnTo>
                    <a:pt x="63119" y="12700"/>
                  </a:lnTo>
                  <a:lnTo>
                    <a:pt x="63119" y="6350"/>
                  </a:lnTo>
                  <a:lnTo>
                    <a:pt x="63119" y="12700"/>
                  </a:lnTo>
                  <a:cubicBezTo>
                    <a:pt x="35306" y="12700"/>
                    <a:pt x="12700" y="35306"/>
                    <a:pt x="12700" y="63119"/>
                  </a:cubicBezTo>
                  <a:close/>
                </a:path>
              </a:pathLst>
            </a:custGeom>
            <a:solidFill>
              <a:srgbClr val="FFFFFF">
                <a:alpha val="23922"/>
              </a:srgbClr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001762" y="4331642"/>
            <a:ext cx="9425434" cy="1720155"/>
            <a:chOff x="0" y="0"/>
            <a:chExt cx="12567245" cy="229354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567285" cy="2293493"/>
            </a:xfrm>
            <a:custGeom>
              <a:avLst/>
              <a:gdLst/>
              <a:ahLst/>
              <a:cxnLst/>
              <a:rect r="r" b="b" t="t" l="l"/>
              <a:pathLst>
                <a:path h="2293493" w="12567285">
                  <a:moveTo>
                    <a:pt x="0" y="0"/>
                  </a:moveTo>
                  <a:lnTo>
                    <a:pt x="12567285" y="0"/>
                  </a:lnTo>
                  <a:lnTo>
                    <a:pt x="12567285" y="2293493"/>
                  </a:lnTo>
                  <a:lnTo>
                    <a:pt x="0" y="2293493"/>
                  </a:lnTo>
                  <a:close/>
                </a:path>
              </a:pathLst>
            </a:custGeom>
            <a:solidFill>
              <a:srgbClr val="FFFFFF">
                <a:alpha val="3922"/>
              </a:srgbClr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286321" y="4416029"/>
            <a:ext cx="256966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Інструменти для малювання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432547" y="4416029"/>
            <a:ext cx="2564904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Інструменти для редагування зображень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574012" y="4416029"/>
            <a:ext cx="256966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Інструменти для текстових ефектів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001762" y="6051798"/>
            <a:ext cx="9425434" cy="1266527"/>
            <a:chOff x="0" y="0"/>
            <a:chExt cx="12567245" cy="168870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567285" cy="1688719"/>
            </a:xfrm>
            <a:custGeom>
              <a:avLst/>
              <a:gdLst/>
              <a:ahLst/>
              <a:cxnLst/>
              <a:rect r="r" b="b" t="t" l="l"/>
              <a:pathLst>
                <a:path h="1688719" w="12567285">
                  <a:moveTo>
                    <a:pt x="0" y="0"/>
                  </a:moveTo>
                  <a:lnTo>
                    <a:pt x="12567285" y="0"/>
                  </a:lnTo>
                  <a:lnTo>
                    <a:pt x="12567285" y="1688719"/>
                  </a:lnTo>
                  <a:lnTo>
                    <a:pt x="0" y="1688719"/>
                  </a:lnTo>
                  <a:close/>
                </a:path>
              </a:pathLst>
            </a:custGeom>
            <a:solidFill>
              <a:srgbClr val="000000">
                <a:alpha val="3922"/>
              </a:srgbClr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286321" y="6136184"/>
            <a:ext cx="256966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Керування шарами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432547" y="6136184"/>
            <a:ext cx="2564904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Ефекти та фільтри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574012" y="6136184"/>
            <a:ext cx="256966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Підтримка векторної графіки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001762" y="7318325"/>
            <a:ext cx="9425434" cy="1720155"/>
            <a:chOff x="0" y="0"/>
            <a:chExt cx="12567245" cy="229354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2567285" cy="2293493"/>
            </a:xfrm>
            <a:custGeom>
              <a:avLst/>
              <a:gdLst/>
              <a:ahLst/>
              <a:cxnLst/>
              <a:rect r="r" b="b" t="t" l="l"/>
              <a:pathLst>
                <a:path h="2293493" w="12567285">
                  <a:moveTo>
                    <a:pt x="0" y="0"/>
                  </a:moveTo>
                  <a:lnTo>
                    <a:pt x="12567285" y="0"/>
                  </a:lnTo>
                  <a:lnTo>
                    <a:pt x="12567285" y="2293493"/>
                  </a:lnTo>
                  <a:lnTo>
                    <a:pt x="0" y="2293493"/>
                  </a:lnTo>
                  <a:close/>
                </a:path>
              </a:pathLst>
            </a:custGeom>
            <a:solidFill>
              <a:srgbClr val="FFFFFF">
                <a:alpha val="3922"/>
              </a:srgbClr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286321" y="7402711"/>
            <a:ext cx="256966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Підтримка різних форматів файлів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432547" y="7402711"/>
            <a:ext cx="2564904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Інструменти для веб-дизайну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574012" y="7402711"/>
            <a:ext cx="2569666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Можливості автоматизації завдань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18288000" cy="2925068"/>
          </a:xfrm>
          <a:custGeom>
            <a:avLst/>
            <a:gdLst/>
            <a:ahLst/>
            <a:cxnLst/>
            <a:rect r="r" b="b" t="t" l="l"/>
            <a:pathLst>
              <a:path h="2925068" w="18288000">
                <a:moveTo>
                  <a:pt x="0" y="0"/>
                </a:moveTo>
                <a:lnTo>
                  <a:pt x="18288000" y="0"/>
                </a:lnTo>
                <a:lnTo>
                  <a:pt x="18288000" y="2925068"/>
                </a:lnTo>
                <a:lnTo>
                  <a:pt x="0" y="29250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5" t="0" r="-15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19001" y="3728889"/>
            <a:ext cx="13139142" cy="7597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50"/>
              </a:lnSpc>
            </a:pPr>
            <a:r>
              <a:rPr lang="en-US" sz="4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Особливості растрової та векторної графіки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819001" y="7147024"/>
            <a:ext cx="16649997" cy="28575"/>
            <a:chOff x="0" y="0"/>
            <a:chExt cx="22199997" cy="38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2199981" cy="38100"/>
            </a:xfrm>
            <a:custGeom>
              <a:avLst/>
              <a:gdLst/>
              <a:ahLst/>
              <a:cxnLst/>
              <a:rect r="r" b="b" t="t" l="l"/>
              <a:pathLst>
                <a:path h="38100" w="22199981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22180931" y="0"/>
                  </a:lnTo>
                  <a:cubicBezTo>
                    <a:pt x="22191472" y="0"/>
                    <a:pt x="22199981" y="8509"/>
                    <a:pt x="22199981" y="19050"/>
                  </a:cubicBezTo>
                  <a:cubicBezTo>
                    <a:pt x="22199981" y="29591"/>
                    <a:pt x="22191472" y="38100"/>
                    <a:pt x="22180931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535455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4908500" y="6328097"/>
            <a:ext cx="28575" cy="819001"/>
            <a:chOff x="0" y="0"/>
            <a:chExt cx="38100" cy="109200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8100" cy="1091946"/>
            </a:xfrm>
            <a:custGeom>
              <a:avLst/>
              <a:gdLst/>
              <a:ahLst/>
              <a:cxnLst/>
              <a:rect r="r" b="b" t="t" l="l"/>
              <a:pathLst>
                <a:path h="1091946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72896"/>
                  </a:lnTo>
                  <a:cubicBezTo>
                    <a:pt x="38100" y="1083437"/>
                    <a:pt x="29591" y="1091946"/>
                    <a:pt x="19050" y="1091946"/>
                  </a:cubicBezTo>
                  <a:cubicBezTo>
                    <a:pt x="8509" y="1091946"/>
                    <a:pt x="0" y="1083437"/>
                    <a:pt x="0" y="1072896"/>
                  </a:cubicBezTo>
                  <a:close/>
                </a:path>
              </a:pathLst>
            </a:custGeom>
            <a:solidFill>
              <a:srgbClr val="535455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659660" y="6883821"/>
            <a:ext cx="526405" cy="526405"/>
            <a:chOff x="0" y="0"/>
            <a:chExt cx="701873" cy="70187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02056" cy="702056"/>
            </a:xfrm>
            <a:custGeom>
              <a:avLst/>
              <a:gdLst/>
              <a:ahLst/>
              <a:cxnLst/>
              <a:rect r="r" b="b" t="t" l="l"/>
              <a:pathLst>
                <a:path h="702056" w="702056">
                  <a:moveTo>
                    <a:pt x="0" y="46863"/>
                  </a:moveTo>
                  <a:cubicBezTo>
                    <a:pt x="0" y="20955"/>
                    <a:pt x="20955" y="0"/>
                    <a:pt x="46863" y="0"/>
                  </a:cubicBezTo>
                  <a:lnTo>
                    <a:pt x="655193" y="0"/>
                  </a:lnTo>
                  <a:cubicBezTo>
                    <a:pt x="681101" y="0"/>
                    <a:pt x="702056" y="20955"/>
                    <a:pt x="702056" y="46863"/>
                  </a:cubicBezTo>
                  <a:lnTo>
                    <a:pt x="702056" y="655193"/>
                  </a:lnTo>
                  <a:cubicBezTo>
                    <a:pt x="702056" y="681101"/>
                    <a:pt x="681101" y="702056"/>
                    <a:pt x="655193" y="702056"/>
                  </a:cubicBezTo>
                  <a:lnTo>
                    <a:pt x="46863" y="702056"/>
                  </a:lnTo>
                  <a:cubicBezTo>
                    <a:pt x="20955" y="701929"/>
                    <a:pt x="0" y="680974"/>
                    <a:pt x="0" y="655066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4862215" y="7019106"/>
            <a:ext cx="121146" cy="3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50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460402" y="4830067"/>
            <a:ext cx="2925068" cy="37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5"/>
              </a:lnSpc>
            </a:pPr>
            <a:r>
              <a:rPr lang="en-US" sz="2249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Растрова графіка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52959" y="5269260"/>
            <a:ext cx="7740104" cy="82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7"/>
              </a:lnSpc>
            </a:pPr>
            <a:r>
              <a:rPr lang="en-US" sz="181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Складається з пікселів, які утворюють зображення. Якість зображення залежить від кількості пікселів.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129415" y="7146950"/>
            <a:ext cx="28575" cy="819001"/>
            <a:chOff x="0" y="0"/>
            <a:chExt cx="38100" cy="109200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8100" cy="1091946"/>
            </a:xfrm>
            <a:custGeom>
              <a:avLst/>
              <a:gdLst/>
              <a:ahLst/>
              <a:cxnLst/>
              <a:rect r="r" b="b" t="t" l="l"/>
              <a:pathLst>
                <a:path h="1091946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72896"/>
                  </a:lnTo>
                  <a:cubicBezTo>
                    <a:pt x="38100" y="1083437"/>
                    <a:pt x="29591" y="1091946"/>
                    <a:pt x="19050" y="1091946"/>
                  </a:cubicBezTo>
                  <a:cubicBezTo>
                    <a:pt x="8509" y="1091946"/>
                    <a:pt x="0" y="1083437"/>
                    <a:pt x="0" y="1072896"/>
                  </a:cubicBezTo>
                  <a:close/>
                </a:path>
              </a:pathLst>
            </a:custGeom>
            <a:solidFill>
              <a:srgbClr val="535455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8880574" y="6883821"/>
            <a:ext cx="526405" cy="526405"/>
            <a:chOff x="0" y="0"/>
            <a:chExt cx="701873" cy="70187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02056" cy="702056"/>
            </a:xfrm>
            <a:custGeom>
              <a:avLst/>
              <a:gdLst/>
              <a:ahLst/>
              <a:cxnLst/>
              <a:rect r="r" b="b" t="t" l="l"/>
              <a:pathLst>
                <a:path h="702056" w="702056">
                  <a:moveTo>
                    <a:pt x="0" y="46863"/>
                  </a:moveTo>
                  <a:cubicBezTo>
                    <a:pt x="0" y="20955"/>
                    <a:pt x="20955" y="0"/>
                    <a:pt x="46863" y="0"/>
                  </a:cubicBezTo>
                  <a:lnTo>
                    <a:pt x="655193" y="0"/>
                  </a:lnTo>
                  <a:cubicBezTo>
                    <a:pt x="681101" y="0"/>
                    <a:pt x="702056" y="20955"/>
                    <a:pt x="702056" y="46863"/>
                  </a:cubicBezTo>
                  <a:lnTo>
                    <a:pt x="702056" y="655193"/>
                  </a:lnTo>
                  <a:cubicBezTo>
                    <a:pt x="702056" y="681101"/>
                    <a:pt x="681101" y="702056"/>
                    <a:pt x="655193" y="702056"/>
                  </a:cubicBezTo>
                  <a:lnTo>
                    <a:pt x="46863" y="702056"/>
                  </a:lnTo>
                  <a:cubicBezTo>
                    <a:pt x="20955" y="701929"/>
                    <a:pt x="0" y="680974"/>
                    <a:pt x="0" y="655066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9036100" y="7019106"/>
            <a:ext cx="215205" cy="3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50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2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681318" y="8190459"/>
            <a:ext cx="2925068" cy="37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5"/>
              </a:lnSpc>
            </a:pPr>
            <a:r>
              <a:rPr lang="en-US" sz="2249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Векторна графіка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273874" y="8629650"/>
            <a:ext cx="7740104" cy="82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7"/>
              </a:lnSpc>
            </a:pPr>
            <a:r>
              <a:rPr lang="en-US" sz="181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Заснована на математичних формулах, що описують лінії, криві та форми. Зображення може масштабуватися без втрати якості.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3350479" y="6328097"/>
            <a:ext cx="28575" cy="819001"/>
            <a:chOff x="0" y="0"/>
            <a:chExt cx="38100" cy="1092002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8100" cy="1091946"/>
            </a:xfrm>
            <a:custGeom>
              <a:avLst/>
              <a:gdLst/>
              <a:ahLst/>
              <a:cxnLst/>
              <a:rect r="r" b="b" t="t" l="l"/>
              <a:pathLst>
                <a:path h="1091946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72896"/>
                  </a:lnTo>
                  <a:cubicBezTo>
                    <a:pt x="38100" y="1083437"/>
                    <a:pt x="29591" y="1091946"/>
                    <a:pt x="19050" y="1091946"/>
                  </a:cubicBezTo>
                  <a:cubicBezTo>
                    <a:pt x="8509" y="1091946"/>
                    <a:pt x="0" y="1083437"/>
                    <a:pt x="0" y="1072896"/>
                  </a:cubicBezTo>
                  <a:close/>
                </a:path>
              </a:pathLst>
            </a:custGeom>
            <a:solidFill>
              <a:srgbClr val="535455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3101637" y="6883821"/>
            <a:ext cx="526405" cy="526405"/>
            <a:chOff x="0" y="0"/>
            <a:chExt cx="701873" cy="701873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02056" cy="702056"/>
            </a:xfrm>
            <a:custGeom>
              <a:avLst/>
              <a:gdLst/>
              <a:ahLst/>
              <a:cxnLst/>
              <a:rect r="r" b="b" t="t" l="l"/>
              <a:pathLst>
                <a:path h="702056" w="702056">
                  <a:moveTo>
                    <a:pt x="0" y="46863"/>
                  </a:moveTo>
                  <a:cubicBezTo>
                    <a:pt x="0" y="20955"/>
                    <a:pt x="20955" y="0"/>
                    <a:pt x="46863" y="0"/>
                  </a:cubicBezTo>
                  <a:lnTo>
                    <a:pt x="655193" y="0"/>
                  </a:lnTo>
                  <a:cubicBezTo>
                    <a:pt x="681101" y="0"/>
                    <a:pt x="702056" y="20955"/>
                    <a:pt x="702056" y="46863"/>
                  </a:cubicBezTo>
                  <a:lnTo>
                    <a:pt x="702056" y="655193"/>
                  </a:lnTo>
                  <a:cubicBezTo>
                    <a:pt x="702056" y="681101"/>
                    <a:pt x="681101" y="702056"/>
                    <a:pt x="655193" y="702056"/>
                  </a:cubicBezTo>
                  <a:lnTo>
                    <a:pt x="46863" y="702056"/>
                  </a:lnTo>
                  <a:cubicBezTo>
                    <a:pt x="20955" y="701929"/>
                    <a:pt x="0" y="680974"/>
                    <a:pt x="0" y="655066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3255972" y="7019106"/>
            <a:ext cx="217586" cy="303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50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3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902380" y="4830067"/>
            <a:ext cx="2925067" cy="37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5"/>
              </a:lnSpc>
            </a:pPr>
            <a:r>
              <a:rPr lang="en-US" sz="2249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Вибір типу графіки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494936" y="5269260"/>
            <a:ext cx="7740104" cy="82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7"/>
              </a:lnSpc>
            </a:pPr>
            <a:r>
              <a:rPr lang="en-US" sz="181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Вибір між растровою та векторною графікою залежить від мети використання, необхідної якості та можливостей масштабування.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25116" y="908894"/>
            <a:ext cx="9579769" cy="169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00"/>
              </a:lnSpc>
            </a:pPr>
            <a:r>
              <a:rPr lang="en-US" sz="5187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Порівняння характеристик графічних програм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925116" y="2995761"/>
            <a:ext cx="1321742" cy="2114699"/>
          </a:xfrm>
          <a:custGeom>
            <a:avLst/>
            <a:gdLst/>
            <a:ahLst/>
            <a:cxnLst/>
            <a:rect r="r" b="b" t="t" l="l"/>
            <a:pathLst>
              <a:path h="2114699" w="1321742">
                <a:moveTo>
                  <a:pt x="0" y="0"/>
                </a:moveTo>
                <a:lnTo>
                  <a:pt x="1321743" y="0"/>
                </a:lnTo>
                <a:lnTo>
                  <a:pt x="1321743" y="2114699"/>
                </a:lnTo>
                <a:lnTo>
                  <a:pt x="0" y="211469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7" t="0" r="-87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643336" y="3250555"/>
            <a:ext cx="3304282" cy="422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56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Вартість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43336" y="3736330"/>
            <a:ext cx="7861547" cy="940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</a:pPr>
            <a:r>
              <a:rPr lang="en-US" sz="206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Безкоштовні програми, платні програми з одноразовою оплатою, або передплатою.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925116" y="5110460"/>
            <a:ext cx="1321742" cy="2114699"/>
          </a:xfrm>
          <a:custGeom>
            <a:avLst/>
            <a:gdLst/>
            <a:ahLst/>
            <a:cxnLst/>
            <a:rect r="r" b="b" t="t" l="l"/>
            <a:pathLst>
              <a:path h="2114699" w="1321742">
                <a:moveTo>
                  <a:pt x="0" y="0"/>
                </a:moveTo>
                <a:lnTo>
                  <a:pt x="1321743" y="0"/>
                </a:lnTo>
                <a:lnTo>
                  <a:pt x="1321743" y="2114699"/>
                </a:lnTo>
                <a:lnTo>
                  <a:pt x="0" y="21146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7" t="0" r="-87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643336" y="5365254"/>
            <a:ext cx="3304282" cy="422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56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Функціональність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43336" y="5851029"/>
            <a:ext cx="7861547" cy="940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</a:pPr>
            <a:r>
              <a:rPr lang="en-US" sz="206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Набір доступних інструментів, можливості редагування, підтримка різних форматів файлів.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925116" y="7225159"/>
            <a:ext cx="1321742" cy="2114699"/>
          </a:xfrm>
          <a:custGeom>
            <a:avLst/>
            <a:gdLst/>
            <a:ahLst/>
            <a:cxnLst/>
            <a:rect r="r" b="b" t="t" l="l"/>
            <a:pathLst>
              <a:path h="2114699" w="1321742">
                <a:moveTo>
                  <a:pt x="0" y="0"/>
                </a:moveTo>
                <a:lnTo>
                  <a:pt x="1321743" y="0"/>
                </a:lnTo>
                <a:lnTo>
                  <a:pt x="1321743" y="2114699"/>
                </a:lnTo>
                <a:lnTo>
                  <a:pt x="0" y="21146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87" t="0" r="-87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643336" y="7479952"/>
            <a:ext cx="3304282" cy="422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562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Інтерфейс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643336" y="7965727"/>
            <a:ext cx="7861547" cy="940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</a:pPr>
            <a:r>
              <a:rPr lang="en-US" sz="2062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Зручність використання, наявність інтуїтивних елементів керування, швидкість роботи.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79586" y="741909"/>
            <a:ext cx="9470826" cy="2652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75"/>
              </a:lnSpc>
            </a:pPr>
            <a:r>
              <a:rPr lang="en-US" sz="5500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Поради щодо вибору програми для конкретних потреб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79586" y="4129088"/>
            <a:ext cx="629691" cy="629691"/>
            <a:chOff x="0" y="0"/>
            <a:chExt cx="839588" cy="8395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39597" cy="839597"/>
            </a:xfrm>
            <a:custGeom>
              <a:avLst/>
              <a:gdLst/>
              <a:ahLst/>
              <a:cxnLst/>
              <a:rect r="r" b="b" t="t" l="l"/>
              <a:pathLst>
                <a:path h="839597" w="839597">
                  <a:moveTo>
                    <a:pt x="0" y="56007"/>
                  </a:moveTo>
                  <a:cubicBezTo>
                    <a:pt x="0" y="25019"/>
                    <a:pt x="25019" y="0"/>
                    <a:pt x="56007" y="0"/>
                  </a:cubicBezTo>
                  <a:lnTo>
                    <a:pt x="783590" y="0"/>
                  </a:lnTo>
                  <a:cubicBezTo>
                    <a:pt x="814451" y="0"/>
                    <a:pt x="839597" y="25019"/>
                    <a:pt x="839597" y="56007"/>
                  </a:cubicBezTo>
                  <a:lnTo>
                    <a:pt x="839597" y="783590"/>
                  </a:lnTo>
                  <a:cubicBezTo>
                    <a:pt x="839597" y="814451"/>
                    <a:pt x="814578" y="839597"/>
                    <a:pt x="783590" y="839597"/>
                  </a:cubicBezTo>
                  <a:lnTo>
                    <a:pt x="56007" y="839597"/>
                  </a:lnTo>
                  <a:cubicBezTo>
                    <a:pt x="25019" y="839597"/>
                    <a:pt x="0" y="814578"/>
                    <a:pt x="0" y="78359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222027" y="4291161"/>
            <a:ext cx="144810" cy="362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50"/>
              </a:lnSpc>
            </a:pPr>
            <a:r>
              <a:rPr lang="en-US" sz="32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89075" y="4110038"/>
            <a:ext cx="3498800" cy="456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Навчання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89075" y="4638972"/>
            <a:ext cx="3686026" cy="1886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Визначте рівень вашого досвіду та виберіть програму з відповідним рівнем складності.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854899" y="4129088"/>
            <a:ext cx="629691" cy="629691"/>
            <a:chOff x="0" y="0"/>
            <a:chExt cx="839588" cy="83958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39597" cy="839597"/>
            </a:xfrm>
            <a:custGeom>
              <a:avLst/>
              <a:gdLst/>
              <a:ahLst/>
              <a:cxnLst/>
              <a:rect r="r" b="b" t="t" l="l"/>
              <a:pathLst>
                <a:path h="839597" w="839597">
                  <a:moveTo>
                    <a:pt x="0" y="56007"/>
                  </a:moveTo>
                  <a:cubicBezTo>
                    <a:pt x="0" y="25019"/>
                    <a:pt x="25019" y="0"/>
                    <a:pt x="56007" y="0"/>
                  </a:cubicBezTo>
                  <a:lnTo>
                    <a:pt x="783590" y="0"/>
                  </a:lnTo>
                  <a:cubicBezTo>
                    <a:pt x="814451" y="0"/>
                    <a:pt x="839597" y="25019"/>
                    <a:pt x="839597" y="56007"/>
                  </a:cubicBezTo>
                  <a:lnTo>
                    <a:pt x="839597" y="783590"/>
                  </a:lnTo>
                  <a:cubicBezTo>
                    <a:pt x="839597" y="814451"/>
                    <a:pt x="814578" y="839597"/>
                    <a:pt x="783590" y="839597"/>
                  </a:cubicBezTo>
                  <a:lnTo>
                    <a:pt x="56007" y="839597"/>
                  </a:lnTo>
                  <a:cubicBezTo>
                    <a:pt x="25019" y="839597"/>
                    <a:pt x="0" y="814578"/>
                    <a:pt x="0" y="78359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6041082" y="4291161"/>
            <a:ext cx="257324" cy="362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50"/>
              </a:lnSpc>
            </a:pPr>
            <a:r>
              <a:rPr lang="en-US" sz="32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764388" y="4110038"/>
            <a:ext cx="3544044" cy="456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Мета використання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764388" y="4638972"/>
            <a:ext cx="3686026" cy="2782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Якщо вам потрібна програма для фоторедагування, веб-дизайну або створення ілюстрацій, виберіть відповідну.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79586" y="8015734"/>
            <a:ext cx="629691" cy="629691"/>
            <a:chOff x="0" y="0"/>
            <a:chExt cx="839588" cy="83958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39597" cy="839597"/>
            </a:xfrm>
            <a:custGeom>
              <a:avLst/>
              <a:gdLst/>
              <a:ahLst/>
              <a:cxnLst/>
              <a:rect r="r" b="b" t="t" l="l"/>
              <a:pathLst>
                <a:path h="839597" w="839597">
                  <a:moveTo>
                    <a:pt x="0" y="56007"/>
                  </a:moveTo>
                  <a:cubicBezTo>
                    <a:pt x="0" y="25019"/>
                    <a:pt x="25019" y="0"/>
                    <a:pt x="56007" y="0"/>
                  </a:cubicBezTo>
                  <a:lnTo>
                    <a:pt x="783590" y="0"/>
                  </a:lnTo>
                  <a:cubicBezTo>
                    <a:pt x="814451" y="0"/>
                    <a:pt x="839597" y="25019"/>
                    <a:pt x="839597" y="56007"/>
                  </a:cubicBezTo>
                  <a:lnTo>
                    <a:pt x="839597" y="783590"/>
                  </a:lnTo>
                  <a:cubicBezTo>
                    <a:pt x="839597" y="814451"/>
                    <a:pt x="814578" y="839597"/>
                    <a:pt x="783590" y="839597"/>
                  </a:cubicBezTo>
                  <a:lnTo>
                    <a:pt x="56007" y="839597"/>
                  </a:lnTo>
                  <a:cubicBezTo>
                    <a:pt x="25019" y="839597"/>
                    <a:pt x="0" y="814578"/>
                    <a:pt x="0" y="783590"/>
                  </a:cubicBezTo>
                  <a:close/>
                </a:path>
              </a:pathLst>
            </a:custGeom>
            <a:solidFill>
              <a:srgbClr val="3A3B3C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164282" y="8177808"/>
            <a:ext cx="260300" cy="362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50"/>
              </a:lnSpc>
            </a:pPr>
            <a:r>
              <a:rPr lang="en-US" sz="32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889075" y="7996684"/>
            <a:ext cx="3498800" cy="456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>
                <a:solidFill>
                  <a:srgbClr val="CFCBBF"/>
                </a:solidFill>
                <a:latin typeface="Prata"/>
                <a:ea typeface="Prata"/>
                <a:cs typeface="Prata"/>
                <a:sym typeface="Prata"/>
              </a:rPr>
              <a:t>Бюджет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889075" y="8525619"/>
            <a:ext cx="8561337" cy="990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Визначте, скільки ви готові витратити на програму, і виберіть відповідний варіант.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B1C1D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850237" y="3788420"/>
            <a:ext cx="9370814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F2E782"/>
                </a:solidFill>
                <a:latin typeface="Prata"/>
                <a:ea typeface="Prata"/>
                <a:cs typeface="Prata"/>
                <a:sym typeface="Prata"/>
              </a:rPr>
              <a:t>Висновки та рекомендації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850237" y="5023396"/>
            <a:ext cx="9445526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>
                <a:solidFill>
                  <a:srgbClr val="CFCBBF"/>
                </a:solidFill>
                <a:latin typeface="Raleway"/>
                <a:ea typeface="Raleway"/>
                <a:cs typeface="Raleway"/>
                <a:sym typeface="Raleway"/>
              </a:rPr>
              <a:t>Знання графічних програм стає все більш важливим у сучасному світі. Вибір програми залежить від ваших потреб, рівня досвіду та бюджету.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DAGUxJ7kwC4</dc:identifier>
  <dcterms:modified xsi:type="dcterms:W3CDTF">2011-08-01T06:04:30Z</dcterms:modified>
  <cp:revision>1</cp:revision>
  <dc:title>Programi-dlya-pereglyadu-ta-stvorennya-grafichnih-zobrazhen_0994f9a3-4107-4bee-a113-ef26963fe2f9.pptx</dc:title>
</cp:coreProperties>
</file>