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62" r:id="rId2"/>
    <p:sldId id="257" r:id="rId3"/>
    <p:sldId id="259" r:id="rId4"/>
    <p:sldId id="260" r:id="rId5"/>
    <p:sldId id="258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2/28/2021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defTabSz="457200"/>
            <a:fld id="{D57F1E4F-1CFF-5643-939E-217C01CDF565}" type="slidenum">
              <a:rPr lang="en-US" smtClean="0">
                <a:solidFill>
                  <a:srgbClr val="90C226"/>
                </a:solidFill>
              </a:rPr>
              <a:pPr defTabSz="457200"/>
              <a:t>‹#›</a:t>
            </a:fld>
            <a:endParaRPr lang="en-US" dirty="0">
              <a:solidFill>
                <a:srgbClr val="90C226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2/28/2021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D57F1E4F-1CFF-5643-939E-217C01CDF565}" type="slidenum">
              <a:rPr lang="en-US" smtClean="0">
                <a:solidFill>
                  <a:srgbClr val="90C226"/>
                </a:solidFill>
              </a:rPr>
              <a:pPr defTabSz="457200"/>
              <a:t>‹#›</a:t>
            </a:fld>
            <a:endParaRPr lang="en-US" dirty="0">
              <a:solidFill>
                <a:srgbClr val="90C226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2/28/2021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D57F1E4F-1CFF-5643-939E-217C01CDF565}" type="slidenum">
              <a:rPr lang="en-US" smtClean="0">
                <a:solidFill>
                  <a:srgbClr val="90C226"/>
                </a:solidFill>
              </a:rPr>
              <a:pPr defTabSz="457200"/>
              <a:t>‹#›</a:t>
            </a:fld>
            <a:endParaRPr lang="en-US" dirty="0">
              <a:solidFill>
                <a:srgbClr val="90C226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2/28/2021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D57F1E4F-1CFF-5643-939E-217C01CDF565}" type="slidenum">
              <a:rPr lang="en-US" smtClean="0">
                <a:solidFill>
                  <a:srgbClr val="90C226"/>
                </a:solidFill>
              </a:rPr>
              <a:pPr defTabSz="457200"/>
              <a:t>‹#›</a:t>
            </a:fld>
            <a:endParaRPr lang="en-US" dirty="0">
              <a:solidFill>
                <a:srgbClr val="90C226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2/28/2021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D57F1E4F-1CFF-5643-939E-217C01CDF565}" type="slidenum">
              <a:rPr lang="en-US" smtClean="0">
                <a:solidFill>
                  <a:srgbClr val="90C226"/>
                </a:solidFill>
              </a:rPr>
              <a:pPr defTabSz="457200"/>
              <a:t>‹#›</a:t>
            </a:fld>
            <a:endParaRPr lang="en-US" dirty="0">
              <a:solidFill>
                <a:srgbClr val="90C226"/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2/28/2021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D57F1E4F-1CFF-5643-939E-217C01CDF565}" type="slidenum">
              <a:rPr lang="en-US" smtClean="0">
                <a:solidFill>
                  <a:srgbClr val="90C226"/>
                </a:solidFill>
              </a:rPr>
              <a:pPr defTabSz="457200"/>
              <a:t>‹#›</a:t>
            </a:fld>
            <a:endParaRPr lang="en-US" dirty="0">
              <a:solidFill>
                <a:srgbClr val="90C226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2/28/2021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D57F1E4F-1CFF-5643-939E-217C01CDF565}" type="slidenum">
              <a:rPr lang="en-US" smtClean="0">
                <a:solidFill>
                  <a:srgbClr val="90C226"/>
                </a:solidFill>
              </a:rPr>
              <a:pPr defTabSz="457200"/>
              <a:t>‹#›</a:t>
            </a:fld>
            <a:endParaRPr lang="en-US" dirty="0">
              <a:solidFill>
                <a:srgbClr val="90C226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2/28/2021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D57F1E4F-1CFF-5643-939E-217C01CDF565}" type="slidenum">
              <a:rPr lang="en-US" smtClean="0">
                <a:solidFill>
                  <a:srgbClr val="90C226"/>
                </a:solidFill>
              </a:rPr>
              <a:pPr defTabSz="457200"/>
              <a:t>‹#›</a:t>
            </a:fld>
            <a:endParaRPr lang="en-US" dirty="0">
              <a:solidFill>
                <a:srgbClr val="90C226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2/28/2021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D57F1E4F-1CFF-5643-939E-217C01CDF565}" type="slidenum">
              <a:rPr lang="en-US" smtClean="0">
                <a:solidFill>
                  <a:srgbClr val="90C226"/>
                </a:solidFill>
              </a:rPr>
              <a:pPr defTabSz="457200"/>
              <a:t>‹#›</a:t>
            </a:fld>
            <a:endParaRPr lang="en-US" dirty="0">
              <a:solidFill>
                <a:srgbClr val="90C226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2/28/2021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D57F1E4F-1CFF-5643-939E-217C01CDF565}" type="slidenum">
              <a:rPr lang="en-US" smtClean="0">
                <a:solidFill>
                  <a:srgbClr val="90C226"/>
                </a:solidFill>
              </a:rPr>
              <a:pPr defTabSz="457200"/>
              <a:t>‹#›</a:t>
            </a:fld>
            <a:endParaRPr lang="en-US" dirty="0">
              <a:solidFill>
                <a:srgbClr val="90C226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457200"/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2/28/2021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D57F1E4F-1CFF-5643-939E-217C01CDF565}" type="slidenum">
              <a:rPr lang="en-US" smtClean="0">
                <a:solidFill>
                  <a:srgbClr val="90C226"/>
                </a:solidFill>
              </a:rPr>
              <a:pPr defTabSz="457200"/>
              <a:t>‹#›</a:t>
            </a:fld>
            <a:endParaRPr lang="en-US" dirty="0">
              <a:solidFill>
                <a:srgbClr val="90C226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2/28/2021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90C226"/>
                </a:solidFill>
              </a:rPr>
              <a:pPr defTabSz="457200"/>
              <a:t>‹#›</a:t>
            </a:fld>
            <a:endParaRPr lang="en-US" dirty="0">
              <a:solidFill>
                <a:srgbClr val="90C226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8136904" cy="5491336"/>
          </a:xfrm>
        </p:spPr>
        <p:txBody>
          <a:bodyPr/>
          <a:lstStyle/>
          <a:p>
            <a:pPr algn="l"/>
            <a:r>
              <a:rPr lang="uk-UA" sz="4800" b="1" i="1" dirty="0" smtClean="0">
                <a:solidFill>
                  <a:srgbClr val="002060"/>
                </a:solidFill>
              </a:rPr>
              <a:t>Тема:</a:t>
            </a:r>
            <a:r>
              <a:rPr lang="uk-UA" sz="4800" b="1" dirty="0" smtClean="0">
                <a:solidFill>
                  <a:srgbClr val="002060"/>
                </a:solidFill>
              </a:rPr>
              <a:t> </a:t>
            </a:r>
            <a:r>
              <a:rPr lang="uk-UA" sz="4800" b="1" dirty="0" smtClean="0">
                <a:solidFill>
                  <a:schemeClr val="tx1"/>
                </a:solidFill>
              </a:rPr>
              <a:t>Двовимірні масиви.</a:t>
            </a:r>
            <a:br>
              <a:rPr lang="uk-UA" sz="4800" b="1" dirty="0" smtClean="0">
                <a:solidFill>
                  <a:schemeClr val="tx1"/>
                </a:solidFill>
              </a:rPr>
            </a:br>
            <a:r>
              <a:rPr lang="uk-UA" sz="4800" b="1" dirty="0">
                <a:solidFill>
                  <a:schemeClr val="tx1"/>
                </a:solidFill>
              </a:rPr>
              <a:t/>
            </a:r>
            <a:br>
              <a:rPr lang="uk-UA" sz="4800" b="1" dirty="0">
                <a:solidFill>
                  <a:schemeClr val="tx1"/>
                </a:solidFill>
              </a:rPr>
            </a:br>
            <a:r>
              <a:rPr lang="uk-UA" sz="4800" b="1" i="1" dirty="0" smtClean="0">
                <a:solidFill>
                  <a:srgbClr val="002060"/>
                </a:solidFill>
              </a:rPr>
              <a:t>Мета:</a:t>
            </a:r>
            <a:r>
              <a:rPr lang="uk-UA" sz="4800" b="1" i="1" dirty="0" smtClean="0">
                <a:solidFill>
                  <a:schemeClr val="tx1"/>
                </a:solidFill>
              </a:rPr>
              <a:t> </a:t>
            </a:r>
            <a:r>
              <a:rPr lang="uk-UA" sz="4800" b="1" dirty="0" smtClean="0">
                <a:solidFill>
                  <a:schemeClr val="tx1"/>
                </a:solidFill>
              </a:rPr>
              <a:t>Навчитись описувати та обробляти елементи двовимірного масиву.</a:t>
            </a:r>
            <a:r>
              <a:rPr lang="uk-UA" sz="4000" dirty="0" smtClean="0">
                <a:solidFill>
                  <a:schemeClr val="tx1"/>
                </a:solidFill>
              </a:rPr>
              <a:t/>
            </a:r>
            <a:br>
              <a:rPr lang="uk-UA" sz="4000" dirty="0" smtClean="0">
                <a:solidFill>
                  <a:schemeClr val="tx1"/>
                </a:solidFill>
              </a:rPr>
            </a:br>
            <a:endParaRPr lang="ru-RU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9169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41F5854-3CAC-4C41-B141-028EF01E3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365" y="188640"/>
            <a:ext cx="7458087" cy="677663"/>
          </a:xfrm>
        </p:spPr>
        <p:txBody>
          <a:bodyPr/>
          <a:lstStyle/>
          <a:p>
            <a:r>
              <a:rPr lang="uk-UA" sz="4800" b="1" dirty="0">
                <a:latin typeface="Comic Sans MS" pitchFamily="66" charset="0"/>
              </a:rPr>
              <a:t>Двовимірні масиви</a:t>
            </a:r>
            <a:endParaRPr lang="uk-UA" sz="4800" dirty="0"/>
          </a:p>
        </p:txBody>
      </p:sp>
      <p:sp>
        <p:nvSpPr>
          <p:cNvPr id="4" name="Прямоугольник 5">
            <a:extLst>
              <a:ext uri="{FF2B5EF4-FFF2-40B4-BE49-F238E27FC236}">
                <a16:creationId xmlns:a16="http://schemas.microsoft.com/office/drawing/2014/main" xmlns="" id="{19619662-2E40-4C02-83F3-EC6FB2331131}"/>
              </a:ext>
            </a:extLst>
          </p:cNvPr>
          <p:cNvSpPr/>
          <p:nvPr/>
        </p:nvSpPr>
        <p:spPr>
          <a:xfrm>
            <a:off x="179512" y="980728"/>
            <a:ext cx="8964488" cy="12926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k-UA" sz="2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Двовимірний масив </a:t>
            </a:r>
            <a:r>
              <a:rPr lang="uk-UA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- це таблиця, у якій кожному елементу ставиться у відповідність два індекси, які визначають його місце (рядок, стовпець) у таблиці</a:t>
            </a:r>
            <a:r>
              <a:rPr lang="uk-UA" sz="2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.</a:t>
            </a:r>
            <a:endParaRPr lang="uk-UA" sz="2600" b="1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3" name="Rectangle 1">
            <a:extLst>
              <a:ext uri="{FF2B5EF4-FFF2-40B4-BE49-F238E27FC236}">
                <a16:creationId xmlns:a16="http://schemas.microsoft.com/office/drawing/2014/main" xmlns="" id="{4FF2D462-26A0-43BF-ADD1-101A00BD00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030" y="2539644"/>
            <a:ext cx="8280920" cy="1384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152352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uk-UA" sz="2800" b="1" dirty="0">
                <a:solidFill>
                  <a:srgbClr val="2B2B2B"/>
                </a:solidFill>
                <a:latin typeface="Comic Sans MS" pitchFamily="66" charset="0"/>
              </a:rPr>
              <a:t>Приклад.</a:t>
            </a:r>
            <a:r>
              <a:rPr lang="uk-UA" altLang="uk-UA" sz="2800" dirty="0">
                <a:solidFill>
                  <a:srgbClr val="2B2B2B"/>
                </a:solidFill>
                <a:latin typeface="Comic Sans MS" pitchFamily="66" charset="0"/>
              </a:rPr>
              <a:t> Опис двовимірного масиву </a:t>
            </a:r>
            <a:r>
              <a:rPr lang="uk-UA" altLang="uk-UA" sz="2800" dirty="0">
                <a:solidFill>
                  <a:srgbClr val="0000FF"/>
                </a:solidFill>
                <a:latin typeface="Comic Sans MS" pitchFamily="66" charset="0"/>
              </a:rPr>
              <a:t>Matr</a:t>
            </a:r>
            <a:r>
              <a:rPr lang="uk-UA" altLang="uk-UA" sz="2800" dirty="0">
                <a:solidFill>
                  <a:srgbClr val="2B2B2B"/>
                </a:solidFill>
                <a:latin typeface="Comic Sans MS" pitchFamily="66" charset="0"/>
              </a:rPr>
              <a:t> цілих чисел розміром 3×4.</a:t>
            </a:r>
            <a:endParaRPr lang="uk-UA" altLang="uk-UA" sz="2400" dirty="0">
              <a:solidFill>
                <a:srgbClr val="0000FF"/>
              </a:solidFill>
              <a:latin typeface="Comic Sans MS" pitchFamily="66" charset="0"/>
              <a:cs typeface="Courier New" panose="02070309020205020404" pitchFamily="49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uk-UA" sz="2400" dirty="0">
                <a:solidFill>
                  <a:srgbClr val="0000FF"/>
                </a:solidFill>
                <a:latin typeface="Comic Sans MS" pitchFamily="66" charset="0"/>
                <a:cs typeface="Courier New" panose="02070309020205020404" pitchFamily="49" charset="0"/>
              </a:rPr>
              <a:t>int</a:t>
            </a:r>
            <a:r>
              <a:rPr lang="uk-UA" altLang="uk-UA" sz="2400" dirty="0">
                <a:solidFill>
                  <a:srgbClr val="2B2B2B"/>
                </a:solidFill>
                <a:latin typeface="Comic Sans MS" pitchFamily="66" charset="0"/>
                <a:cs typeface="Courier New" panose="02070309020205020404" pitchFamily="49" charset="0"/>
              </a:rPr>
              <a:t> Matr[3][4]; </a:t>
            </a:r>
            <a:r>
              <a:rPr lang="uk-UA" altLang="uk-UA" sz="2400" dirty="0">
                <a:solidFill>
                  <a:srgbClr val="008000"/>
                </a:solidFill>
                <a:latin typeface="Comic Sans MS" pitchFamily="66" charset="0"/>
                <a:cs typeface="Courier New" panose="02070309020205020404" pitchFamily="49" charset="0"/>
              </a:rPr>
              <a:t>// двовимірний масив розміром 3*4</a:t>
            </a:r>
            <a:r>
              <a:rPr lang="uk-UA" altLang="uk-UA" sz="1400" dirty="0">
                <a:solidFill>
                  <a:prstClr val="black"/>
                </a:solidFill>
                <a:latin typeface="Comic Sans MS" pitchFamily="66" charset="0"/>
              </a:rPr>
              <a:t> </a:t>
            </a:r>
            <a:endParaRPr lang="uk-UA" altLang="uk-UA" sz="40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62CA985C-C232-41BB-A71B-8F92A8411E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185" b="12097"/>
          <a:stretch/>
        </p:blipFill>
        <p:spPr>
          <a:xfrm>
            <a:off x="1388723" y="4077072"/>
            <a:ext cx="6855685" cy="2479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259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C83EB06-1D9C-4C49-BE31-2B7EBE0F95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555" y="188640"/>
            <a:ext cx="8748464" cy="144016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uk-UA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Кількість </a:t>
            </a:r>
            <a:r>
              <a:rPr lang="uk-UA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індексів визначає </a:t>
            </a:r>
            <a:r>
              <a:rPr lang="uk-UA" sz="3600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розмірність</a:t>
            </a:r>
            <a:r>
              <a:rPr lang="uk-UA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масиву. 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2431793" y="1841306"/>
            <a:ext cx="4032448" cy="4468014"/>
            <a:chOff x="2431793" y="1841306"/>
            <a:chExt cx="4032448" cy="4468014"/>
          </a:xfrm>
        </p:grpSpPr>
        <p:grpSp>
          <p:nvGrpSpPr>
            <p:cNvPr id="6" name="Группа 8">
              <a:extLst>
                <a:ext uri="{FF2B5EF4-FFF2-40B4-BE49-F238E27FC236}">
                  <a16:creationId xmlns="" xmlns:a16="http://schemas.microsoft.com/office/drawing/2014/main" id="{487C2EC3-01B2-42B7-9E1B-AC0304EB22EE}"/>
                </a:ext>
              </a:extLst>
            </p:cNvPr>
            <p:cNvGrpSpPr/>
            <p:nvPr/>
          </p:nvGrpSpPr>
          <p:grpSpPr>
            <a:xfrm>
              <a:off x="2431793" y="1841306"/>
              <a:ext cx="4032448" cy="887888"/>
              <a:chOff x="4857752" y="5715016"/>
              <a:chExt cx="3000396" cy="714380"/>
            </a:xfrm>
            <a:solidFill>
              <a:srgbClr val="FFFF00"/>
            </a:solidFill>
          </p:grpSpPr>
          <p:sp>
            <p:nvSpPr>
              <p:cNvPr id="14" name="Овал 13">
                <a:extLst>
                  <a:ext uri="{FF2B5EF4-FFF2-40B4-BE49-F238E27FC236}">
                    <a16:creationId xmlns="" xmlns:a16="http://schemas.microsoft.com/office/drawing/2014/main" id="{36E98F61-7406-4FA7-A48A-E1133AD752AB}"/>
                  </a:ext>
                </a:extLst>
              </p:cNvPr>
              <p:cNvSpPr/>
              <p:nvPr/>
            </p:nvSpPr>
            <p:spPr>
              <a:xfrm>
                <a:off x="4857752" y="5715016"/>
                <a:ext cx="3000396" cy="714380"/>
              </a:xfrm>
              <a:prstGeom prst="ellipse">
                <a:avLst/>
              </a:prstGeom>
              <a:grpFill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>
                <a:defPPr>
                  <a:defRPr lang="ru-RU"/>
                </a:defPPr>
                <a:lvl1pPr marL="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15" name="TextBox 10">
                <a:extLst>
                  <a:ext uri="{FF2B5EF4-FFF2-40B4-BE49-F238E27FC236}">
                    <a16:creationId xmlns="" xmlns:a16="http://schemas.microsoft.com/office/drawing/2014/main" id="{7FEAF0CB-F9A5-469C-BB7E-E7E98D804B97}"/>
                  </a:ext>
                </a:extLst>
              </p:cNvPr>
              <p:cNvSpPr txBox="1"/>
              <p:nvPr/>
            </p:nvSpPr>
            <p:spPr>
              <a:xfrm>
                <a:off x="5214943" y="5857892"/>
                <a:ext cx="2214579" cy="4705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uk-UA" sz="32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omic Sans MS" pitchFamily="66" charset="0"/>
                  </a:rPr>
                  <a:t>двовимірний</a:t>
                </a:r>
                <a:endParaRPr lang="ru-RU" sz="32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omic Sans MS" pitchFamily="66" charset="0"/>
                </a:endParaRPr>
              </a:p>
            </p:txBody>
          </p:sp>
        </p:grpSp>
        <p:sp>
          <p:nvSpPr>
            <p:cNvPr id="8" name="Стрелка вниз 16">
              <a:extLst>
                <a:ext uri="{FF2B5EF4-FFF2-40B4-BE49-F238E27FC236}">
                  <a16:creationId xmlns="" xmlns:a16="http://schemas.microsoft.com/office/drawing/2014/main" id="{06772B61-F387-405F-B169-8AE9327B3395}"/>
                </a:ext>
              </a:extLst>
            </p:cNvPr>
            <p:cNvSpPr/>
            <p:nvPr/>
          </p:nvSpPr>
          <p:spPr>
            <a:xfrm>
              <a:off x="4252246" y="2780928"/>
              <a:ext cx="391541" cy="678771"/>
            </a:xfrm>
            <a:prstGeom prst="downArrow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0" name="Скругленный прямоугольник 18">
              <a:extLst>
                <a:ext uri="{FF2B5EF4-FFF2-40B4-BE49-F238E27FC236}">
                  <a16:creationId xmlns="" xmlns:a16="http://schemas.microsoft.com/office/drawing/2014/main" id="{4C7E4E44-A3FE-4723-97E6-F4AFF835AA62}"/>
                </a:ext>
              </a:extLst>
            </p:cNvPr>
            <p:cNvSpPr/>
            <p:nvPr/>
          </p:nvSpPr>
          <p:spPr>
            <a:xfrm>
              <a:off x="2855226" y="3501008"/>
              <a:ext cx="3185581" cy="978251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uk-UA" sz="3200" b="1" dirty="0">
                  <a:solidFill>
                    <a:prstClr val="black"/>
                  </a:solidFill>
                  <a:latin typeface="Comic Sans MS" pitchFamily="66" charset="0"/>
                </a:rPr>
                <a:t>прямокутна таблиця</a:t>
              </a:r>
            </a:p>
          </p:txBody>
        </p:sp>
        <p:sp>
          <p:nvSpPr>
            <p:cNvPr id="11" name="Стрелка вниз 19">
              <a:extLst>
                <a:ext uri="{FF2B5EF4-FFF2-40B4-BE49-F238E27FC236}">
                  <a16:creationId xmlns="" xmlns:a16="http://schemas.microsoft.com/office/drawing/2014/main" id="{30120EA4-96FF-4EB7-96D4-974AF900EC70}"/>
                </a:ext>
              </a:extLst>
            </p:cNvPr>
            <p:cNvSpPr/>
            <p:nvPr/>
          </p:nvSpPr>
          <p:spPr>
            <a:xfrm>
              <a:off x="4252246" y="4509120"/>
              <a:ext cx="391541" cy="678771"/>
            </a:xfrm>
            <a:prstGeom prst="downArrow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2" name="Скругленный прямоугольник 20">
              <a:extLst>
                <a:ext uri="{FF2B5EF4-FFF2-40B4-BE49-F238E27FC236}">
                  <a16:creationId xmlns="" xmlns:a16="http://schemas.microsoft.com/office/drawing/2014/main" id="{FA701730-7E28-4EF5-BEC0-7E4E8C4B722C}"/>
                </a:ext>
              </a:extLst>
            </p:cNvPr>
            <p:cNvSpPr/>
            <p:nvPr/>
          </p:nvSpPr>
          <p:spPr>
            <a:xfrm>
              <a:off x="2911847" y="5257784"/>
              <a:ext cx="3128959" cy="1051536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uk-UA" sz="3200" b="1" dirty="0">
                  <a:solidFill>
                    <a:prstClr val="black"/>
                  </a:solidFill>
                  <a:latin typeface="Comic Sans MS" pitchFamily="66" charset="0"/>
                </a:rPr>
                <a:t>квадратна таблиця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78962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3BA6EB5-0E42-4E10-8ED5-25097D247F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1484784"/>
            <a:ext cx="8408893" cy="4546114"/>
          </a:xfrm>
        </p:spPr>
        <p:txBody>
          <a:bodyPr>
            <a:normAutofit fontScale="90000"/>
          </a:bodyPr>
          <a:lstStyle/>
          <a:p>
            <a:pPr algn="l">
              <a:lnSpc>
                <a:spcPct val="100000"/>
              </a:lnSpc>
            </a:pPr>
            <a:r>
              <a:rPr lang="uk-UA" dirty="0"/>
              <a:t> </a:t>
            </a:r>
            <a:r>
              <a:rPr lang="uk-UA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Загальний вигляд конструкції опису </a:t>
            </a:r>
            <a:r>
              <a:rPr lang="uk-UA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двовимірного масиву:</a:t>
            </a:r>
            <a:br>
              <a:rPr lang="uk-UA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uk-UA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3600" b="1" dirty="0">
                <a:solidFill>
                  <a:srgbClr val="FF0000"/>
                </a:solidFill>
              </a:rPr>
              <a:t>&lt; тип &gt;  &lt; ім’я масиву </a:t>
            </a:r>
            <a:r>
              <a:rPr lang="uk-UA" sz="3600" b="1" dirty="0" smtClean="0">
                <a:solidFill>
                  <a:srgbClr val="FF0000"/>
                </a:solidFill>
              </a:rPr>
              <a:t>&gt;[</a:t>
            </a:r>
            <a:r>
              <a:rPr lang="en-US" sz="3600" b="1" dirty="0" smtClean="0">
                <a:solidFill>
                  <a:srgbClr val="FF0000"/>
                </a:solidFill>
              </a:rPr>
              <a:t>M</a:t>
            </a:r>
            <a:r>
              <a:rPr lang="uk-UA" sz="3600" b="1" dirty="0" smtClean="0">
                <a:solidFill>
                  <a:srgbClr val="FF0000"/>
                </a:solidFill>
              </a:rPr>
              <a:t>][</a:t>
            </a:r>
            <a:r>
              <a:rPr lang="en-US" sz="3600" b="1" dirty="0" smtClean="0">
                <a:solidFill>
                  <a:srgbClr val="FF0000"/>
                </a:solidFill>
              </a:rPr>
              <a:t>N]</a:t>
            </a:r>
            <a:r>
              <a:rPr lang="uk-UA" sz="3600" b="1" dirty="0">
                <a:solidFill>
                  <a:srgbClr val="FF0000"/>
                </a:solidFill>
              </a:rPr>
              <a:t>;</a:t>
            </a:r>
            <a: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де </a:t>
            </a:r>
            <a: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</a:t>
            </a:r>
            <a:r>
              <a:rPr lang="uk-UA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</a:t>
            </a:r>
            <a: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N  </a:t>
            </a:r>
            <a:r>
              <a:rPr lang="uk-UA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задають розміри для кожного виміру. 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uk-UA" sz="6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741F5854-3CAC-4C41-B141-028EF01E3307}"/>
              </a:ext>
            </a:extLst>
          </p:cNvPr>
          <p:cNvSpPr txBox="1">
            <a:spLocks/>
          </p:cNvSpPr>
          <p:nvPr/>
        </p:nvSpPr>
        <p:spPr>
          <a:xfrm>
            <a:off x="529767" y="476672"/>
            <a:ext cx="7458087" cy="6776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uk-UA" sz="4800" b="1" dirty="0" smtClean="0">
                <a:latin typeface="Comic Sans MS" pitchFamily="66" charset="0"/>
              </a:rPr>
              <a:t>Конструкція</a:t>
            </a:r>
            <a:endParaRPr lang="uk-UA" sz="4800" dirty="0"/>
          </a:p>
        </p:txBody>
      </p:sp>
    </p:spTree>
    <p:extLst>
      <p:ext uri="{BB962C8B-B14F-4D97-AF65-F5344CB8AC3E}">
        <p14:creationId xmlns:p14="http://schemas.microsoft.com/office/powerpoint/2010/main" val="30071136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A1133F9-EDEF-4BF8-86B2-2288D3FF3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1" y="609601"/>
            <a:ext cx="8168455" cy="5986509"/>
          </a:xfrm>
        </p:spPr>
        <p:txBody>
          <a:bodyPr>
            <a:normAutofit fontScale="90000"/>
          </a:bodyPr>
          <a:lstStyle/>
          <a:p>
            <a:pPr algn="l">
              <a:lnSpc>
                <a:spcPct val="100000"/>
              </a:lnSpc>
            </a:pPr>
            <a:r>
              <a:rPr lang="uk-UA" dirty="0"/>
              <a:t> </a:t>
            </a:r>
            <a:r>
              <a:rPr lang="uk-UA" sz="5300" b="1" dirty="0">
                <a:latin typeface="Comic Sans MS" pitchFamily="66" charset="0"/>
              </a:rPr>
              <a:t>Ініціалізація двовимірного масиву </a:t>
            </a:r>
            <a:r>
              <a:rPr lang="en-US" sz="5300" b="1" dirty="0">
                <a:latin typeface="Comic Sans MS" pitchFamily="66" charset="0"/>
              </a:rPr>
              <a:t/>
            </a:r>
            <a:br>
              <a:rPr lang="en-US" sz="5300" b="1" dirty="0">
                <a:latin typeface="Comic Sans MS" pitchFamily="66" charset="0"/>
              </a:rPr>
            </a:br>
            <a: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float 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M[3][4] = </a:t>
            </a:r>
            <a:b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{</a:t>
            </a:r>
            <a:b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    { 0.5, -2.8, -1.0, 23.45 },</a:t>
            </a:r>
            <a:b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    { -2.3, 0.4, 10.5, 0.8 },</a:t>
            </a:r>
            <a:b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    { 12.5, 10.4, 5.4, 3.56 }</a:t>
            </a:r>
            <a:b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};</a:t>
            </a:r>
            <a:r>
              <a:rPr lang="en-US" sz="8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en-US" sz="80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en-US" sz="8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endParaRPr lang="uk-UA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014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835496"/>
          </a:xfrm>
        </p:spPr>
        <p:txBody>
          <a:bodyPr/>
          <a:lstStyle/>
          <a:p>
            <a:r>
              <a:rPr lang="uk-UA" sz="4800" b="1" dirty="0" smtClean="0">
                <a:latin typeface="Comic Sans MS" pitchFamily="66" charset="0"/>
              </a:rPr>
              <a:t>Домашнє завдання</a:t>
            </a:r>
            <a:endParaRPr lang="ru-RU" sz="4800" b="1" dirty="0">
              <a:latin typeface="Comic Sans MS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Скласти програму для занесення в двовимірний масив таблиці множення двох чисел і виведення масиву на екран.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4" name="Рисунок 3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55776" y="2348880"/>
            <a:ext cx="4248472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7680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</TotalTime>
  <Words>81</Words>
  <Application>Microsoft Office PowerPoint</Application>
  <PresentationFormat>Экран (4:3)</PresentationFormat>
  <Paragraphs>14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Исполнительная</vt:lpstr>
      <vt:lpstr>Тема: Двовимірні масиви.  Мета: Навчитись описувати та обробляти елементи двовимірного масиву. </vt:lpstr>
      <vt:lpstr>Двовимірні масиви</vt:lpstr>
      <vt:lpstr>Кількість індексів визначає розмірність масиву. </vt:lpstr>
      <vt:lpstr> Загальний вигляд конструкції опису двовимірного масиву:  &lt; тип &gt;  &lt; ім’я масиву &gt;[M][N];  де M, N  задають розміри для кожного виміру.  </vt:lpstr>
      <vt:lpstr> Ініціалізація двовимірного масиву   float M[3][4] =      {         { 0.5, -2.8, -1.0, 23.45 },         { -2.3, 0.4, 10.5, 0.8 },         { 12.5, 10.4, 5.4, 3.56 }     };  </vt:lpstr>
      <vt:lpstr>Домашнє завдання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Двовимірні масиви</dc:title>
  <dc:creator>Пользователь Windows</dc:creator>
  <cp:lastModifiedBy>Пользователь Windows</cp:lastModifiedBy>
  <cp:revision>7</cp:revision>
  <dcterms:created xsi:type="dcterms:W3CDTF">2021-02-28T20:32:38Z</dcterms:created>
  <dcterms:modified xsi:type="dcterms:W3CDTF">2021-02-28T21:17:43Z</dcterms:modified>
</cp:coreProperties>
</file>