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0" r:id="rId1"/>
  </p:sldMasterIdLst>
  <p:notesMasterIdLst>
    <p:notesMasterId r:id="rId20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F8671B-74A4-48DB-947E-D1E8D946CACF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3E6522-7169-42AF-BCB3-8F1C097D9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378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370D34-1499-4FBB-A105-59588F21DB14}" type="datetimeFigureOut">
              <a:rPr lang="ru-RU" smtClean="0"/>
              <a:t>25.11.2020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D8369F6-8415-4ECC-BBFC-9EC73DACB6B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476672"/>
            <a:ext cx="7175351" cy="3672408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Мова програмування. Історія розвитку мов програмування. Класифікація мов програмування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221088"/>
            <a:ext cx="5637010" cy="882119"/>
          </a:xfrm>
        </p:spPr>
        <p:txBody>
          <a:bodyPr>
            <a:normAutofit/>
          </a:bodyPr>
          <a:lstStyle/>
          <a:p>
            <a:pPr algn="ctr"/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клас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83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332656"/>
            <a:ext cx="6777318" cy="889135"/>
          </a:xfrm>
        </p:spPr>
        <p:txBody>
          <a:bodyPr>
            <a:normAutofit/>
          </a:bodyPr>
          <a:lstStyle/>
          <a:p>
            <a:pPr algn="ctr"/>
            <a:r>
              <a:rPr lang="uk-UA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Пригадаймо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772816"/>
            <a:ext cx="7776864" cy="4251702"/>
          </a:xfrm>
        </p:spPr>
        <p:txBody>
          <a:bodyPr/>
          <a:lstStyle/>
          <a:p>
            <a:pPr algn="ctr"/>
            <a:r>
              <a:rPr lang="uk-UA" dirty="0" smtClean="0"/>
              <a:t>1.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називають алгоритмом та програмою?</a:t>
            </a:r>
          </a:p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виконавцем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алгоритму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Відмінність між ними</a:t>
            </a:r>
          </a:p>
          <a:p>
            <a:pPr algn="ctr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подати алгоритм?</a:t>
            </a:r>
          </a:p>
        </p:txBody>
      </p:sp>
      <p:sp>
        <p:nvSpPr>
          <p:cNvPr id="4" name="Улыбающееся лицо 3">
            <a:hlinkClick r:id="rId2" action="ppaction://hlinksldjump"/>
          </p:cNvPr>
          <p:cNvSpPr/>
          <p:nvPr/>
        </p:nvSpPr>
        <p:spPr>
          <a:xfrm>
            <a:off x="179512" y="6234755"/>
            <a:ext cx="576064" cy="576064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28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476672"/>
            <a:ext cx="7851648" cy="7075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b="1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Комп'ютерні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accent3">
                    <a:lumMod val="75000"/>
                  </a:schemeClr>
                </a:solidFill>
              </a:rPr>
              <a:t>програми</a:t>
            </a:r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556792"/>
            <a:ext cx="7134616" cy="1752600"/>
          </a:xfrm>
        </p:spPr>
        <p:txBody>
          <a:bodyPr/>
          <a:lstStyle/>
          <a:p>
            <a:pPr algn="just"/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Комп'ютерна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алгоритм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записаний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комп'ютером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371636"/>
            <a:ext cx="4968552" cy="3115992"/>
          </a:xfrm>
          <a:prstGeom prst="rect">
            <a:avLst/>
          </a:prstGeom>
        </p:spPr>
      </p:pic>
      <p:pic>
        <p:nvPicPr>
          <p:cNvPr id="102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18917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771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7406640" cy="936104"/>
          </a:xfrm>
        </p:spPr>
        <p:txBody>
          <a:bodyPr>
            <a:noAutofit/>
          </a:bodyPr>
          <a:lstStyle/>
          <a:p>
            <a:pPr algn="ctr"/>
            <a:r>
              <a:rPr lang="ru-RU" sz="3900" b="1" dirty="0" err="1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Комп'ютерні</a:t>
            </a:r>
            <a:r>
              <a:rPr lang="ru-RU" sz="3900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900" b="1" dirty="0" err="1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endParaRPr lang="ru-RU" sz="39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412776"/>
            <a:ext cx="7406640" cy="2659056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 smtClean="0"/>
              <a:t>Дані</a:t>
            </a:r>
            <a:endParaRPr lang="ru-RU" sz="4800" b="1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915816" y="2276872"/>
            <a:ext cx="1296144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148064" y="2276872"/>
            <a:ext cx="0" cy="21602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652120" y="2276872"/>
            <a:ext cx="1368152" cy="7920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91680" y="3068960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Вхідні (початкові)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11960" y="443711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Проміжні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85478" y="3068960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Вихідні</a:t>
            </a:r>
          </a:p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(результуючі)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93296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7164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1880" y="1340768"/>
            <a:ext cx="4598328" cy="1754495"/>
          </a:xfrm>
        </p:spPr>
        <p:txBody>
          <a:bodyPr>
            <a:noAutofit/>
          </a:bodyPr>
          <a:lstStyle/>
          <a:p>
            <a:pPr algn="just"/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запису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алгоритмів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призначених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комп'ютером</a:t>
            </a:r>
            <a:r>
              <a:rPr lang="ru-RU" sz="24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subTitle" idx="1"/>
          </p:nvPr>
        </p:nvSpPr>
        <p:spPr>
          <a:xfrm>
            <a:off x="1331640" y="476672"/>
            <a:ext cx="7406640" cy="786848"/>
          </a:xfrm>
        </p:spPr>
        <p:txBody>
          <a:bodyPr>
            <a:normAutofit/>
          </a:bodyPr>
          <a:lstStyle/>
          <a:p>
            <a:pPr algn="ctr"/>
            <a:r>
              <a:rPr lang="ru-RU" sz="3900" b="1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39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900" b="1" dirty="0" err="1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endParaRPr lang="ru-RU" sz="39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038">
            <a:off x="5782294" y="1970297"/>
            <a:ext cx="3345792" cy="20097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53162">
            <a:off x="1540578" y="3550391"/>
            <a:ext cx="3914664" cy="2410820"/>
          </a:xfrm>
          <a:prstGeom prst="rect">
            <a:avLst/>
          </a:prstGeom>
        </p:spPr>
      </p:pic>
      <p:pic>
        <p:nvPicPr>
          <p:cNvPr id="307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2128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423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Круглая лента лицом вверх 9"/>
          <p:cNvSpPr/>
          <p:nvPr/>
        </p:nvSpPr>
        <p:spPr>
          <a:xfrm>
            <a:off x="4788024" y="4077072"/>
            <a:ext cx="4032448" cy="864096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Круглая лента лицом вверх 8"/>
          <p:cNvSpPr/>
          <p:nvPr/>
        </p:nvSpPr>
        <p:spPr>
          <a:xfrm>
            <a:off x="2123728" y="5301208"/>
            <a:ext cx="3600400" cy="864096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Круглая лента лицом вверх 5"/>
          <p:cNvSpPr/>
          <p:nvPr/>
        </p:nvSpPr>
        <p:spPr>
          <a:xfrm>
            <a:off x="5724128" y="2060848"/>
            <a:ext cx="3096344" cy="864096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Круглая лента лицом вверх 4"/>
          <p:cNvSpPr/>
          <p:nvPr/>
        </p:nvSpPr>
        <p:spPr>
          <a:xfrm>
            <a:off x="683568" y="2768734"/>
            <a:ext cx="3456384" cy="792088"/>
          </a:xfrm>
          <a:prstGeom prst="ellipse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620688"/>
            <a:ext cx="7406640" cy="851354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 програмування</a:t>
            </a:r>
            <a:endParaRPr lang="ru-RU" sz="48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636912"/>
            <a:ext cx="2736304" cy="1368152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Алфавіт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24128" y="2060848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Словник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28084" y="4080908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Синтаксис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1740" y="5323834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Семантика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8" y="6031720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90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60648"/>
            <a:ext cx="7406640" cy="779346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8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 програмування</a:t>
            </a:r>
            <a:endParaRPr lang="ru-RU" sz="48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196752"/>
            <a:ext cx="7406640" cy="2515040"/>
          </a:xfrm>
        </p:spPr>
        <p:txBody>
          <a:bodyPr>
            <a:no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входять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алфавіту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словникових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призводять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неможливості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синтаксичними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помилками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501008"/>
            <a:ext cx="2742604" cy="3051630"/>
          </a:xfrm>
          <a:prstGeom prst="rect">
            <a:avLst/>
          </a:prstGeom>
        </p:spPr>
      </p:pic>
      <p:pic>
        <p:nvPicPr>
          <p:cNvPr id="51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95573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557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створених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1850064"/>
            <a:ext cx="6480720" cy="786848"/>
          </a:xfrm>
        </p:spPr>
        <p:txBody>
          <a:bodyPr>
            <a:normAutofit/>
          </a:bodyPr>
          <a:lstStyle/>
          <a:p>
            <a:pPr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рограма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записує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машинною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1445" y="1782911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Транслятор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7591" y="2940913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Компілятор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467532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Інтерпретатор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2940913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читує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одразу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всю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переписує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машинним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кодом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асамблер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трянсляції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такому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підході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компіляцією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раз, і результат перекладу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зберігається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окремому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файлі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15816" y="4669105"/>
            <a:ext cx="6092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читує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вихідний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код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одній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одразу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намагається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змогу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програмісту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швидше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перевіряти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правильність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помилки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093296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594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404664"/>
            <a:ext cx="7406640" cy="779346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 програмування</a:t>
            </a:r>
            <a:endParaRPr lang="ru-RU" sz="4000" b="1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412776"/>
            <a:ext cx="7651576" cy="489654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автоматизації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користувача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98932" indent="-571500" algn="just">
              <a:buFont typeface="Wingdings" panose="05000000000000000000" pitchFamily="2" charset="2"/>
              <a:buChar char="Ø"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редактор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у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редагувати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98932" indent="-571500" algn="just">
              <a:buFont typeface="Wingdings" panose="05000000000000000000" pitchFamily="2" charset="2"/>
              <a:buChar char="Ø"/>
            </a:pP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довідково-інформаційну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 про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98932" indent="-571500" algn="just">
              <a:buFont typeface="Wingdings" panose="05000000000000000000" pitchFamily="2" charset="2"/>
              <a:buChar char="Ø"/>
            </a:pP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бібліотеки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уяких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зберігаються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уживані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98932" indent="-571500" algn="just">
              <a:buFont typeface="Wingdings" panose="05000000000000000000" pitchFamily="2" charset="2"/>
              <a:buChar char="Ø"/>
            </a:pP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компілятор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інтерпретатор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змогу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програмі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помилку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виправити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598932" indent="-571500" algn="just">
              <a:buFont typeface="Wingdings" panose="05000000000000000000" pitchFamily="2" charset="2"/>
              <a:buChar char="Ø"/>
            </a:pP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покроковий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виконавець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2128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408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7223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700" dirty="0"/>
              <a:t>LAZARUS</a:t>
            </a:r>
            <a:r>
              <a:rPr lang="en-US" dirty="0"/>
              <a:t>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en-US" dirty="0" smtClean="0"/>
              <a:t>- </a:t>
            </a:r>
            <a:r>
              <a:rPr lang="ru-RU" sz="4000" dirty="0" err="1"/>
              <a:t>середовище</a:t>
            </a:r>
            <a:r>
              <a:rPr lang="ru-RU" sz="4000" dirty="0"/>
              <a:t> </a:t>
            </a:r>
            <a:r>
              <a:rPr lang="ru-RU" sz="4000" dirty="0" err="1"/>
              <a:t>розробки</a:t>
            </a:r>
            <a:r>
              <a:rPr lang="ru-RU" sz="4000" dirty="0"/>
              <a:t> </a:t>
            </a:r>
            <a:r>
              <a:rPr lang="ru-RU" sz="4000" dirty="0" err="1"/>
              <a:t>програм</a:t>
            </a:r>
            <a:r>
              <a:rPr lang="ru-RU" sz="4000" dirty="0"/>
              <a:t> </a:t>
            </a:r>
            <a:r>
              <a:rPr lang="ru-RU" sz="4000" dirty="0" err="1"/>
              <a:t>об’єктно</a:t>
            </a:r>
            <a:r>
              <a:rPr lang="ru-RU" sz="4000" dirty="0"/>
              <a:t>- </a:t>
            </a:r>
            <a:r>
              <a:rPr lang="ru-RU" sz="4000" dirty="0" err="1"/>
              <a:t>орієнтованою</a:t>
            </a:r>
            <a:r>
              <a:rPr lang="ru-RU" sz="4000" dirty="0"/>
              <a:t> </a:t>
            </a:r>
            <a:r>
              <a:rPr lang="ru-RU" sz="4000" dirty="0" err="1"/>
              <a:t>мовою</a:t>
            </a:r>
            <a:r>
              <a:rPr lang="ru-RU" sz="4000" dirty="0"/>
              <a:t> </a:t>
            </a:r>
            <a:r>
              <a:rPr lang="ru-RU" sz="4000" dirty="0" err="1"/>
              <a:t>програмування</a:t>
            </a:r>
            <a:r>
              <a:rPr lang="ru-RU" sz="4000" dirty="0"/>
              <a:t> </a:t>
            </a:r>
            <a:r>
              <a:rPr lang="en-US" sz="4000" dirty="0"/>
              <a:t>Object Pascal 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104106"/>
            <a:ext cx="6314950" cy="3349230"/>
          </a:xfrm>
        </p:spPr>
      </p:pic>
      <p:pic>
        <p:nvPicPr>
          <p:cNvPr id="819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93296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783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60648"/>
            <a:ext cx="7406640" cy="923362"/>
          </a:xfrm>
        </p:spPr>
        <p:txBody>
          <a:bodyPr/>
          <a:lstStyle/>
          <a:p>
            <a:pPr algn="ctr"/>
            <a:r>
              <a:rPr lang="en-US" sz="48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LAZARUS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412776"/>
            <a:ext cx="7406640" cy="4243232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Складові середовища:</a:t>
            </a:r>
          </a:p>
          <a:p>
            <a:pPr marL="484632" indent="-457200">
              <a:buFont typeface="Arial" panose="020B0604020202020204" pitchFamily="34" charset="0"/>
              <a:buChar char="•"/>
            </a:pP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текстовий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редактор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редагування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84632" indent="-457200">
              <a:buFont typeface="Arial" panose="020B0604020202020204" pitchFamily="34" charset="0"/>
              <a:buChar char="•"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компілятора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перекладу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ObjectPascal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команд,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84632" indent="-457200">
              <a:buFont typeface="Arial" panose="020B0604020202020204" pitchFamily="34" charset="0"/>
              <a:buChar char="•"/>
            </a:pP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налагодження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84632" indent="-457200">
              <a:buFont typeface="Arial" panose="020B0604020202020204" pitchFamily="34" charset="0"/>
              <a:buChar char="•"/>
            </a:pP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довідкової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1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93296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545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404664"/>
            <a:ext cx="7406640" cy="635330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Lazarus 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1124744"/>
            <a:ext cx="7795592" cy="4824536"/>
          </a:xfrm>
        </p:spPr>
        <p:txBody>
          <a:bodyPr>
            <a:normAutofit/>
          </a:bodyPr>
          <a:lstStyle/>
          <a:p>
            <a:pPr marL="370332" indent="-342900" algn="just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Lazarus,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проектами. </a:t>
            </a:r>
            <a:endParaRPr lang="ru-RU" sz="28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0332" indent="-342900" algn="just">
              <a:buClr>
                <a:schemeClr val="tx1"/>
              </a:buClr>
              <a:buFont typeface="Wingdings" panose="05000000000000000000" pitchFamily="2" charset="2"/>
              <a:buChar char="v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візуальним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chemeClr val="tx1"/>
              </a:buClr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візуальний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маніпулювання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об'єктами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тексту.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0332" indent="-342900" algn="just">
              <a:buClrTx/>
              <a:buFont typeface="Wingdings" panose="05000000000000000000" pitchFamily="2" charset="2"/>
              <a:buChar char="v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Lazarus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0332" indent="-342900" algn="just">
              <a:buFont typeface="Arial" panose="020B0604020202020204" pitchFamily="34" charset="0"/>
              <a:buChar char="•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команду Меню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Пуск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Lazarus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0332" indent="-342900" algn="just">
              <a:buFont typeface="Arial" panose="020B0604020202020204" pitchFamily="34" charset="0"/>
              <a:buChar char="•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значок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Робочому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столі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5724128" y="4743033"/>
            <a:ext cx="288032" cy="144016"/>
          </a:xfrm>
          <a:prstGeom prst="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731568"/>
            <a:ext cx="323850" cy="20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4967851"/>
            <a:ext cx="783531" cy="783531"/>
          </a:xfrm>
          <a:prstGeom prst="rect">
            <a:avLst/>
          </a:prstGeom>
        </p:spPr>
      </p:pic>
      <p:pic>
        <p:nvPicPr>
          <p:cNvPr id="10242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02128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52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60648"/>
            <a:ext cx="7406640" cy="936104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rgbClr val="C32D2E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LAZARUS</a:t>
            </a:r>
            <a:r>
              <a:rPr lang="en-US" b="1" dirty="0">
                <a:solidFill>
                  <a:srgbClr val="4F271C">
                    <a:satMod val="13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340768"/>
            <a:ext cx="7406640" cy="4752528"/>
          </a:xfrm>
        </p:spPr>
        <p:txBody>
          <a:bodyPr>
            <a:normAutofit/>
          </a:bodyPr>
          <a:lstStyle/>
          <a:p>
            <a:pPr marL="370332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вікно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Інспектор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об'єктів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кожного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компонентапереглядати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змінювати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властивостей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розпочинатистворення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обробників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  <a:p>
            <a:pPr marL="370332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вікно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Редактор тексту з вкладками, 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розміщуються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фрагмен-ти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 Pascal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0332" indent="-342900" algn="just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вікно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171045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5575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4001"/>
            <a:ext cx="7406640" cy="995370"/>
          </a:xfrm>
        </p:spPr>
        <p:txBody>
          <a:bodyPr/>
          <a:lstStyle/>
          <a:p>
            <a:pPr algn="ctr"/>
            <a:r>
              <a:rPr lang="en-US" sz="4800" b="1" dirty="0">
                <a:solidFill>
                  <a:srgbClr val="C32D2E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LAZARUS</a:t>
            </a:r>
            <a:r>
              <a:rPr lang="en-US" b="1" dirty="0">
                <a:solidFill>
                  <a:srgbClr val="4F271C">
                    <a:satMod val="13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1052736"/>
            <a:ext cx="7920880" cy="504056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об'єкт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розмістити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кнопки, поля,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меню,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смуги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прокручування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Властивості:</a:t>
            </a:r>
          </a:p>
          <a:p>
            <a:pPr marL="484632" indent="-4572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uk-UA" sz="3200" b="1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Name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її значення визначає ім'я форми як 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об'єкта;</a:t>
            </a:r>
            <a:endParaRPr lang="ru-RU" sz="32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84632" indent="-4572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uk-UA" sz="3200" b="1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Caption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її значення визначає текст у рядку заголовка 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форми;</a:t>
            </a:r>
            <a:endParaRPr lang="ru-RU" sz="32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84632" indent="-4572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uk-UA" sz="3200" b="1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Color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її значення визначає колір фону 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форми;</a:t>
            </a:r>
            <a:endParaRPr lang="ru-RU" sz="32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84632" indent="-4572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uk-UA" sz="3200" b="1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Height</a:t>
            </a:r>
            <a:r>
              <a:rPr lang="uk-UA" sz="32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її значення визначає висоту вікна в пікселях (піксель - це точка графічного зображення на екрані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);</a:t>
            </a:r>
            <a:endParaRPr lang="ru-RU" sz="32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84632" indent="-4572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uk-UA" sz="3200" b="1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Width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її значення визначає ширину вікна в 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пікселях;</a:t>
            </a:r>
            <a:endParaRPr lang="ru-RU" sz="32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84632" indent="-4572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uk-UA" sz="32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Тор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її значення визначає відстань (у пікселях) від верхньої межі вікна до верхньої межі 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екрана;</a:t>
            </a:r>
            <a:endParaRPr lang="ru-RU" sz="32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84632" indent="-4572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uk-UA" sz="3200" b="1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Left</a:t>
            </a:r>
            <a:r>
              <a:rPr lang="uk-UA" sz="3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- </a:t>
            </a:r>
            <a:r>
              <a:rPr lang="uk-UA" sz="3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її значення визначає відстань (у пікселях) від лівої межі вікна до лівої межі екрана.</a:t>
            </a:r>
            <a:endParaRPr lang="ru-RU" sz="3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2290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02128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4780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88640"/>
            <a:ext cx="7406640" cy="779346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Опитування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196752"/>
            <a:ext cx="7406640" cy="5328592"/>
          </a:xfrm>
        </p:spPr>
        <p:txBody>
          <a:bodyPr>
            <a:normAutofit/>
          </a:bodyPr>
          <a:lstStyle/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комп'ютерна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опрацьовує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вхідними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проміжними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вихідними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Опишіть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них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Lazarus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Lazarus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яке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форма?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84632" indent="-457200">
              <a:buClrTx/>
              <a:buFont typeface="+mj-lt"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проект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Lazarus?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2128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64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88640"/>
            <a:ext cx="7406640" cy="779346"/>
          </a:xfrm>
        </p:spPr>
        <p:txBody>
          <a:bodyPr/>
          <a:lstStyle/>
          <a:p>
            <a:pPr algn="ctr"/>
            <a:r>
              <a:rPr lang="uk-UA" dirty="0" smtClean="0"/>
              <a:t>Завдання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235645"/>
            <a:ext cx="7406640" cy="388319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Scratch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виводитиме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екран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реалізовану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Lazarus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Стр. 163 (1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147" y="3573016"/>
            <a:ext cx="6984776" cy="969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93296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24147" y="5013176"/>
            <a:ext cx="6776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://learningapps.org/2754117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91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988840"/>
            <a:ext cx="7498080" cy="1863080"/>
          </a:xfrm>
        </p:spPr>
        <p:txBody>
          <a:bodyPr>
            <a:normAutofit/>
          </a:bodyPr>
          <a:lstStyle/>
          <a:p>
            <a:pPr algn="ctr"/>
            <a:r>
              <a:rPr lang="uk-UA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 уроку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093296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14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88640"/>
            <a:ext cx="7406640" cy="923362"/>
          </a:xfrm>
        </p:spPr>
        <p:txBody>
          <a:bodyPr/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п. 5.1 С. 154-162, стр.163 (2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638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021288"/>
            <a:ext cx="603250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88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180</TotalTime>
  <Words>706</Words>
  <Application>Microsoft Office PowerPoint</Application>
  <PresentationFormat>Экран (4:3)</PresentationFormat>
  <Paragraphs>85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Мова програмування. Історія розвитку мов програмування. Класифікація мов програмування</vt:lpstr>
      <vt:lpstr>Пригадаймо</vt:lpstr>
      <vt:lpstr> Комп'ютерні програми</vt:lpstr>
      <vt:lpstr>Комп'ютерні програми</vt:lpstr>
      <vt:lpstr>Мова програмування - це мова, яку використовують для запису алгоритмів, призначених для виконання комп'ютером.</vt:lpstr>
      <vt:lpstr>Мова програмування</vt:lpstr>
      <vt:lpstr>Мова програмування</vt:lpstr>
      <vt:lpstr>Які засоби необхідні для виконання створених програм?</vt:lpstr>
      <vt:lpstr>Середовище програмування</vt:lpstr>
      <vt:lpstr>LAZARUS  - середовище розробки програм об’єктно- орієнтованою мовою програмування Object Pascal </vt:lpstr>
      <vt:lpstr>LAZARUS </vt:lpstr>
      <vt:lpstr>Lazarus </vt:lpstr>
      <vt:lpstr>LAZARUS </vt:lpstr>
      <vt:lpstr>LAZARUS </vt:lpstr>
      <vt:lpstr>Опитування</vt:lpstr>
      <vt:lpstr>Завдання</vt:lpstr>
      <vt:lpstr>Підсумок уроку</vt:lpstr>
      <vt:lpstr>Домашнє завдання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Мова програмування. Історія розвитку мов програмування. Класифікація мов програмування</dc:title>
  <dc:creator>aleksandrovaksenia877@gmail.com</dc:creator>
  <cp:lastModifiedBy>aleksandrovaksenia877@gmail.com</cp:lastModifiedBy>
  <cp:revision>20</cp:revision>
  <dcterms:created xsi:type="dcterms:W3CDTF">2020-09-30T17:49:41Z</dcterms:created>
  <dcterms:modified xsi:type="dcterms:W3CDTF">2020-11-25T16:31:29Z</dcterms:modified>
</cp:coreProperties>
</file>