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2" r:id="rId3"/>
    <p:sldId id="276" r:id="rId4"/>
    <p:sldId id="283" r:id="rId5"/>
    <p:sldId id="289" r:id="rId6"/>
    <p:sldId id="290" r:id="rId7"/>
    <p:sldId id="291" r:id="rId8"/>
    <p:sldId id="292" r:id="rId9"/>
    <p:sldId id="293" r:id="rId10"/>
    <p:sldId id="259" r:id="rId11"/>
    <p:sldId id="295" r:id="rId12"/>
    <p:sldId id="294" r:id="rId13"/>
    <p:sldId id="296" r:id="rId14"/>
    <p:sldId id="297" r:id="rId15"/>
    <p:sldId id="298" r:id="rId16"/>
    <p:sldId id="299" r:id="rId17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9" autoAdjust="0"/>
    <p:restoredTop sz="94660"/>
  </p:normalViewPr>
  <p:slideViewPr>
    <p:cSldViewPr>
      <p:cViewPr varScale="1">
        <p:scale>
          <a:sx n="68" d="100"/>
          <a:sy n="68" d="100"/>
        </p:scale>
        <p:origin x="140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45FE6-9600-4F9E-A914-BB0F972E4D25}" type="datetimeFigureOut">
              <a:rPr lang="uk-UA" smtClean="0"/>
              <a:t>06.02.2025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30DE9-508E-4783-A1B1-5353F5C04D3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28693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E0D3C-8D4B-4267-BA04-4A4ED10314C4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430B3-501F-4F53-8E7A-1FA42C0EFDBF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89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D9BB80-9472-4CC9-BCB4-E13F03994140}" type="slidenum">
              <a:rPr lang="ru-RU"/>
              <a:pPr/>
              <a:t>2</a:t>
            </a:fld>
            <a:endParaRPr lang="ru-RU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5B50F7-7C02-46F0-98C6-CFD43D42D796}" type="slidenum">
              <a:rPr lang="ru-RU"/>
              <a:pPr/>
              <a:t>3</a:t>
            </a:fld>
            <a:endParaRPr lang="ru-RU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9E5EBE-9146-4FB1-B945-9F83AA7D85AD}" type="slidenum">
              <a:rPr lang="ru-RU"/>
              <a:pPr/>
              <a:t>4</a:t>
            </a:fld>
            <a:endParaRPr lang="ru-RU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F6FF87-FC2C-4E8B-A8EC-B71A2CE5E426}" type="slidenum">
              <a:rPr lang="ru-RU"/>
              <a:pPr/>
              <a:t>5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20E5D6-0D45-4DF2-937F-8E73D377B911}" type="slidenum">
              <a:rPr lang="ru-RU"/>
              <a:pPr/>
              <a:t>6</a:t>
            </a:fld>
            <a:endParaRPr lang="ru-RU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E449AF-00A7-43A7-9283-5714C080E2E2}" type="slidenum">
              <a:rPr lang="ru-RU"/>
              <a:pPr/>
              <a:t>7</a:t>
            </a:fld>
            <a:endParaRPr lang="ru-RU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45F0E5-1EC9-4883-83C6-96EFFA1F2412}" type="slidenum">
              <a:rPr lang="ru-RU"/>
              <a:pPr/>
              <a:t>8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213EC7-E752-47F2-8286-080D47F02AB6}" type="slidenum">
              <a:rPr lang="ru-RU"/>
              <a:pPr/>
              <a:t>9</a:t>
            </a:fld>
            <a:endParaRPr lang="ru-R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704EFF9-1C48-4299-8C25-CB5EB2435DD2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092C0CD-CCF2-4CD9-B09A-10DF0DC9E5D3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bibliotekacoledg.blogspot.com/2016/04/blog-post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zilla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pera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ahoo.com/" TargetMode="External"/><Relationship Id="rId5" Type="http://schemas.openxmlformats.org/officeDocument/2006/relationships/hyperlink" Target="http://www.rambler.ru/" TargetMode="External"/><Relationship Id="rId4" Type="http://schemas.openxmlformats.org/officeDocument/2006/relationships/hyperlink" Target="http://www.yandex.ru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rabilis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://icq.rambler.ru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://www.skype.com/" TargetMode="External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hyperlink" Target="http://www.skype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learningapps.org/1776566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nA2ctVxpgk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hl.kiev.ua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8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643182"/>
            <a:ext cx="8929718" cy="1829761"/>
          </a:xfrm>
        </p:spPr>
        <p:txBody>
          <a:bodyPr>
            <a:noAutofit/>
          </a:bodyPr>
          <a:lstStyle/>
          <a:p>
            <a:pPr algn="ctr"/>
            <a:r>
              <a:rPr lang="uk-UA" sz="11500" dirty="0">
                <a:solidFill>
                  <a:schemeClr val="accent4">
                    <a:lumMod val="50000"/>
                  </a:schemeClr>
                </a:solidFill>
              </a:rPr>
              <a:t>Можливості </a:t>
            </a:r>
            <a:r>
              <a:rPr lang="uk-UA" sz="11500" dirty="0" err="1">
                <a:solidFill>
                  <a:schemeClr val="accent4">
                    <a:lumMod val="50000"/>
                  </a:schemeClr>
                </a:solidFill>
              </a:rPr>
              <a:t>інтернету</a:t>
            </a:r>
            <a:endParaRPr lang="ru-RU" sz="115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6016" y="5929330"/>
            <a:ext cx="4427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Урок №9 за</a:t>
            </a:r>
            <a:r>
              <a:rPr lang="en-US" dirty="0"/>
              <a:t> </a:t>
            </a:r>
            <a:r>
              <a:rPr lang="ru-RU" dirty="0" err="1"/>
              <a:t>підручником</a:t>
            </a:r>
            <a:r>
              <a:rPr lang="ru-RU" dirty="0"/>
              <a:t> Джон </a:t>
            </a:r>
          </a:p>
          <a:p>
            <a:r>
              <a:rPr lang="ru-RU" dirty="0" err="1"/>
              <a:t>Ендрю</a:t>
            </a:r>
            <a:r>
              <a:rPr lang="ru-RU" dirty="0"/>
              <a:t> </a:t>
            </a:r>
            <a:r>
              <a:rPr lang="ru-RU" dirty="0" err="1"/>
              <a:t>Біос</a:t>
            </a:r>
            <a:r>
              <a:rPr lang="ru-RU" dirty="0"/>
              <a:t> 6 </a:t>
            </a:r>
            <a:r>
              <a:rPr lang="ru-RU" dirty="0" err="1"/>
              <a:t>клас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 dirty="0"/>
              <a:t>Що таке Інтернет?</a:t>
            </a:r>
          </a:p>
        </p:txBody>
      </p:sp>
      <p:sp>
        <p:nvSpPr>
          <p:cNvPr id="218117" name="Rectangle 5"/>
          <p:cNvSpPr>
            <a:spLocks noChangeArrowheads="1"/>
          </p:cNvSpPr>
          <p:nvPr/>
        </p:nvSpPr>
        <p:spPr bwMode="auto">
          <a:xfrm>
            <a:off x="3195638" y="901700"/>
            <a:ext cx="2055812" cy="5365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en-US" sz="3600" b="1">
                <a:solidFill>
                  <a:schemeClr val="accent2"/>
                </a:solidFill>
              </a:rPr>
              <a:t>Inter</a:t>
            </a:r>
            <a:r>
              <a:rPr lang="en-US" sz="3600" b="1">
                <a:solidFill>
                  <a:schemeClr val="folHlink"/>
                </a:solidFill>
              </a:rPr>
              <a:t>Net</a:t>
            </a:r>
            <a:endParaRPr lang="ru-RU" sz="3600" b="1">
              <a:solidFill>
                <a:schemeClr val="folHlink"/>
              </a:solidFill>
            </a:endParaRPr>
          </a:p>
        </p:txBody>
      </p:sp>
      <p:sp>
        <p:nvSpPr>
          <p:cNvPr id="218118" name="AutoShape 6"/>
          <p:cNvSpPr>
            <a:spLocks noChangeArrowheads="1"/>
          </p:cNvSpPr>
          <p:nvPr/>
        </p:nvSpPr>
        <p:spPr bwMode="auto">
          <a:xfrm>
            <a:off x="1298575" y="1679575"/>
            <a:ext cx="2794000" cy="568325"/>
          </a:xfrm>
          <a:prstGeom prst="wedgeRoundRectCallout">
            <a:avLst>
              <a:gd name="adj1" fmla="val 36023"/>
              <a:gd name="adj2" fmla="val -109218"/>
              <a:gd name="adj3" fmla="val 16667"/>
            </a:avLst>
          </a:prstGeom>
          <a:solidFill>
            <a:srgbClr val="FFFFC1"/>
          </a:solidFill>
          <a:ln w="12700">
            <a:noFill/>
            <a:miter lim="800000"/>
            <a:headEnd/>
            <a:tailEnd type="none" w="lg" len="lg"/>
          </a:ln>
          <a:effectLst>
            <a:outerShdw dist="53882" dir="2700000" algn="ctr" rotWithShape="0">
              <a:schemeClr val="tx1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en-US" sz="2400" b="1" i="1"/>
              <a:t>inter</a:t>
            </a:r>
            <a:r>
              <a:rPr lang="en-US" sz="2400" b="1"/>
              <a:t> – </a:t>
            </a:r>
            <a:r>
              <a:rPr lang="ru-RU" sz="2400" b="1"/>
              <a:t>"</a:t>
            </a:r>
            <a:r>
              <a:rPr lang="uk-UA" sz="2400" b="1"/>
              <a:t>між</a:t>
            </a:r>
            <a:r>
              <a:rPr lang="ru-RU" sz="2400" b="1"/>
              <a:t>"</a:t>
            </a:r>
            <a:endParaRPr lang="ru-RU" sz="2400" i="1"/>
          </a:p>
        </p:txBody>
      </p:sp>
      <p:sp>
        <p:nvSpPr>
          <p:cNvPr id="218119" name="AutoShape 7"/>
          <p:cNvSpPr>
            <a:spLocks noChangeArrowheads="1"/>
          </p:cNvSpPr>
          <p:nvPr/>
        </p:nvSpPr>
        <p:spPr bwMode="auto">
          <a:xfrm>
            <a:off x="4446588" y="1689100"/>
            <a:ext cx="4029075" cy="568325"/>
          </a:xfrm>
          <a:prstGeom prst="wedgeRoundRectCallout">
            <a:avLst>
              <a:gd name="adj1" fmla="val -45074"/>
              <a:gd name="adj2" fmla="val -109218"/>
              <a:gd name="adj3" fmla="val 16667"/>
            </a:avLst>
          </a:prstGeom>
          <a:solidFill>
            <a:srgbClr val="FFFFC1"/>
          </a:solidFill>
          <a:ln w="12700">
            <a:noFill/>
            <a:miter lim="800000"/>
            <a:headEnd/>
            <a:tailEnd type="none" w="lg" len="lg"/>
          </a:ln>
          <a:effectLst>
            <a:outerShdw dist="53882" dir="2700000" algn="ctr" rotWithShape="0">
              <a:schemeClr val="tx1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en-US" sz="2400" b="1" i="1"/>
              <a:t>net, network </a:t>
            </a:r>
            <a:r>
              <a:rPr lang="en-US" sz="2400" b="1"/>
              <a:t>– </a:t>
            </a:r>
            <a:r>
              <a:rPr lang="ru-RU" sz="2400" b="1"/>
              <a:t>"</a:t>
            </a:r>
            <a:r>
              <a:rPr lang="uk-UA" sz="2400" b="1"/>
              <a:t>мережа</a:t>
            </a:r>
            <a:r>
              <a:rPr lang="ru-RU" sz="2400" b="1"/>
              <a:t>"</a:t>
            </a:r>
            <a:endParaRPr lang="ru-RU" sz="2400" i="1"/>
          </a:p>
        </p:txBody>
      </p:sp>
      <p:sp>
        <p:nvSpPr>
          <p:cNvPr id="218120" name="Text Box 8"/>
          <p:cNvSpPr txBox="1">
            <a:spLocks noChangeArrowheads="1"/>
          </p:cNvSpPr>
          <p:nvPr/>
        </p:nvSpPr>
        <p:spPr bwMode="auto">
          <a:xfrm>
            <a:off x="500063" y="2390775"/>
            <a:ext cx="8140700" cy="271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400" b="1" dirty="0">
                <a:solidFill>
                  <a:schemeClr val="accent2"/>
                </a:solidFill>
              </a:rPr>
              <a:t>Інтернет </a:t>
            </a:r>
            <a:r>
              <a:rPr lang="uk-UA" sz="2400" dirty="0"/>
              <a:t>– це глобальна мережа, яка об’єднує мільйони </a:t>
            </a:r>
            <a:r>
              <a:rPr lang="uk-UA" sz="2400" dirty="0" err="1"/>
              <a:t>комп</a:t>
            </a:r>
            <a:r>
              <a:rPr lang="en-US" sz="2400" dirty="0"/>
              <a:t>’</a:t>
            </a:r>
            <a:r>
              <a:rPr lang="uk-UA" sz="2400" dirty="0" err="1"/>
              <a:t>ютерів</a:t>
            </a:r>
            <a:r>
              <a:rPr lang="uk-UA" sz="2400" dirty="0"/>
              <a:t>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400" b="1" dirty="0">
                <a:solidFill>
                  <a:schemeClr val="accent2"/>
                </a:solidFill>
              </a:rPr>
              <a:t>Канали зв’язку</a:t>
            </a:r>
            <a:r>
              <a:rPr lang="uk-UA" sz="2400" dirty="0"/>
              <a:t>: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400" dirty="0"/>
              <a:t>кабельні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400" dirty="0"/>
              <a:t>оптоволоконні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400" dirty="0"/>
              <a:t>супутниковий радіозв’язок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8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8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8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8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8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18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18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18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7" grpId="0"/>
      <p:bldP spid="218118" grpId="0" animBg="1" autoUpdateAnimBg="0"/>
      <p:bldP spid="218119" grpId="0" animBg="1" autoUpdateAnimBg="0"/>
      <p:bldP spid="218120" grpId="0" build="p" bldLvl="2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95313" y="199232"/>
            <a:ext cx="85486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 dirty="0"/>
              <a:t>Можливості Інтернету</a:t>
            </a:r>
            <a:r>
              <a:rPr lang="ru-RU" sz="3000" b="1" dirty="0"/>
              <a:t> (</a:t>
            </a:r>
            <a:r>
              <a:rPr lang="uk-UA" sz="2600" b="1" dirty="0"/>
              <a:t>служби, сервіси</a:t>
            </a:r>
            <a:r>
              <a:rPr lang="ru-RU" sz="3000" b="1" dirty="0"/>
              <a:t>)</a:t>
            </a:r>
          </a:p>
        </p:txBody>
      </p:sp>
      <p:sp>
        <p:nvSpPr>
          <p:cNvPr id="222212" name="Rectangle 4"/>
          <p:cNvSpPr>
            <a:spLocks noChangeArrowheads="1"/>
          </p:cNvSpPr>
          <p:nvPr/>
        </p:nvSpPr>
        <p:spPr bwMode="auto">
          <a:xfrm>
            <a:off x="385763" y="889000"/>
            <a:ext cx="8389937" cy="5635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/>
          <a:lstStyle/>
          <a:p>
            <a:pPr marL="363538" indent="-363538">
              <a:buFont typeface="Wingdings" pitchFamily="2" charset="2"/>
              <a:buChar char="q"/>
            </a:pPr>
            <a:r>
              <a:rPr lang="uk-UA" sz="2100" b="1"/>
              <a:t>WWW</a:t>
            </a:r>
            <a:r>
              <a:rPr lang="uk-UA" sz="2100"/>
              <a:t> (</a:t>
            </a:r>
            <a:r>
              <a:rPr lang="en-US" sz="2100" i="1"/>
              <a:t>World Wide Web</a:t>
            </a:r>
            <a:r>
              <a:rPr lang="uk-UA" sz="2100" i="1"/>
              <a:t>) – </a:t>
            </a:r>
            <a:r>
              <a:rPr lang="uk-UA" sz="2100"/>
              <a:t>гіпертекстові документи</a:t>
            </a:r>
          </a:p>
          <a:p>
            <a:pPr marL="804863" lvl="1" indent="-261938">
              <a:buFont typeface="Wingdings" pitchFamily="2" charset="2"/>
              <a:buNone/>
            </a:pPr>
            <a:r>
              <a:rPr lang="uk-UA" sz="2100" b="1"/>
              <a:t>Гіпертекст </a:t>
            </a:r>
            <a:r>
              <a:rPr lang="uk-UA" sz="2100"/>
              <a:t>– це текст, в якому слово або словосполучення може бути активним посиланням на інший документ</a:t>
            </a:r>
          </a:p>
          <a:p>
            <a:pPr marL="804863" lvl="1" indent="-261938">
              <a:buFont typeface="Wingdings" pitchFamily="2" charset="2"/>
              <a:buNone/>
            </a:pPr>
            <a:r>
              <a:rPr lang="uk-UA" sz="2100" b="1"/>
              <a:t>Гіпермедіа </a:t>
            </a:r>
            <a:r>
              <a:rPr lang="uk-UA" sz="2100"/>
              <a:t>– документи з активними посиланнями, які  містять текст, малюнки, звук, відео.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Електронна пошта</a:t>
            </a:r>
            <a:r>
              <a:rPr lang="uk-UA" sz="2100"/>
              <a:t> (</a:t>
            </a:r>
            <a:r>
              <a:rPr lang="en-US" sz="2100" b="1"/>
              <a:t>e-mail</a:t>
            </a:r>
            <a:r>
              <a:rPr lang="uk-UA" sz="2100"/>
              <a:t>)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FTP</a:t>
            </a:r>
            <a:r>
              <a:rPr lang="uk-UA" sz="2100"/>
              <a:t> (обмін файлами)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Форуми</a:t>
            </a:r>
            <a:r>
              <a:rPr lang="uk-UA" sz="2100"/>
              <a:t> (групи новин, конференції, телеконференції)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Підписка на новини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Пошукові системи</a:t>
            </a:r>
            <a:endParaRPr lang="uk-UA" sz="2100"/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Чати </a:t>
            </a:r>
            <a:r>
              <a:rPr lang="uk-UA" sz="2100" i="1"/>
              <a:t>(</a:t>
            </a:r>
            <a:r>
              <a:rPr lang="en-US" sz="2100" i="1"/>
              <a:t>chat</a:t>
            </a:r>
            <a:r>
              <a:rPr lang="uk-UA" sz="2100" i="1"/>
              <a:t> </a:t>
            </a:r>
            <a:r>
              <a:rPr lang="uk-UA" sz="2100"/>
              <a:t>– базікання</a:t>
            </a:r>
            <a:r>
              <a:rPr lang="uk-UA" sz="2100" i="1"/>
              <a:t>)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Приватне спілкування в реальному часі</a:t>
            </a:r>
          </a:p>
          <a:p>
            <a:pPr marL="804863" lvl="1" indent="-261938">
              <a:buFont typeface="Wingdings" pitchFamily="2" charset="2"/>
              <a:buChar char="§"/>
            </a:pPr>
            <a:r>
              <a:rPr lang="uk-UA" sz="2100"/>
              <a:t>ICQ </a:t>
            </a:r>
            <a:r>
              <a:rPr lang="uk-UA" sz="2100" i="1"/>
              <a:t>(</a:t>
            </a:r>
            <a:r>
              <a:rPr lang="en-US" sz="2100" i="1"/>
              <a:t>I Seek You</a:t>
            </a:r>
            <a:r>
              <a:rPr lang="uk-UA" sz="2100" i="1"/>
              <a:t>) – </a:t>
            </a:r>
            <a:r>
              <a:rPr lang="uk-UA" sz="2100"/>
              <a:t>розмова 1-1, в групі, обмін файлами</a:t>
            </a:r>
          </a:p>
          <a:p>
            <a:pPr marL="363538" indent="-363538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100" b="1"/>
              <a:t>Інтернет-телефон</a:t>
            </a:r>
            <a:endParaRPr lang="uk-UA" sz="2100" b="1" i="1"/>
          </a:p>
          <a:p>
            <a:pPr marL="804863" lvl="1" indent="-261938">
              <a:buFont typeface="Wingdings" pitchFamily="2" charset="2"/>
              <a:buChar char="§"/>
            </a:pPr>
            <a:r>
              <a:rPr lang="en-US" sz="2100"/>
              <a:t>Skype</a:t>
            </a:r>
            <a:r>
              <a:rPr lang="uk-UA" sz="2100"/>
              <a:t> + колонки + мікрофон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2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2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2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22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222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22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22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22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222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222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222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222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222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2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 dirty="0"/>
              <a:t>Служба </a:t>
            </a:r>
            <a:r>
              <a:rPr lang="en-US" sz="3000" b="1" dirty="0"/>
              <a:t>WWW</a:t>
            </a:r>
            <a:endParaRPr lang="ru-RU" sz="3000" b="1" dirty="0"/>
          </a:p>
        </p:txBody>
      </p:sp>
      <p:sp>
        <p:nvSpPr>
          <p:cNvPr id="236548" name="Text Box 4"/>
          <p:cNvSpPr txBox="1">
            <a:spLocks noChangeArrowheads="1"/>
          </p:cNvSpPr>
          <p:nvPr/>
        </p:nvSpPr>
        <p:spPr bwMode="auto">
          <a:xfrm>
            <a:off x="401638" y="936625"/>
            <a:ext cx="8482012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en-US" sz="2000" b="1">
                <a:solidFill>
                  <a:schemeClr val="accent2"/>
                </a:solidFill>
              </a:rPr>
              <a:t>WWW (</a:t>
            </a:r>
            <a:r>
              <a:rPr lang="en-US" sz="2000" b="1" i="1">
                <a:solidFill>
                  <a:schemeClr val="accent2"/>
                </a:solidFill>
              </a:rPr>
              <a:t>World Wide Web</a:t>
            </a:r>
            <a:r>
              <a:rPr lang="en-US" sz="2000" b="1">
                <a:solidFill>
                  <a:schemeClr val="accent2"/>
                </a:solidFill>
              </a:rPr>
              <a:t>)</a:t>
            </a:r>
            <a:r>
              <a:rPr lang="ru-RU" sz="2000" b="1">
                <a:solidFill>
                  <a:schemeClr val="accent2"/>
                </a:solidFill>
              </a:rPr>
              <a:t> </a:t>
            </a:r>
            <a:r>
              <a:rPr lang="ru-RU" sz="2000"/>
              <a:t>–</a:t>
            </a:r>
            <a:r>
              <a:rPr lang="en-US" sz="2000"/>
              <a:t> </a:t>
            </a:r>
            <a:r>
              <a:rPr lang="uk-UA" sz="2000"/>
              <a:t>служба для обміну інформацією в вигляді гіпертексту</a:t>
            </a:r>
            <a:r>
              <a:rPr lang="ru-RU" sz="2000"/>
              <a:t>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000" b="1">
                <a:solidFill>
                  <a:srgbClr val="333399"/>
                </a:solidFill>
              </a:rPr>
              <a:t>Гіпертекст</a:t>
            </a:r>
            <a:r>
              <a:rPr lang="uk-UA" sz="2000"/>
              <a:t> – текст, який містить активні перехресні посилання на інші документи.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000" b="1">
                <a:solidFill>
                  <a:srgbClr val="333399"/>
                </a:solidFill>
              </a:rPr>
              <a:t>Гіпермедія</a:t>
            </a:r>
            <a:r>
              <a:rPr lang="uk-UA" sz="2000"/>
              <a:t> – документ, який включає текст, малюнки, звуки, відео і містить активні перехресні посилання на інші документи</a:t>
            </a:r>
            <a:r>
              <a:rPr lang="ru-RU" sz="2000"/>
              <a:t>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 b="1">
                <a:solidFill>
                  <a:srgbClr val="333399"/>
                </a:solidFill>
              </a:rPr>
              <a:t>Браузер (броузер, </a:t>
            </a:r>
            <a:r>
              <a:rPr lang="en-US" sz="2000" b="1" i="1">
                <a:solidFill>
                  <a:srgbClr val="333399"/>
                </a:solidFill>
              </a:rPr>
              <a:t>browser</a:t>
            </a:r>
            <a:r>
              <a:rPr lang="ru-RU" sz="2000" b="1">
                <a:solidFill>
                  <a:srgbClr val="333399"/>
                </a:solidFill>
              </a:rPr>
              <a:t>)</a:t>
            </a:r>
            <a:r>
              <a:rPr lang="ru-RU" sz="2000"/>
              <a:t> – </a:t>
            </a:r>
            <a:r>
              <a:rPr lang="uk-UA" sz="2000"/>
              <a:t>програма для перегляду</a:t>
            </a:r>
            <a:r>
              <a:rPr lang="ru-RU" sz="2000"/>
              <a:t> </a:t>
            </a:r>
            <a:r>
              <a:rPr lang="en-US" sz="2000"/>
              <a:t>Web-</a:t>
            </a:r>
            <a:r>
              <a:rPr lang="uk-UA" sz="2000"/>
              <a:t>сторінок на екрані</a:t>
            </a:r>
            <a:r>
              <a:rPr lang="en-US" sz="2000"/>
              <a:t>: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ru-RU" i="1"/>
              <a:t>Mosaic</a:t>
            </a:r>
            <a:r>
              <a:rPr lang="en-US"/>
              <a:t> (1993</a:t>
            </a:r>
            <a:r>
              <a:rPr lang="ru-RU"/>
              <a:t>-1995</a:t>
            </a:r>
            <a:r>
              <a:rPr lang="en-US"/>
              <a:t>)</a:t>
            </a:r>
            <a:r>
              <a:rPr lang="ru-RU"/>
              <a:t>, </a:t>
            </a:r>
            <a:r>
              <a:rPr lang="uk-UA"/>
              <a:t>Іллонський університет</a:t>
            </a:r>
            <a:r>
              <a:rPr lang="ru-RU"/>
              <a:t>, США</a:t>
            </a:r>
            <a:endParaRPr lang="en-US"/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en-US" i="1"/>
              <a:t>Netscape Navigator</a:t>
            </a:r>
            <a:r>
              <a:rPr lang="ru-RU" i="1"/>
              <a:t> </a:t>
            </a:r>
            <a:r>
              <a:rPr lang="ru-RU"/>
              <a:t>(з 1995 до 2002)</a:t>
            </a:r>
            <a:endParaRPr lang="en-US"/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en-US" i="1"/>
              <a:t>Internet Explorer</a:t>
            </a:r>
            <a:r>
              <a:rPr lang="en-US"/>
              <a:t> (</a:t>
            </a:r>
            <a:r>
              <a:rPr lang="uk-UA"/>
              <a:t>версії</a:t>
            </a:r>
            <a:r>
              <a:rPr lang="ru-RU"/>
              <a:t> </a:t>
            </a:r>
            <a:r>
              <a:rPr lang="en-US"/>
              <a:t>6.0,. 7.0)</a:t>
            </a:r>
            <a:r>
              <a:rPr lang="ru-RU"/>
              <a:t>, </a:t>
            </a:r>
            <a:r>
              <a:rPr lang="uk-UA"/>
              <a:t>в складі</a:t>
            </a:r>
            <a:r>
              <a:rPr lang="ru-RU"/>
              <a:t> </a:t>
            </a:r>
            <a:r>
              <a:rPr lang="en-US" i="1"/>
              <a:t>Windows, </a:t>
            </a:r>
            <a:r>
              <a:rPr lang="en-US"/>
              <a:t>85%</a:t>
            </a:r>
            <a:endParaRPr lang="ru-RU"/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en-US" i="1"/>
              <a:t>Mozilla FireFox</a:t>
            </a:r>
            <a:r>
              <a:rPr lang="en-US"/>
              <a:t> </a:t>
            </a:r>
            <a:r>
              <a:rPr lang="ru-RU"/>
              <a:t>(</a:t>
            </a:r>
            <a:r>
              <a:rPr lang="uk-UA"/>
              <a:t>версія</a:t>
            </a:r>
            <a:r>
              <a:rPr lang="ru-RU"/>
              <a:t> </a:t>
            </a:r>
            <a:r>
              <a:rPr lang="en-US"/>
              <a:t>2.0</a:t>
            </a:r>
            <a:r>
              <a:rPr lang="ru-RU"/>
              <a:t>)</a:t>
            </a:r>
            <a:r>
              <a:rPr lang="en-US"/>
              <a:t>, </a:t>
            </a:r>
            <a:r>
              <a:rPr lang="en-US">
                <a:hlinkClick r:id="rId3"/>
              </a:rPr>
              <a:t>http://www.mozilla.org</a:t>
            </a:r>
            <a:r>
              <a:rPr lang="en-US"/>
              <a:t>, 8-10%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en-US" i="1"/>
              <a:t>Opera</a:t>
            </a:r>
            <a:r>
              <a:rPr lang="en-US"/>
              <a:t> </a:t>
            </a:r>
            <a:r>
              <a:rPr lang="ru-RU"/>
              <a:t>(</a:t>
            </a:r>
            <a:r>
              <a:rPr lang="uk-UA"/>
              <a:t>версія</a:t>
            </a:r>
            <a:r>
              <a:rPr lang="ru-RU"/>
              <a:t> </a:t>
            </a:r>
            <a:r>
              <a:rPr lang="en-US"/>
              <a:t>9.0</a:t>
            </a:r>
            <a:r>
              <a:rPr lang="ru-RU"/>
              <a:t>)</a:t>
            </a:r>
            <a:r>
              <a:rPr lang="en-US"/>
              <a:t>, </a:t>
            </a:r>
            <a:r>
              <a:rPr lang="en-US">
                <a:hlinkClick r:id="rId4"/>
              </a:rPr>
              <a:t>http://www.opera.com</a:t>
            </a:r>
            <a:r>
              <a:rPr lang="en-US"/>
              <a:t>, 2%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6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6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6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365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365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65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365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365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365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8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 dirty="0"/>
              <a:t>Телеконференції, форуми</a:t>
            </a:r>
          </a:p>
        </p:txBody>
      </p:sp>
      <p:sp>
        <p:nvSpPr>
          <p:cNvPr id="246788" name="Text Box 4"/>
          <p:cNvSpPr txBox="1">
            <a:spLocks noChangeArrowheads="1"/>
          </p:cNvSpPr>
          <p:nvPr/>
        </p:nvSpPr>
        <p:spPr bwMode="auto">
          <a:xfrm>
            <a:off x="401638" y="842963"/>
            <a:ext cx="4633912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000" b="1" dirty="0">
                <a:solidFill>
                  <a:schemeClr val="accent2"/>
                </a:solidFill>
              </a:rPr>
              <a:t>Телеконференції (конференції, групи новин)</a:t>
            </a:r>
            <a:r>
              <a:rPr lang="uk-UA" sz="2000" b="1" dirty="0"/>
              <a:t> – </a:t>
            </a:r>
            <a:r>
              <a:rPr lang="uk-UA" sz="2000" dirty="0"/>
              <a:t>це диспути у формі обміну повідомленнями. </a:t>
            </a:r>
          </a:p>
          <a:p>
            <a:pPr marL="450850" indent="-450850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uk-UA" sz="2000" b="1" dirty="0">
                <a:solidFill>
                  <a:schemeClr val="accent2"/>
                </a:solidFill>
              </a:rPr>
              <a:t>Модератор (адміністратор)</a:t>
            </a:r>
            <a:r>
              <a:rPr lang="uk-UA" sz="2000" dirty="0"/>
              <a:t> – </a:t>
            </a:r>
            <a:r>
              <a:rPr lang="uk-UA" dirty="0"/>
              <a:t>учасник конференції, який має право знищувати повідомлення за:</a:t>
            </a:r>
          </a:p>
          <a:p>
            <a:pPr marL="990600" lvl="1" indent="-360363" eaLnBrk="0" hangingPunct="0">
              <a:buFont typeface="Wingdings" pitchFamily="2" charset="2"/>
              <a:buChar char="§"/>
            </a:pPr>
            <a:r>
              <a:rPr lang="uk-UA" i="1" dirty="0"/>
              <a:t>off-</a:t>
            </a:r>
            <a:r>
              <a:rPr lang="uk-UA" i="1" dirty="0" err="1"/>
              <a:t>topic</a:t>
            </a:r>
            <a:r>
              <a:rPr lang="uk-UA" dirty="0"/>
              <a:t> (</a:t>
            </a:r>
            <a:r>
              <a:rPr lang="uk-UA" dirty="0" err="1"/>
              <a:t>посторонні</a:t>
            </a:r>
            <a:r>
              <a:rPr lang="uk-UA" dirty="0"/>
              <a:t> повідомлення, рекламу)</a:t>
            </a:r>
            <a:endParaRPr lang="uk-UA" i="1" dirty="0"/>
          </a:p>
          <a:p>
            <a:pPr marL="990600" lvl="1" indent="-360363" eaLnBrk="0" hangingPunct="0">
              <a:buFont typeface="Wingdings" pitchFamily="2" charset="2"/>
              <a:buChar char="§"/>
            </a:pPr>
            <a:r>
              <a:rPr lang="uk-UA" dirty="0"/>
              <a:t>приниження учасників</a:t>
            </a:r>
          </a:p>
          <a:p>
            <a:pPr marL="990600" lvl="1" indent="-360363" eaLnBrk="0" hangingPunct="0">
              <a:buFont typeface="Wingdings" pitchFamily="2" charset="2"/>
              <a:buChar char="§"/>
            </a:pPr>
            <a:r>
              <a:rPr lang="uk-UA" dirty="0"/>
              <a:t>нецензурні вислови</a:t>
            </a:r>
          </a:p>
        </p:txBody>
      </p:sp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3825" y="1030288"/>
            <a:ext cx="3348038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790" name="Text Box 6"/>
          <p:cNvSpPr txBox="1">
            <a:spLocks noChangeArrowheads="1"/>
          </p:cNvSpPr>
          <p:nvPr/>
        </p:nvSpPr>
        <p:spPr bwMode="auto">
          <a:xfrm>
            <a:off x="474663" y="5072063"/>
            <a:ext cx="8027987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en-US" b="1">
                <a:solidFill>
                  <a:schemeClr val="accent2"/>
                </a:solidFill>
              </a:rPr>
              <a:t>FAQ</a:t>
            </a:r>
            <a:r>
              <a:rPr lang="ru-RU" b="1">
                <a:solidFill>
                  <a:schemeClr val="accent2"/>
                </a:solidFill>
              </a:rPr>
              <a:t> (</a:t>
            </a:r>
            <a:r>
              <a:rPr lang="en-US" b="1" i="1">
                <a:solidFill>
                  <a:schemeClr val="accent2"/>
                </a:solidFill>
              </a:rPr>
              <a:t>Frequently Asked Questions</a:t>
            </a:r>
            <a:r>
              <a:rPr lang="ru-RU" b="1">
                <a:solidFill>
                  <a:schemeClr val="accent2"/>
                </a:solidFill>
              </a:rPr>
              <a:t>)</a:t>
            </a:r>
            <a:endParaRPr lang="en-US" b="1">
              <a:solidFill>
                <a:schemeClr val="accent2"/>
              </a:solidFill>
            </a:endParaRPr>
          </a:p>
          <a:p>
            <a:pPr marL="450850" indent="-450850" eaLnBrk="0" hangingPunct="0">
              <a:buFont typeface="Wingdings" pitchFamily="2" charset="2"/>
              <a:buNone/>
            </a:pPr>
            <a:r>
              <a:rPr lang="ru-RU" b="1">
                <a:solidFill>
                  <a:schemeClr val="accent2"/>
                </a:solidFill>
              </a:rPr>
              <a:t>ЧаВо (</a:t>
            </a:r>
            <a:r>
              <a:rPr lang="uk-UA" b="1" i="1">
                <a:solidFill>
                  <a:schemeClr val="accent2"/>
                </a:solidFill>
              </a:rPr>
              <a:t>Часті запитання</a:t>
            </a:r>
            <a:r>
              <a:rPr lang="ru-RU" b="1">
                <a:solidFill>
                  <a:schemeClr val="accent2"/>
                </a:solidFill>
              </a:rPr>
              <a:t>)</a:t>
            </a:r>
            <a:r>
              <a:rPr lang="ru-RU"/>
              <a:t> – </a:t>
            </a:r>
            <a:r>
              <a:rPr lang="uk-UA"/>
              <a:t>список найбільш частих запитань новачків і відповіді на них</a:t>
            </a:r>
            <a:r>
              <a:rPr lang="ru-RU"/>
              <a:t>.</a:t>
            </a:r>
          </a:p>
          <a:p>
            <a:pPr marL="450850" indent="-450850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b="1">
                <a:solidFill>
                  <a:schemeClr val="accent2"/>
                </a:solidFill>
              </a:rPr>
              <a:t>Тред (</a:t>
            </a:r>
            <a:r>
              <a:rPr lang="uk-UA" b="1">
                <a:solidFill>
                  <a:schemeClr val="accent2"/>
                </a:solidFill>
              </a:rPr>
              <a:t>нитка</a:t>
            </a:r>
            <a:r>
              <a:rPr lang="ru-RU" b="1">
                <a:solidFill>
                  <a:schemeClr val="accent2"/>
                </a:solidFill>
              </a:rPr>
              <a:t>, </a:t>
            </a:r>
            <a:r>
              <a:rPr lang="en-US" b="1" i="1">
                <a:solidFill>
                  <a:schemeClr val="accent2"/>
                </a:solidFill>
              </a:rPr>
              <a:t>thread</a:t>
            </a:r>
            <a:r>
              <a:rPr lang="ru-RU" b="1">
                <a:solidFill>
                  <a:schemeClr val="accent2"/>
                </a:solidFill>
              </a:rPr>
              <a:t>)</a:t>
            </a:r>
            <a:r>
              <a:rPr lang="en-US" b="1">
                <a:solidFill>
                  <a:schemeClr val="accent2"/>
                </a:solidFill>
              </a:rPr>
              <a:t> </a:t>
            </a:r>
            <a:r>
              <a:rPr lang="uk-UA"/>
              <a:t>ланцюжок зв’язаних повідомлень, який містить запитання, відповідь на нього і коментарі</a:t>
            </a:r>
            <a:r>
              <a:rPr lang="ru-RU"/>
              <a:t>.</a:t>
            </a:r>
            <a:endParaRPr lang="ru-RU" b="1">
              <a:solidFill>
                <a:schemeClr val="accent2"/>
              </a:solidFill>
            </a:endParaRPr>
          </a:p>
        </p:txBody>
      </p:sp>
      <p:sp>
        <p:nvSpPr>
          <p:cNvPr id="246791" name="AutoShape 7"/>
          <p:cNvSpPr>
            <a:spLocks noChangeArrowheads="1"/>
          </p:cNvSpPr>
          <p:nvPr/>
        </p:nvSpPr>
        <p:spPr bwMode="auto">
          <a:xfrm>
            <a:off x="5106988" y="869950"/>
            <a:ext cx="1238250" cy="388938"/>
          </a:xfrm>
          <a:prstGeom prst="wedgeRoundRectCallout">
            <a:avLst>
              <a:gd name="adj1" fmla="val -514"/>
              <a:gd name="adj2" fmla="val 184287"/>
              <a:gd name="adj3" fmla="val 16667"/>
            </a:avLst>
          </a:prstGeom>
          <a:solidFill>
            <a:srgbClr val="FFFFC1"/>
          </a:solidFill>
          <a:ln w="12700">
            <a:noFill/>
            <a:miter lim="800000"/>
            <a:headEnd/>
            <a:tailEnd type="none" w="lg" len="lg"/>
          </a:ln>
          <a:effectLst>
            <a:outerShdw dist="40161" dir="4293903" algn="ctr" rotWithShape="0">
              <a:schemeClr val="bg2">
                <a:alpha val="50000"/>
              </a:schemeClr>
            </a:outerShdw>
          </a:effectLst>
        </p:spPr>
        <p:txBody>
          <a:bodyPr lIns="54000" rIns="18000">
            <a:spAutoFit/>
          </a:bodyPr>
          <a:lstStyle/>
          <a:p>
            <a:pPr algn="ctr">
              <a:defRPr/>
            </a:pPr>
            <a:r>
              <a:rPr lang="uk-UA"/>
              <a:t>аватар</a:t>
            </a:r>
          </a:p>
        </p:txBody>
      </p:sp>
      <p:sp>
        <p:nvSpPr>
          <p:cNvPr id="246792" name="AutoShape 8"/>
          <p:cNvSpPr>
            <a:spLocks noChangeArrowheads="1"/>
          </p:cNvSpPr>
          <p:nvPr/>
        </p:nvSpPr>
        <p:spPr bwMode="auto">
          <a:xfrm>
            <a:off x="6831013" y="860425"/>
            <a:ext cx="2057400" cy="388938"/>
          </a:xfrm>
          <a:prstGeom prst="wedgeRoundRectCallout">
            <a:avLst>
              <a:gd name="adj1" fmla="val -83486"/>
              <a:gd name="adj2" fmla="val 189157"/>
              <a:gd name="adj3" fmla="val 16667"/>
            </a:avLst>
          </a:prstGeom>
          <a:solidFill>
            <a:srgbClr val="FFFFC1"/>
          </a:solidFill>
          <a:ln w="12700">
            <a:noFill/>
            <a:miter lim="800000"/>
            <a:headEnd/>
            <a:tailEnd type="none" w="lg" len="lg"/>
          </a:ln>
          <a:effectLst>
            <a:outerShdw dist="40161" dir="4293903" algn="ctr" rotWithShape="0">
              <a:schemeClr val="bg2">
                <a:alpha val="50000"/>
              </a:schemeClr>
            </a:outerShdw>
          </a:effectLst>
        </p:spPr>
        <p:txBody>
          <a:bodyPr lIns="54000" rIns="18000">
            <a:spAutoFit/>
          </a:bodyPr>
          <a:lstStyle/>
          <a:p>
            <a:pPr algn="ctr">
              <a:defRPr/>
            </a:pPr>
            <a:r>
              <a:rPr lang="uk-UA"/>
              <a:t>нік (псевдонім)</a:t>
            </a:r>
          </a:p>
        </p:txBody>
      </p:sp>
      <p:sp>
        <p:nvSpPr>
          <p:cNvPr id="246793" name="AutoShape 9"/>
          <p:cNvSpPr>
            <a:spLocks noChangeArrowheads="1"/>
          </p:cNvSpPr>
          <p:nvPr/>
        </p:nvSpPr>
        <p:spPr bwMode="auto">
          <a:xfrm>
            <a:off x="6473825" y="2520950"/>
            <a:ext cx="2057400" cy="388938"/>
          </a:xfrm>
          <a:prstGeom prst="wedgeRoundRectCallout">
            <a:avLst>
              <a:gd name="adj1" fmla="val -68829"/>
              <a:gd name="adj2" fmla="val 254491"/>
              <a:gd name="adj3" fmla="val 16667"/>
            </a:avLst>
          </a:prstGeom>
          <a:solidFill>
            <a:srgbClr val="FFFFC1"/>
          </a:solidFill>
          <a:ln w="12700">
            <a:noFill/>
            <a:miter lim="800000"/>
            <a:headEnd/>
            <a:tailEnd type="none" w="lg" len="lg"/>
          </a:ln>
          <a:effectLst>
            <a:outerShdw dist="40161" dir="4293903" algn="ctr" rotWithShape="0">
              <a:schemeClr val="bg2">
                <a:alpha val="50000"/>
              </a:schemeClr>
            </a:outerShdw>
          </a:effectLst>
        </p:spPr>
        <p:txBody>
          <a:bodyPr lIns="54000" rIns="18000">
            <a:spAutoFit/>
          </a:bodyPr>
          <a:lstStyle/>
          <a:p>
            <a:pPr algn="ctr">
              <a:defRPr/>
            </a:pPr>
            <a:r>
              <a:rPr lang="uk-UA"/>
              <a:t>цитата</a:t>
            </a:r>
          </a:p>
        </p:txBody>
      </p:sp>
      <p:sp>
        <p:nvSpPr>
          <p:cNvPr id="246794" name="Rectangle 10"/>
          <p:cNvSpPr>
            <a:spLocks noChangeArrowheads="1"/>
          </p:cNvSpPr>
          <p:nvPr/>
        </p:nvSpPr>
        <p:spPr bwMode="auto">
          <a:xfrm>
            <a:off x="484188" y="4395788"/>
            <a:ext cx="525938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ru-RU" b="1" dirty="0">
                <a:solidFill>
                  <a:schemeClr val="accent2"/>
                </a:solidFill>
              </a:rPr>
              <a:t>Ник</a:t>
            </a:r>
            <a:r>
              <a:rPr lang="ru-RU" dirty="0"/>
              <a:t> (англ. </a:t>
            </a:r>
            <a:r>
              <a:rPr lang="en-US" i="1" dirty="0"/>
              <a:t>nickname</a:t>
            </a:r>
            <a:r>
              <a:rPr lang="ru-RU" dirty="0"/>
              <a:t>)</a:t>
            </a:r>
            <a:r>
              <a:rPr lang="en-US" dirty="0"/>
              <a:t> – </a:t>
            </a:r>
            <a:r>
              <a:rPr lang="uk-UA" dirty="0"/>
              <a:t>прозвище, </a:t>
            </a:r>
            <a:br>
              <a:rPr lang="uk-UA" dirty="0"/>
            </a:br>
            <a:r>
              <a:rPr lang="uk-UA" dirty="0"/>
              <a:t>                                 псевдонім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6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67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67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67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67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6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6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6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4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4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46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46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46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88" grpId="0" build="p" bldLvl="2" autoUpdateAnimBg="0"/>
      <p:bldP spid="246790" grpId="0" build="p" bldLvl="2" autoUpdateAnimBg="0"/>
      <p:bldP spid="246791" grpId="0" animBg="1"/>
      <p:bldP spid="246792" grpId="0" animBg="1"/>
      <p:bldP spid="246793" grpId="0" animBg="1"/>
      <p:bldP spid="2467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 dirty="0"/>
              <a:t>Пошукові системи</a:t>
            </a:r>
          </a:p>
        </p:txBody>
      </p:sp>
      <p:sp>
        <p:nvSpPr>
          <p:cNvPr id="250884" name="Text Box 4"/>
          <p:cNvSpPr txBox="1">
            <a:spLocks noChangeArrowheads="1"/>
          </p:cNvSpPr>
          <p:nvPr/>
        </p:nvSpPr>
        <p:spPr bwMode="auto">
          <a:xfrm>
            <a:off x="401638" y="936625"/>
            <a:ext cx="8482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400" b="1">
                <a:solidFill>
                  <a:schemeClr val="accent2"/>
                </a:solidFill>
              </a:rPr>
              <a:t>Індекси</a:t>
            </a:r>
            <a:r>
              <a:rPr lang="uk-UA" sz="2400" b="1"/>
              <a:t> – </a:t>
            </a:r>
            <a:r>
              <a:rPr lang="uk-UA" sz="2400"/>
              <a:t>програми-роботи, які постійно проводять обслідування Інтернету і заповнюють бази даних.</a:t>
            </a:r>
            <a:endParaRPr lang="uk-UA" sz="2200"/>
          </a:p>
        </p:txBody>
      </p:sp>
      <p:sp>
        <p:nvSpPr>
          <p:cNvPr id="250885" name="Text Box 5"/>
          <p:cNvSpPr txBox="1">
            <a:spLocks noChangeArrowheads="1"/>
          </p:cNvSpPr>
          <p:nvPr/>
        </p:nvSpPr>
        <p:spPr bwMode="auto">
          <a:xfrm>
            <a:off x="454025" y="3394075"/>
            <a:ext cx="84820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400" b="1">
                <a:solidFill>
                  <a:schemeClr val="accent2"/>
                </a:solidFill>
              </a:rPr>
              <a:t>Каталоги </a:t>
            </a:r>
            <a:r>
              <a:rPr lang="uk-UA" sz="2400"/>
              <a:t>– бази даних, які заповнюються вручну людьми-експертами (гідами).</a:t>
            </a:r>
            <a:endParaRPr lang="uk-UA" sz="2200"/>
          </a:p>
        </p:txBody>
      </p:sp>
      <p:grpSp>
        <p:nvGrpSpPr>
          <p:cNvPr id="2" name="Group 6"/>
          <p:cNvGrpSpPr>
            <a:grpSpLocks noChangeAspect="1"/>
          </p:cNvGrpSpPr>
          <p:nvPr/>
        </p:nvGrpSpPr>
        <p:grpSpPr bwMode="auto">
          <a:xfrm>
            <a:off x="838200" y="1771650"/>
            <a:ext cx="385763" cy="385763"/>
            <a:chOff x="2816" y="2458"/>
            <a:chExt cx="1728" cy="1728"/>
          </a:xfrm>
        </p:grpSpPr>
        <p:sp>
          <p:nvSpPr>
            <p:cNvPr id="21530" name="Oval 7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8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1533" name="Rectangle 9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534" name="Rectangle 10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1532" name="Freeform 11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0892" name="Rectangle 12"/>
          <p:cNvSpPr>
            <a:spLocks noChangeArrowheads="1"/>
          </p:cNvSpPr>
          <p:nvPr/>
        </p:nvSpPr>
        <p:spPr bwMode="auto">
          <a:xfrm>
            <a:off x="1309688" y="1817688"/>
            <a:ext cx="405447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uk-UA" sz="2000"/>
              <a:t>видають багато посилань</a:t>
            </a:r>
          </a:p>
        </p:txBody>
      </p:sp>
      <p:grpSp>
        <p:nvGrpSpPr>
          <p:cNvPr id="4" name="Group 13"/>
          <p:cNvGrpSpPr>
            <a:grpSpLocks noChangeAspect="1"/>
          </p:cNvGrpSpPr>
          <p:nvPr/>
        </p:nvGrpSpPr>
        <p:grpSpPr bwMode="auto">
          <a:xfrm>
            <a:off x="830263" y="2271713"/>
            <a:ext cx="395287" cy="395287"/>
            <a:chOff x="552" y="2523"/>
            <a:chExt cx="1728" cy="1728"/>
          </a:xfrm>
        </p:grpSpPr>
        <p:sp>
          <p:nvSpPr>
            <p:cNvPr id="21528" name="Oval 14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29" name="Rectangle 15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0897" name="Rectangle 17"/>
          <p:cNvSpPr>
            <a:spLocks noChangeArrowheads="1"/>
          </p:cNvSpPr>
          <p:nvPr/>
        </p:nvSpPr>
        <p:spPr bwMode="auto">
          <a:xfrm>
            <a:off x="1298575" y="2293938"/>
            <a:ext cx="69294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buFontTx/>
              <a:buAutoNum type="arabicParenR"/>
            </a:pPr>
            <a:r>
              <a:rPr lang="uk-UA" sz="2000"/>
              <a:t>деякі посилання не відповідають темі</a:t>
            </a:r>
          </a:p>
          <a:p>
            <a:pPr marL="342900" indent="-342900">
              <a:buFontTx/>
              <a:buAutoNum type="arabicParenR"/>
            </a:pPr>
            <a:r>
              <a:rPr lang="uk-UA" sz="2000"/>
              <a:t>складно відібрати потрібне</a:t>
            </a:r>
          </a:p>
        </p:txBody>
      </p:sp>
      <p:grpSp>
        <p:nvGrpSpPr>
          <p:cNvPr id="5" name="Group 18"/>
          <p:cNvGrpSpPr>
            <a:grpSpLocks noChangeAspect="1"/>
          </p:cNvGrpSpPr>
          <p:nvPr/>
        </p:nvGrpSpPr>
        <p:grpSpPr bwMode="auto">
          <a:xfrm>
            <a:off x="866775" y="4298950"/>
            <a:ext cx="385763" cy="385763"/>
            <a:chOff x="2816" y="2458"/>
            <a:chExt cx="1728" cy="1728"/>
          </a:xfrm>
        </p:grpSpPr>
        <p:sp>
          <p:nvSpPr>
            <p:cNvPr id="21523" name="Oval 19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6" name="Group 20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1526" name="Rectangle 21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527" name="Rectangle 22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1525" name="Freeform 23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0904" name="Rectangle 24"/>
          <p:cNvSpPr>
            <a:spLocks noChangeArrowheads="1"/>
          </p:cNvSpPr>
          <p:nvPr/>
        </p:nvSpPr>
        <p:spPr bwMode="auto">
          <a:xfrm>
            <a:off x="1338263" y="4279900"/>
            <a:ext cx="5375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uk-UA" sz="2000"/>
              <a:t>посилання відповідають рубрикам каталогу</a:t>
            </a:r>
          </a:p>
        </p:txBody>
      </p:sp>
      <p:grpSp>
        <p:nvGrpSpPr>
          <p:cNvPr id="7" name="Group 25"/>
          <p:cNvGrpSpPr>
            <a:grpSpLocks noChangeAspect="1"/>
          </p:cNvGrpSpPr>
          <p:nvPr/>
        </p:nvGrpSpPr>
        <p:grpSpPr bwMode="auto">
          <a:xfrm>
            <a:off x="868363" y="4762500"/>
            <a:ext cx="395287" cy="395288"/>
            <a:chOff x="552" y="2523"/>
            <a:chExt cx="1728" cy="1728"/>
          </a:xfrm>
        </p:grpSpPr>
        <p:sp>
          <p:nvSpPr>
            <p:cNvPr id="21521" name="Oval 26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22" name="Rectangle 27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0908" name="Rectangle 28"/>
          <p:cNvSpPr>
            <a:spLocks noChangeArrowheads="1"/>
          </p:cNvSpPr>
          <p:nvPr/>
        </p:nvSpPr>
        <p:spPr bwMode="auto">
          <a:xfrm>
            <a:off x="1355725" y="4783138"/>
            <a:ext cx="6929438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uk-UA" sz="2000"/>
              <a:t>менша кількість посилань</a:t>
            </a:r>
          </a:p>
        </p:txBody>
      </p:sp>
      <p:sp>
        <p:nvSpPr>
          <p:cNvPr id="250909" name="Rectangle 29"/>
          <p:cNvSpPr>
            <a:spLocks noChangeArrowheads="1"/>
          </p:cNvSpPr>
          <p:nvPr/>
        </p:nvSpPr>
        <p:spPr bwMode="auto">
          <a:xfrm>
            <a:off x="1073150" y="2878138"/>
            <a:ext cx="7642225" cy="4572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2400" b="1">
                <a:hlinkClick r:id="rId3"/>
              </a:rPr>
              <a:t>www.google.com</a:t>
            </a:r>
            <a:r>
              <a:rPr lang="en-US" sz="2400" b="1"/>
              <a:t>, </a:t>
            </a:r>
            <a:r>
              <a:rPr lang="en-US" sz="2400" b="1">
                <a:hlinkClick r:id="rId4"/>
              </a:rPr>
              <a:t>www.yandex.ru</a:t>
            </a:r>
            <a:r>
              <a:rPr lang="en-US" sz="2400" b="1"/>
              <a:t>, </a:t>
            </a:r>
            <a:r>
              <a:rPr lang="en-US" sz="2400" b="1">
                <a:hlinkClick r:id="rId5"/>
              </a:rPr>
              <a:t>www.rambler.ru</a:t>
            </a:r>
            <a:r>
              <a:rPr lang="en-US" sz="2400" b="1"/>
              <a:t> </a:t>
            </a:r>
            <a:endParaRPr lang="ru-RU" sz="2400" b="1"/>
          </a:p>
        </p:txBody>
      </p:sp>
      <p:sp>
        <p:nvSpPr>
          <p:cNvPr id="250910" name="Rectangle 30"/>
          <p:cNvSpPr>
            <a:spLocks noChangeArrowheads="1"/>
          </p:cNvSpPr>
          <p:nvPr/>
        </p:nvSpPr>
        <p:spPr bwMode="auto">
          <a:xfrm>
            <a:off x="1016000" y="5180013"/>
            <a:ext cx="5580374" cy="46166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en-US" sz="2400" b="1" dirty="0">
                <a:hlinkClick r:id="rId6"/>
              </a:rPr>
              <a:t>www.yahoo.com</a:t>
            </a:r>
            <a:r>
              <a:rPr lang="en-US" sz="2400" b="1" dirty="0"/>
              <a:t>, </a:t>
            </a:r>
            <a:r>
              <a:rPr lang="en-US" sz="2400" b="1" dirty="0">
                <a:hlinkClick r:id="rId3"/>
              </a:rPr>
              <a:t>www.google.com</a:t>
            </a:r>
            <a:endParaRPr lang="ru-RU" sz="2400" b="1" dirty="0"/>
          </a:p>
        </p:txBody>
      </p:sp>
      <p:sp>
        <p:nvSpPr>
          <p:cNvPr id="250911" name="Text Box 31"/>
          <p:cNvSpPr txBox="1">
            <a:spLocks noChangeArrowheads="1"/>
          </p:cNvSpPr>
          <p:nvPr/>
        </p:nvSpPr>
        <p:spPr bwMode="auto">
          <a:xfrm>
            <a:off x="527050" y="6045200"/>
            <a:ext cx="6672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400" b="1">
                <a:solidFill>
                  <a:schemeClr val="accent2"/>
                </a:solidFill>
              </a:rPr>
              <a:t>Гібридні системи </a:t>
            </a:r>
            <a:r>
              <a:rPr lang="uk-UA" sz="2400"/>
              <a:t>– індекс + каталог.</a:t>
            </a:r>
            <a:endParaRPr lang="uk-UA" sz="2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0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0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50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50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5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5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5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0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4" grpId="0" build="p" autoUpdateAnimBg="0"/>
      <p:bldP spid="250885" grpId="0" build="p" autoUpdateAnimBg="0"/>
      <p:bldP spid="250892" grpId="0"/>
      <p:bldP spid="250897" grpId="0"/>
      <p:bldP spid="250904" grpId="0"/>
      <p:bldP spid="250908" grpId="0"/>
      <p:bldP spid="250909" grpId="0"/>
      <p:bldP spid="250910" grpId="0"/>
      <p:bldP spid="25091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 dirty="0"/>
              <a:t>Спілкування в реальному часі</a:t>
            </a:r>
            <a:r>
              <a:rPr lang="ru-RU" sz="3000" b="1" dirty="0"/>
              <a:t> (</a:t>
            </a:r>
            <a:r>
              <a:rPr lang="en-US" sz="3000" b="1" i="1" dirty="0"/>
              <a:t>online</a:t>
            </a:r>
            <a:r>
              <a:rPr lang="ru-RU" sz="3000" b="1" dirty="0"/>
              <a:t>)</a:t>
            </a:r>
          </a:p>
        </p:txBody>
      </p:sp>
      <p:sp>
        <p:nvSpPr>
          <p:cNvPr id="248836" name="Text Box 4"/>
          <p:cNvSpPr txBox="1">
            <a:spLocks noChangeArrowheads="1"/>
          </p:cNvSpPr>
          <p:nvPr/>
        </p:nvSpPr>
        <p:spPr bwMode="auto">
          <a:xfrm>
            <a:off x="401638" y="936625"/>
            <a:ext cx="8482012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uk-UA" sz="2400" b="1">
                <a:solidFill>
                  <a:schemeClr val="accent2"/>
                </a:solidFill>
              </a:rPr>
              <a:t>Чати</a:t>
            </a:r>
            <a:r>
              <a:rPr lang="uk-UA" sz="2400" b="1"/>
              <a:t> (англ. </a:t>
            </a:r>
            <a:r>
              <a:rPr lang="en-US" sz="2400" b="1" i="1"/>
              <a:t>chat</a:t>
            </a:r>
            <a:r>
              <a:rPr lang="uk-UA" sz="2400" b="1" i="1"/>
              <a:t> </a:t>
            </a:r>
            <a:r>
              <a:rPr lang="uk-UA" sz="2400" b="1"/>
              <a:t>– базікання) обмін текстовими повідомленнями в реальному часі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2200"/>
              <a:t>Web-</a:t>
            </a:r>
            <a:r>
              <a:rPr lang="uk-UA" sz="2200"/>
              <a:t>чати</a:t>
            </a:r>
            <a:r>
              <a:rPr lang="ru-RU" sz="2200"/>
              <a:t> (на </a:t>
            </a:r>
            <a:r>
              <a:rPr lang="en-US" sz="2200"/>
              <a:t>Web</a:t>
            </a:r>
            <a:r>
              <a:rPr lang="uk-UA" sz="2200"/>
              <a:t>-сторінках</a:t>
            </a:r>
            <a:r>
              <a:rPr lang="en-US" sz="2200"/>
              <a:t>)</a:t>
            </a:r>
            <a:r>
              <a:rPr lang="ru-RU" sz="2200"/>
              <a:t>: </a:t>
            </a:r>
            <a:r>
              <a:rPr lang="uk-UA" sz="2200"/>
              <a:t>всі рівноправні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2200"/>
              <a:t>IRC-</a:t>
            </a:r>
            <a:r>
              <a:rPr lang="uk-UA" sz="2200"/>
              <a:t>чати</a:t>
            </a:r>
            <a:r>
              <a:rPr lang="ru-RU" sz="2200"/>
              <a:t> (</a:t>
            </a:r>
            <a:r>
              <a:rPr lang="en-US" sz="2200" i="1"/>
              <a:t>Internet relay Chat, </a:t>
            </a:r>
            <a:r>
              <a:rPr lang="ru-RU" sz="2200"/>
              <a:t>1988) «</a:t>
            </a:r>
            <a:r>
              <a:rPr lang="uk-UA" sz="2200"/>
              <a:t>розмова» на каналах, всі оператори каналу з привілеями</a:t>
            </a:r>
          </a:p>
        </p:txBody>
      </p:sp>
      <p:pic>
        <p:nvPicPr>
          <p:cNvPr id="24884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43025" y="3063875"/>
            <a:ext cx="6615113" cy="3121025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8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88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88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6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/>
              <a:t>Спілкування в реальному часі</a:t>
            </a:r>
            <a:r>
              <a:rPr lang="ru-RU" sz="3000" b="1"/>
              <a:t> (</a:t>
            </a:r>
            <a:r>
              <a:rPr lang="en-US" sz="3000" b="1" i="1"/>
              <a:t>online</a:t>
            </a:r>
            <a:r>
              <a:rPr lang="ru-RU" sz="3000" b="1"/>
              <a:t>)</a:t>
            </a:r>
          </a:p>
        </p:txBody>
      </p:sp>
      <p:sp>
        <p:nvSpPr>
          <p:cNvPr id="265222" name="Text Box 6"/>
          <p:cNvSpPr txBox="1">
            <a:spLocks noChangeArrowheads="1"/>
          </p:cNvSpPr>
          <p:nvPr/>
        </p:nvSpPr>
        <p:spPr bwMode="auto">
          <a:xfrm>
            <a:off x="382588" y="936625"/>
            <a:ext cx="586105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accent2"/>
                </a:solidFill>
              </a:rPr>
              <a:t>ICQ</a:t>
            </a:r>
            <a:r>
              <a:rPr lang="en-US" sz="2400" b="1"/>
              <a:t> </a:t>
            </a:r>
            <a:r>
              <a:rPr lang="ru-RU" sz="2400" b="1"/>
              <a:t>(англ. </a:t>
            </a:r>
            <a:r>
              <a:rPr lang="en-US" sz="2400" b="1" i="1"/>
              <a:t>I Seek You</a:t>
            </a:r>
            <a:r>
              <a:rPr lang="ru-RU" sz="2400" b="1"/>
              <a:t>),</a:t>
            </a:r>
            <a:r>
              <a:rPr lang="en-US" sz="2400" b="1" i="1"/>
              <a:t> </a:t>
            </a:r>
            <a:r>
              <a:rPr lang="ru-RU" sz="2400" b="1"/>
              <a:t>«</a:t>
            </a:r>
            <a:r>
              <a:rPr lang="uk-UA" sz="2400" b="1"/>
              <a:t>аська</a:t>
            </a:r>
            <a:r>
              <a:rPr lang="ru-RU" sz="2400" b="1"/>
              <a:t>», </a:t>
            </a:r>
            <a:r>
              <a:rPr lang="uk-UA" sz="2400" b="1"/>
              <a:t>Інтернет-пейджер.</a:t>
            </a:r>
          </a:p>
          <a:p>
            <a:pPr marL="450850" indent="-450850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uk-UA" sz="2000" b="1"/>
              <a:t>    </a:t>
            </a:r>
            <a:r>
              <a:rPr lang="uk-UA" sz="2200" b="1"/>
              <a:t>Реєстрація</a:t>
            </a:r>
            <a:r>
              <a:rPr lang="ru-RU" sz="2200" b="1"/>
              <a:t>: </a:t>
            </a:r>
            <a:r>
              <a:rPr lang="en-US" sz="2200" b="1">
                <a:solidFill>
                  <a:schemeClr val="accent2"/>
                </a:solidFill>
                <a:hlinkClick r:id="rId3"/>
              </a:rPr>
              <a:t>www.mirabilis.com</a:t>
            </a:r>
            <a:r>
              <a:rPr lang="ru-RU" sz="2200" b="1">
                <a:solidFill>
                  <a:schemeClr val="accent2"/>
                </a:solidFill>
              </a:rPr>
              <a:t>,</a:t>
            </a:r>
            <a:endParaRPr lang="en-US" sz="2200" b="1">
              <a:solidFill>
                <a:schemeClr val="accent2"/>
              </a:solidFill>
            </a:endParaRPr>
          </a:p>
          <a:p>
            <a:pPr marL="450850" indent="-450850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>
                <a:solidFill>
                  <a:schemeClr val="accent2"/>
                </a:solidFill>
              </a:rPr>
              <a:t>    </a:t>
            </a:r>
            <a:r>
              <a:rPr lang="ru-RU" sz="2200" b="1"/>
              <a:t>номер 123456789</a:t>
            </a:r>
          </a:p>
          <a:p>
            <a:pPr marL="450850" indent="-450850"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uk-UA" sz="2400" b="1"/>
              <a:t>Можливості</a:t>
            </a:r>
            <a:r>
              <a:rPr lang="ru-RU" sz="2400" b="1"/>
              <a:t>: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200"/>
              <a:t>діалог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200"/>
              <a:t>обговорення в групі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r>
              <a:rPr lang="uk-UA" sz="2200"/>
              <a:t>обмін файлами</a:t>
            </a:r>
          </a:p>
          <a:p>
            <a:pPr marL="450850" indent="-450850"/>
            <a:r>
              <a:rPr lang="uk-UA" sz="2400" b="1"/>
              <a:t>Російська версія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r>
              <a:rPr lang="en-US" sz="2400" b="1">
                <a:solidFill>
                  <a:schemeClr val="accent2"/>
                </a:solidFill>
                <a:hlinkClick r:id="rId4"/>
              </a:rPr>
              <a:t>icq.rambler.ru</a:t>
            </a:r>
            <a:r>
              <a:rPr lang="en-US" sz="2400" b="1">
                <a:solidFill>
                  <a:schemeClr val="accent2"/>
                </a:solidFill>
              </a:rPr>
              <a:t>   </a:t>
            </a:r>
            <a:endParaRPr lang="en-US" sz="2600"/>
          </a:p>
        </p:txBody>
      </p:sp>
      <p:pic>
        <p:nvPicPr>
          <p:cNvPr id="265225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BB44BB"/>
              </a:clrFrom>
              <a:clrTo>
                <a:srgbClr val="BB44B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2075" y="854075"/>
            <a:ext cx="2143125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5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5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5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5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5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65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5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65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65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22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022" name="Freeform 94"/>
          <p:cNvSpPr>
            <a:spLocks/>
          </p:cNvSpPr>
          <p:nvPr/>
        </p:nvSpPr>
        <p:spPr bwMode="auto">
          <a:xfrm>
            <a:off x="5740400" y="2670175"/>
            <a:ext cx="396875" cy="676275"/>
          </a:xfrm>
          <a:custGeom>
            <a:avLst/>
            <a:gdLst>
              <a:gd name="T0" fmla="*/ 0 w 250"/>
              <a:gd name="T1" fmla="*/ 4 h 426"/>
              <a:gd name="T2" fmla="*/ 208 w 250"/>
              <a:gd name="T3" fmla="*/ 70 h 426"/>
              <a:gd name="T4" fmla="*/ 250 w 250"/>
              <a:gd name="T5" fmla="*/ 426 h 426"/>
              <a:gd name="T6" fmla="*/ 0 60000 65536"/>
              <a:gd name="T7" fmla="*/ 0 60000 65536"/>
              <a:gd name="T8" fmla="*/ 0 60000 65536"/>
              <a:gd name="T9" fmla="*/ 0 w 250"/>
              <a:gd name="T10" fmla="*/ 0 h 426"/>
              <a:gd name="T11" fmla="*/ 250 w 250"/>
              <a:gd name="T12" fmla="*/ 426 h 42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50" h="426">
                <a:moveTo>
                  <a:pt x="0" y="4"/>
                </a:moveTo>
                <a:cubicBezTo>
                  <a:pt x="83" y="2"/>
                  <a:pt x="166" y="0"/>
                  <a:pt x="208" y="70"/>
                </a:cubicBezTo>
                <a:cubicBezTo>
                  <a:pt x="250" y="140"/>
                  <a:pt x="243" y="367"/>
                  <a:pt x="250" y="426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53018" name="Freeform 90"/>
          <p:cNvSpPr>
            <a:spLocks/>
          </p:cNvSpPr>
          <p:nvPr/>
        </p:nvSpPr>
        <p:spPr bwMode="auto">
          <a:xfrm>
            <a:off x="1781175" y="2640013"/>
            <a:ext cx="1235075" cy="376237"/>
          </a:xfrm>
          <a:custGeom>
            <a:avLst/>
            <a:gdLst>
              <a:gd name="T0" fmla="*/ 0 w 778"/>
              <a:gd name="T1" fmla="*/ 237 h 237"/>
              <a:gd name="T2" fmla="*/ 333 w 778"/>
              <a:gd name="T3" fmla="*/ 196 h 237"/>
              <a:gd name="T4" fmla="*/ 529 w 778"/>
              <a:gd name="T5" fmla="*/ 35 h 237"/>
              <a:gd name="T6" fmla="*/ 778 w 778"/>
              <a:gd name="T7" fmla="*/ 0 h 237"/>
              <a:gd name="T8" fmla="*/ 0 60000 65536"/>
              <a:gd name="T9" fmla="*/ 0 60000 65536"/>
              <a:gd name="T10" fmla="*/ 0 60000 65536"/>
              <a:gd name="T11" fmla="*/ 0 60000 65536"/>
              <a:gd name="T12" fmla="*/ 0 w 778"/>
              <a:gd name="T13" fmla="*/ 0 h 237"/>
              <a:gd name="T14" fmla="*/ 778 w 778"/>
              <a:gd name="T15" fmla="*/ 237 h 2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78" h="237">
                <a:moveTo>
                  <a:pt x="0" y="237"/>
                </a:moveTo>
                <a:cubicBezTo>
                  <a:pt x="122" y="233"/>
                  <a:pt x="245" y="230"/>
                  <a:pt x="333" y="196"/>
                </a:cubicBezTo>
                <a:cubicBezTo>
                  <a:pt x="421" y="162"/>
                  <a:pt x="455" y="68"/>
                  <a:pt x="529" y="35"/>
                </a:cubicBezTo>
                <a:cubicBezTo>
                  <a:pt x="603" y="2"/>
                  <a:pt x="690" y="1"/>
                  <a:pt x="778" y="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53019" name="Freeform 91"/>
          <p:cNvSpPr>
            <a:spLocks/>
          </p:cNvSpPr>
          <p:nvPr/>
        </p:nvSpPr>
        <p:spPr bwMode="auto">
          <a:xfrm>
            <a:off x="5675313" y="2041525"/>
            <a:ext cx="1187450" cy="371475"/>
          </a:xfrm>
          <a:custGeom>
            <a:avLst/>
            <a:gdLst>
              <a:gd name="T0" fmla="*/ 748 w 748"/>
              <a:gd name="T1" fmla="*/ 163 h 234"/>
              <a:gd name="T2" fmla="*/ 427 w 748"/>
              <a:gd name="T3" fmla="*/ 5 h 234"/>
              <a:gd name="T4" fmla="*/ 208 w 748"/>
              <a:gd name="T5" fmla="*/ 133 h 234"/>
              <a:gd name="T6" fmla="*/ 0 w 748"/>
              <a:gd name="T7" fmla="*/ 234 h 234"/>
              <a:gd name="T8" fmla="*/ 0 60000 65536"/>
              <a:gd name="T9" fmla="*/ 0 60000 65536"/>
              <a:gd name="T10" fmla="*/ 0 60000 65536"/>
              <a:gd name="T11" fmla="*/ 0 60000 65536"/>
              <a:gd name="T12" fmla="*/ 0 w 748"/>
              <a:gd name="T13" fmla="*/ 0 h 234"/>
              <a:gd name="T14" fmla="*/ 748 w 748"/>
              <a:gd name="T15" fmla="*/ 234 h 23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8" h="234">
                <a:moveTo>
                  <a:pt x="748" y="163"/>
                </a:moveTo>
                <a:cubicBezTo>
                  <a:pt x="695" y="137"/>
                  <a:pt x="517" y="10"/>
                  <a:pt x="427" y="5"/>
                </a:cubicBezTo>
                <a:cubicBezTo>
                  <a:pt x="337" y="0"/>
                  <a:pt x="279" y="95"/>
                  <a:pt x="208" y="133"/>
                </a:cubicBezTo>
                <a:cubicBezTo>
                  <a:pt x="137" y="171"/>
                  <a:pt x="43" y="213"/>
                  <a:pt x="0" y="234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458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uk-UA" sz="3000" b="1" dirty="0"/>
              <a:t>Інтернет-телефон</a:t>
            </a:r>
          </a:p>
        </p:txBody>
      </p:sp>
      <p:sp>
        <p:nvSpPr>
          <p:cNvPr id="252932" name="Text Box 4"/>
          <p:cNvSpPr txBox="1">
            <a:spLocks noChangeArrowheads="1"/>
          </p:cNvSpPr>
          <p:nvPr/>
        </p:nvSpPr>
        <p:spPr bwMode="auto">
          <a:xfrm>
            <a:off x="401638" y="936625"/>
            <a:ext cx="848201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accent2"/>
                </a:solidFill>
              </a:rPr>
              <a:t>Skype</a:t>
            </a:r>
            <a:r>
              <a:rPr lang="en-US" sz="2400" b="1"/>
              <a:t> </a:t>
            </a:r>
            <a:r>
              <a:rPr lang="ru-RU" sz="2400" b="1"/>
              <a:t>(</a:t>
            </a:r>
            <a:r>
              <a:rPr lang="en-US" sz="2400">
                <a:hlinkClick r:id="rId3"/>
              </a:rPr>
              <a:t>www.skype.com</a:t>
            </a:r>
            <a:r>
              <a:rPr lang="ru-RU" sz="2400"/>
              <a:t>, </a:t>
            </a:r>
            <a:r>
              <a:rPr lang="en-US" sz="2400">
                <a:hlinkClick r:id="rId4"/>
              </a:rPr>
              <a:t>www.skype.ru</a:t>
            </a:r>
            <a:r>
              <a:rPr lang="ru-RU" sz="2400" b="1"/>
              <a:t>) </a:t>
            </a:r>
            <a:r>
              <a:rPr lang="uk-UA" sz="2400" b="1"/>
              <a:t>розмова в реальному часі</a:t>
            </a:r>
          </a:p>
          <a:p>
            <a:pPr marL="990600" lvl="1" indent="-360363" eaLnBrk="0" hangingPunct="0">
              <a:spcBef>
                <a:spcPct val="20000"/>
              </a:spcBef>
              <a:buFont typeface="Wingdings" pitchFamily="2" charset="2"/>
              <a:buChar char="q"/>
            </a:pPr>
            <a:endParaRPr lang="ru-RU" sz="2200"/>
          </a:p>
        </p:txBody>
      </p:sp>
      <p:pic>
        <p:nvPicPr>
          <p:cNvPr id="252935" name="Picture 7" descr="Корпус-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3988" y="1846263"/>
            <a:ext cx="5778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6" name="Picture 8" descr="Корпус-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1827213"/>
            <a:ext cx="5778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23"/>
          <p:cNvGrpSpPr>
            <a:grpSpLocks/>
          </p:cNvGrpSpPr>
          <p:nvPr/>
        </p:nvGrpSpPr>
        <p:grpSpPr bwMode="auto">
          <a:xfrm>
            <a:off x="5919788" y="3033713"/>
            <a:ext cx="2667000" cy="649287"/>
            <a:chOff x="3729" y="1911"/>
            <a:chExt cx="1680" cy="409"/>
          </a:xfrm>
        </p:grpSpPr>
        <p:sp>
          <p:nvSpPr>
            <p:cNvPr id="24601" name="Line 95"/>
            <p:cNvSpPr>
              <a:spLocks noChangeShapeType="1"/>
            </p:cNvSpPr>
            <p:nvPr/>
          </p:nvSpPr>
          <p:spPr bwMode="auto">
            <a:xfrm>
              <a:off x="4690" y="2143"/>
              <a:ext cx="42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5046" y="1935"/>
              <a:ext cx="363" cy="266"/>
              <a:chOff x="2255" y="1955"/>
              <a:chExt cx="507" cy="380"/>
            </a:xfrm>
          </p:grpSpPr>
          <p:sp>
            <p:nvSpPr>
              <p:cNvPr id="24604" name="Freeform 12"/>
              <p:cNvSpPr>
                <a:spLocks/>
              </p:cNvSpPr>
              <p:nvPr/>
            </p:nvSpPr>
            <p:spPr bwMode="auto">
              <a:xfrm>
                <a:off x="2255" y="1955"/>
                <a:ext cx="507" cy="138"/>
              </a:xfrm>
              <a:custGeom>
                <a:avLst/>
                <a:gdLst>
                  <a:gd name="T0" fmla="*/ 246 w 507"/>
                  <a:gd name="T1" fmla="*/ 0 h 138"/>
                  <a:gd name="T2" fmla="*/ 175 w 507"/>
                  <a:gd name="T3" fmla="*/ 3 h 138"/>
                  <a:gd name="T4" fmla="*/ 146 w 507"/>
                  <a:gd name="T5" fmla="*/ 5 h 138"/>
                  <a:gd name="T6" fmla="*/ 115 w 507"/>
                  <a:gd name="T7" fmla="*/ 9 h 138"/>
                  <a:gd name="T8" fmla="*/ 96 w 507"/>
                  <a:gd name="T9" fmla="*/ 13 h 138"/>
                  <a:gd name="T10" fmla="*/ 77 w 507"/>
                  <a:gd name="T11" fmla="*/ 15 h 138"/>
                  <a:gd name="T12" fmla="*/ 56 w 507"/>
                  <a:gd name="T13" fmla="*/ 21 h 138"/>
                  <a:gd name="T14" fmla="*/ 42 w 507"/>
                  <a:gd name="T15" fmla="*/ 25 h 138"/>
                  <a:gd name="T16" fmla="*/ 35 w 507"/>
                  <a:gd name="T17" fmla="*/ 32 h 138"/>
                  <a:gd name="T18" fmla="*/ 29 w 507"/>
                  <a:gd name="T19" fmla="*/ 36 h 138"/>
                  <a:gd name="T20" fmla="*/ 25 w 507"/>
                  <a:gd name="T21" fmla="*/ 42 h 138"/>
                  <a:gd name="T22" fmla="*/ 0 w 507"/>
                  <a:gd name="T23" fmla="*/ 105 h 138"/>
                  <a:gd name="T24" fmla="*/ 0 w 507"/>
                  <a:gd name="T25" fmla="*/ 107 h 138"/>
                  <a:gd name="T26" fmla="*/ 2 w 507"/>
                  <a:gd name="T27" fmla="*/ 111 h 138"/>
                  <a:gd name="T28" fmla="*/ 12 w 507"/>
                  <a:gd name="T29" fmla="*/ 130 h 138"/>
                  <a:gd name="T30" fmla="*/ 16 w 507"/>
                  <a:gd name="T31" fmla="*/ 134 h 138"/>
                  <a:gd name="T32" fmla="*/ 19 w 507"/>
                  <a:gd name="T33" fmla="*/ 134 h 138"/>
                  <a:gd name="T34" fmla="*/ 121 w 507"/>
                  <a:gd name="T35" fmla="*/ 107 h 138"/>
                  <a:gd name="T36" fmla="*/ 127 w 507"/>
                  <a:gd name="T37" fmla="*/ 101 h 138"/>
                  <a:gd name="T38" fmla="*/ 127 w 507"/>
                  <a:gd name="T39" fmla="*/ 71 h 138"/>
                  <a:gd name="T40" fmla="*/ 135 w 507"/>
                  <a:gd name="T41" fmla="*/ 67 h 138"/>
                  <a:gd name="T42" fmla="*/ 150 w 507"/>
                  <a:gd name="T43" fmla="*/ 63 h 138"/>
                  <a:gd name="T44" fmla="*/ 161 w 507"/>
                  <a:gd name="T45" fmla="*/ 61 h 138"/>
                  <a:gd name="T46" fmla="*/ 183 w 507"/>
                  <a:gd name="T47" fmla="*/ 57 h 138"/>
                  <a:gd name="T48" fmla="*/ 204 w 507"/>
                  <a:gd name="T49" fmla="*/ 55 h 138"/>
                  <a:gd name="T50" fmla="*/ 229 w 507"/>
                  <a:gd name="T51" fmla="*/ 53 h 138"/>
                  <a:gd name="T52" fmla="*/ 254 w 507"/>
                  <a:gd name="T53" fmla="*/ 53 h 138"/>
                  <a:gd name="T54" fmla="*/ 277 w 507"/>
                  <a:gd name="T55" fmla="*/ 55 h 138"/>
                  <a:gd name="T56" fmla="*/ 302 w 507"/>
                  <a:gd name="T57" fmla="*/ 57 h 138"/>
                  <a:gd name="T58" fmla="*/ 325 w 507"/>
                  <a:gd name="T59" fmla="*/ 59 h 138"/>
                  <a:gd name="T60" fmla="*/ 350 w 507"/>
                  <a:gd name="T61" fmla="*/ 63 h 138"/>
                  <a:gd name="T62" fmla="*/ 363 w 507"/>
                  <a:gd name="T63" fmla="*/ 67 h 138"/>
                  <a:gd name="T64" fmla="*/ 373 w 507"/>
                  <a:gd name="T65" fmla="*/ 71 h 138"/>
                  <a:gd name="T66" fmla="*/ 380 w 507"/>
                  <a:gd name="T67" fmla="*/ 73 h 138"/>
                  <a:gd name="T68" fmla="*/ 382 w 507"/>
                  <a:gd name="T69" fmla="*/ 103 h 138"/>
                  <a:gd name="T70" fmla="*/ 382 w 507"/>
                  <a:gd name="T71" fmla="*/ 107 h 138"/>
                  <a:gd name="T72" fmla="*/ 386 w 507"/>
                  <a:gd name="T73" fmla="*/ 107 h 138"/>
                  <a:gd name="T74" fmla="*/ 488 w 507"/>
                  <a:gd name="T75" fmla="*/ 138 h 138"/>
                  <a:gd name="T76" fmla="*/ 490 w 507"/>
                  <a:gd name="T77" fmla="*/ 136 h 138"/>
                  <a:gd name="T78" fmla="*/ 494 w 507"/>
                  <a:gd name="T79" fmla="*/ 134 h 138"/>
                  <a:gd name="T80" fmla="*/ 497 w 507"/>
                  <a:gd name="T81" fmla="*/ 126 h 138"/>
                  <a:gd name="T82" fmla="*/ 507 w 507"/>
                  <a:gd name="T83" fmla="*/ 107 h 138"/>
                  <a:gd name="T84" fmla="*/ 494 w 507"/>
                  <a:gd name="T85" fmla="*/ 73 h 138"/>
                  <a:gd name="T86" fmla="*/ 476 w 507"/>
                  <a:gd name="T87" fmla="*/ 38 h 138"/>
                  <a:gd name="T88" fmla="*/ 472 w 507"/>
                  <a:gd name="T89" fmla="*/ 32 h 138"/>
                  <a:gd name="T90" fmla="*/ 467 w 507"/>
                  <a:gd name="T91" fmla="*/ 28 h 138"/>
                  <a:gd name="T92" fmla="*/ 457 w 507"/>
                  <a:gd name="T93" fmla="*/ 23 h 138"/>
                  <a:gd name="T94" fmla="*/ 446 w 507"/>
                  <a:gd name="T95" fmla="*/ 21 h 138"/>
                  <a:gd name="T96" fmla="*/ 428 w 507"/>
                  <a:gd name="T97" fmla="*/ 17 h 138"/>
                  <a:gd name="T98" fmla="*/ 411 w 507"/>
                  <a:gd name="T99" fmla="*/ 13 h 138"/>
                  <a:gd name="T100" fmla="*/ 378 w 507"/>
                  <a:gd name="T101" fmla="*/ 9 h 138"/>
                  <a:gd name="T102" fmla="*/ 344 w 507"/>
                  <a:gd name="T103" fmla="*/ 5 h 138"/>
                  <a:gd name="T104" fmla="*/ 311 w 507"/>
                  <a:gd name="T105" fmla="*/ 3 h 138"/>
                  <a:gd name="T106" fmla="*/ 279 w 507"/>
                  <a:gd name="T107" fmla="*/ 2 h 138"/>
                  <a:gd name="T108" fmla="*/ 246 w 507"/>
                  <a:gd name="T109" fmla="*/ 0 h 138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507"/>
                  <a:gd name="T166" fmla="*/ 0 h 138"/>
                  <a:gd name="T167" fmla="*/ 507 w 507"/>
                  <a:gd name="T168" fmla="*/ 138 h 138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507" h="138">
                    <a:moveTo>
                      <a:pt x="246" y="0"/>
                    </a:moveTo>
                    <a:lnTo>
                      <a:pt x="175" y="3"/>
                    </a:lnTo>
                    <a:lnTo>
                      <a:pt x="146" y="5"/>
                    </a:lnTo>
                    <a:lnTo>
                      <a:pt x="115" y="9"/>
                    </a:lnTo>
                    <a:lnTo>
                      <a:pt x="96" y="13"/>
                    </a:lnTo>
                    <a:lnTo>
                      <a:pt x="77" y="15"/>
                    </a:lnTo>
                    <a:lnTo>
                      <a:pt x="56" y="21"/>
                    </a:lnTo>
                    <a:lnTo>
                      <a:pt x="42" y="25"/>
                    </a:lnTo>
                    <a:lnTo>
                      <a:pt x="35" y="32"/>
                    </a:lnTo>
                    <a:lnTo>
                      <a:pt x="29" y="36"/>
                    </a:lnTo>
                    <a:lnTo>
                      <a:pt x="25" y="42"/>
                    </a:lnTo>
                    <a:lnTo>
                      <a:pt x="0" y="105"/>
                    </a:lnTo>
                    <a:lnTo>
                      <a:pt x="0" y="107"/>
                    </a:lnTo>
                    <a:lnTo>
                      <a:pt x="2" y="111"/>
                    </a:lnTo>
                    <a:lnTo>
                      <a:pt x="12" y="130"/>
                    </a:lnTo>
                    <a:lnTo>
                      <a:pt x="16" y="134"/>
                    </a:lnTo>
                    <a:lnTo>
                      <a:pt x="19" y="134"/>
                    </a:lnTo>
                    <a:lnTo>
                      <a:pt x="121" y="107"/>
                    </a:lnTo>
                    <a:lnTo>
                      <a:pt x="127" y="101"/>
                    </a:lnTo>
                    <a:lnTo>
                      <a:pt x="127" y="71"/>
                    </a:lnTo>
                    <a:lnTo>
                      <a:pt x="135" y="67"/>
                    </a:lnTo>
                    <a:lnTo>
                      <a:pt x="150" y="63"/>
                    </a:lnTo>
                    <a:lnTo>
                      <a:pt x="161" y="61"/>
                    </a:lnTo>
                    <a:lnTo>
                      <a:pt x="183" y="57"/>
                    </a:lnTo>
                    <a:lnTo>
                      <a:pt x="204" y="55"/>
                    </a:lnTo>
                    <a:lnTo>
                      <a:pt x="229" y="53"/>
                    </a:lnTo>
                    <a:lnTo>
                      <a:pt x="254" y="53"/>
                    </a:lnTo>
                    <a:lnTo>
                      <a:pt x="277" y="55"/>
                    </a:lnTo>
                    <a:lnTo>
                      <a:pt x="302" y="57"/>
                    </a:lnTo>
                    <a:lnTo>
                      <a:pt x="325" y="59"/>
                    </a:lnTo>
                    <a:lnTo>
                      <a:pt x="350" y="63"/>
                    </a:lnTo>
                    <a:lnTo>
                      <a:pt x="363" y="67"/>
                    </a:lnTo>
                    <a:lnTo>
                      <a:pt x="373" y="71"/>
                    </a:lnTo>
                    <a:lnTo>
                      <a:pt x="380" y="73"/>
                    </a:lnTo>
                    <a:lnTo>
                      <a:pt x="382" y="103"/>
                    </a:lnTo>
                    <a:lnTo>
                      <a:pt x="382" y="107"/>
                    </a:lnTo>
                    <a:lnTo>
                      <a:pt x="386" y="107"/>
                    </a:lnTo>
                    <a:lnTo>
                      <a:pt x="488" y="138"/>
                    </a:lnTo>
                    <a:lnTo>
                      <a:pt x="490" y="136"/>
                    </a:lnTo>
                    <a:lnTo>
                      <a:pt x="494" y="134"/>
                    </a:lnTo>
                    <a:lnTo>
                      <a:pt x="497" y="126"/>
                    </a:lnTo>
                    <a:lnTo>
                      <a:pt x="507" y="107"/>
                    </a:lnTo>
                    <a:lnTo>
                      <a:pt x="494" y="73"/>
                    </a:lnTo>
                    <a:lnTo>
                      <a:pt x="476" y="38"/>
                    </a:lnTo>
                    <a:lnTo>
                      <a:pt x="472" y="32"/>
                    </a:lnTo>
                    <a:lnTo>
                      <a:pt x="467" y="28"/>
                    </a:lnTo>
                    <a:lnTo>
                      <a:pt x="457" y="23"/>
                    </a:lnTo>
                    <a:lnTo>
                      <a:pt x="446" y="21"/>
                    </a:lnTo>
                    <a:lnTo>
                      <a:pt x="428" y="17"/>
                    </a:lnTo>
                    <a:lnTo>
                      <a:pt x="411" y="13"/>
                    </a:lnTo>
                    <a:lnTo>
                      <a:pt x="378" y="9"/>
                    </a:lnTo>
                    <a:lnTo>
                      <a:pt x="344" y="5"/>
                    </a:lnTo>
                    <a:lnTo>
                      <a:pt x="311" y="3"/>
                    </a:lnTo>
                    <a:lnTo>
                      <a:pt x="279" y="2"/>
                    </a:lnTo>
                    <a:lnTo>
                      <a:pt x="246" y="0"/>
                    </a:lnTo>
                    <a:close/>
                  </a:path>
                </a:pathLst>
              </a:custGeom>
              <a:solidFill>
                <a:srgbClr val="B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5" name="Rectangle 13"/>
              <p:cNvSpPr>
                <a:spLocks noChangeArrowheads="1"/>
              </p:cNvSpPr>
              <p:nvPr/>
            </p:nvSpPr>
            <p:spPr bwMode="auto">
              <a:xfrm>
                <a:off x="2445" y="2118"/>
                <a:ext cx="33" cy="21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6" name="Rectangle 14"/>
              <p:cNvSpPr>
                <a:spLocks noChangeArrowheads="1"/>
              </p:cNvSpPr>
              <p:nvPr/>
            </p:nvSpPr>
            <p:spPr bwMode="auto">
              <a:xfrm>
                <a:off x="2493" y="2118"/>
                <a:ext cx="33" cy="21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7" name="Rectangle 15"/>
              <p:cNvSpPr>
                <a:spLocks noChangeArrowheads="1"/>
              </p:cNvSpPr>
              <p:nvPr/>
            </p:nvSpPr>
            <p:spPr bwMode="auto">
              <a:xfrm>
                <a:off x="2541" y="2118"/>
                <a:ext cx="33" cy="21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8" name="Rectangle 16"/>
              <p:cNvSpPr>
                <a:spLocks noChangeArrowheads="1"/>
              </p:cNvSpPr>
              <p:nvPr/>
            </p:nvSpPr>
            <p:spPr bwMode="auto">
              <a:xfrm>
                <a:off x="2445" y="2156"/>
                <a:ext cx="33" cy="19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9" name="Rectangle 17"/>
              <p:cNvSpPr>
                <a:spLocks noChangeArrowheads="1"/>
              </p:cNvSpPr>
              <p:nvPr/>
            </p:nvSpPr>
            <p:spPr bwMode="auto">
              <a:xfrm>
                <a:off x="2493" y="2156"/>
                <a:ext cx="33" cy="19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0" name="Rectangle 18"/>
              <p:cNvSpPr>
                <a:spLocks noChangeArrowheads="1"/>
              </p:cNvSpPr>
              <p:nvPr/>
            </p:nvSpPr>
            <p:spPr bwMode="auto">
              <a:xfrm>
                <a:off x="2541" y="2156"/>
                <a:ext cx="33" cy="19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1" name="Rectangle 19"/>
              <p:cNvSpPr>
                <a:spLocks noChangeArrowheads="1"/>
              </p:cNvSpPr>
              <p:nvPr/>
            </p:nvSpPr>
            <p:spPr bwMode="auto">
              <a:xfrm>
                <a:off x="2445" y="2191"/>
                <a:ext cx="33" cy="23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2" name="Rectangle 20"/>
              <p:cNvSpPr>
                <a:spLocks noChangeArrowheads="1"/>
              </p:cNvSpPr>
              <p:nvPr/>
            </p:nvSpPr>
            <p:spPr bwMode="auto">
              <a:xfrm>
                <a:off x="2493" y="2191"/>
                <a:ext cx="33" cy="23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3" name="Rectangle 21"/>
              <p:cNvSpPr>
                <a:spLocks noChangeArrowheads="1"/>
              </p:cNvSpPr>
              <p:nvPr/>
            </p:nvSpPr>
            <p:spPr bwMode="auto">
              <a:xfrm>
                <a:off x="2541" y="2191"/>
                <a:ext cx="33" cy="23"/>
              </a:xfrm>
              <a:prstGeom prst="rect">
                <a:avLst/>
              </a:prstGeom>
              <a:solidFill>
                <a:srgbClr val="B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4" name="Freeform 22"/>
              <p:cNvSpPr>
                <a:spLocks/>
              </p:cNvSpPr>
              <p:nvPr/>
            </p:nvSpPr>
            <p:spPr bwMode="auto">
              <a:xfrm>
                <a:off x="2319" y="2035"/>
                <a:ext cx="380" cy="300"/>
              </a:xfrm>
              <a:custGeom>
                <a:avLst/>
                <a:gdLst>
                  <a:gd name="T0" fmla="*/ 32 w 380"/>
                  <a:gd name="T1" fmla="*/ 192 h 300"/>
                  <a:gd name="T2" fmla="*/ 28 w 380"/>
                  <a:gd name="T3" fmla="*/ 190 h 300"/>
                  <a:gd name="T4" fmla="*/ 25 w 380"/>
                  <a:gd name="T5" fmla="*/ 188 h 300"/>
                  <a:gd name="T6" fmla="*/ 25 w 380"/>
                  <a:gd name="T7" fmla="*/ 181 h 300"/>
                  <a:gd name="T8" fmla="*/ 53 w 380"/>
                  <a:gd name="T9" fmla="*/ 75 h 300"/>
                  <a:gd name="T10" fmla="*/ 53 w 380"/>
                  <a:gd name="T11" fmla="*/ 73 h 300"/>
                  <a:gd name="T12" fmla="*/ 57 w 380"/>
                  <a:gd name="T13" fmla="*/ 69 h 300"/>
                  <a:gd name="T14" fmla="*/ 318 w 380"/>
                  <a:gd name="T15" fmla="*/ 69 h 300"/>
                  <a:gd name="T16" fmla="*/ 322 w 380"/>
                  <a:gd name="T17" fmla="*/ 71 h 300"/>
                  <a:gd name="T18" fmla="*/ 324 w 380"/>
                  <a:gd name="T19" fmla="*/ 73 h 300"/>
                  <a:gd name="T20" fmla="*/ 324 w 380"/>
                  <a:gd name="T21" fmla="*/ 75 h 300"/>
                  <a:gd name="T22" fmla="*/ 334 w 380"/>
                  <a:gd name="T23" fmla="*/ 108 h 300"/>
                  <a:gd name="T24" fmla="*/ 353 w 380"/>
                  <a:gd name="T25" fmla="*/ 184 h 300"/>
                  <a:gd name="T26" fmla="*/ 353 w 380"/>
                  <a:gd name="T27" fmla="*/ 188 h 300"/>
                  <a:gd name="T28" fmla="*/ 351 w 380"/>
                  <a:gd name="T29" fmla="*/ 190 h 300"/>
                  <a:gd name="T30" fmla="*/ 347 w 380"/>
                  <a:gd name="T31" fmla="*/ 192 h 300"/>
                  <a:gd name="T32" fmla="*/ 32 w 380"/>
                  <a:gd name="T33" fmla="*/ 192 h 300"/>
                  <a:gd name="T34" fmla="*/ 23 w 380"/>
                  <a:gd name="T35" fmla="*/ 286 h 300"/>
                  <a:gd name="T36" fmla="*/ 23 w 380"/>
                  <a:gd name="T37" fmla="*/ 300 h 300"/>
                  <a:gd name="T38" fmla="*/ 69 w 380"/>
                  <a:gd name="T39" fmla="*/ 300 h 300"/>
                  <a:gd name="T40" fmla="*/ 69 w 380"/>
                  <a:gd name="T41" fmla="*/ 286 h 300"/>
                  <a:gd name="T42" fmla="*/ 309 w 380"/>
                  <a:gd name="T43" fmla="*/ 286 h 300"/>
                  <a:gd name="T44" fmla="*/ 309 w 380"/>
                  <a:gd name="T45" fmla="*/ 300 h 300"/>
                  <a:gd name="T46" fmla="*/ 355 w 380"/>
                  <a:gd name="T47" fmla="*/ 300 h 300"/>
                  <a:gd name="T48" fmla="*/ 355 w 380"/>
                  <a:gd name="T49" fmla="*/ 286 h 300"/>
                  <a:gd name="T50" fmla="*/ 380 w 380"/>
                  <a:gd name="T51" fmla="*/ 286 h 300"/>
                  <a:gd name="T52" fmla="*/ 380 w 380"/>
                  <a:gd name="T53" fmla="*/ 190 h 300"/>
                  <a:gd name="T54" fmla="*/ 345 w 380"/>
                  <a:gd name="T55" fmla="*/ 62 h 300"/>
                  <a:gd name="T56" fmla="*/ 343 w 380"/>
                  <a:gd name="T57" fmla="*/ 56 h 300"/>
                  <a:gd name="T58" fmla="*/ 339 w 380"/>
                  <a:gd name="T59" fmla="*/ 50 h 300"/>
                  <a:gd name="T60" fmla="*/ 335 w 380"/>
                  <a:gd name="T61" fmla="*/ 48 h 300"/>
                  <a:gd name="T62" fmla="*/ 332 w 380"/>
                  <a:gd name="T63" fmla="*/ 46 h 300"/>
                  <a:gd name="T64" fmla="*/ 324 w 380"/>
                  <a:gd name="T65" fmla="*/ 44 h 300"/>
                  <a:gd name="T66" fmla="*/ 293 w 380"/>
                  <a:gd name="T67" fmla="*/ 44 h 300"/>
                  <a:gd name="T68" fmla="*/ 293 w 380"/>
                  <a:gd name="T69" fmla="*/ 0 h 300"/>
                  <a:gd name="T70" fmla="*/ 255 w 380"/>
                  <a:gd name="T71" fmla="*/ 0 h 300"/>
                  <a:gd name="T72" fmla="*/ 255 w 380"/>
                  <a:gd name="T73" fmla="*/ 44 h 300"/>
                  <a:gd name="T74" fmla="*/ 126 w 380"/>
                  <a:gd name="T75" fmla="*/ 44 h 300"/>
                  <a:gd name="T76" fmla="*/ 126 w 380"/>
                  <a:gd name="T77" fmla="*/ 0 h 300"/>
                  <a:gd name="T78" fmla="*/ 84 w 380"/>
                  <a:gd name="T79" fmla="*/ 0 h 300"/>
                  <a:gd name="T80" fmla="*/ 84 w 380"/>
                  <a:gd name="T81" fmla="*/ 44 h 300"/>
                  <a:gd name="T82" fmla="*/ 51 w 380"/>
                  <a:gd name="T83" fmla="*/ 44 h 300"/>
                  <a:gd name="T84" fmla="*/ 44 w 380"/>
                  <a:gd name="T85" fmla="*/ 46 h 300"/>
                  <a:gd name="T86" fmla="*/ 34 w 380"/>
                  <a:gd name="T87" fmla="*/ 56 h 300"/>
                  <a:gd name="T88" fmla="*/ 32 w 380"/>
                  <a:gd name="T89" fmla="*/ 60 h 300"/>
                  <a:gd name="T90" fmla="*/ 0 w 380"/>
                  <a:gd name="T91" fmla="*/ 194 h 300"/>
                  <a:gd name="T92" fmla="*/ 0 w 380"/>
                  <a:gd name="T93" fmla="*/ 286 h 300"/>
                  <a:gd name="T94" fmla="*/ 23 w 380"/>
                  <a:gd name="T95" fmla="*/ 286 h 300"/>
                  <a:gd name="T96" fmla="*/ 32 w 380"/>
                  <a:gd name="T97" fmla="*/ 192 h 30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380"/>
                  <a:gd name="T148" fmla="*/ 0 h 300"/>
                  <a:gd name="T149" fmla="*/ 380 w 380"/>
                  <a:gd name="T150" fmla="*/ 300 h 30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380" h="300">
                    <a:moveTo>
                      <a:pt x="32" y="192"/>
                    </a:moveTo>
                    <a:lnTo>
                      <a:pt x="28" y="190"/>
                    </a:lnTo>
                    <a:lnTo>
                      <a:pt x="25" y="188"/>
                    </a:lnTo>
                    <a:lnTo>
                      <a:pt x="25" y="181"/>
                    </a:lnTo>
                    <a:lnTo>
                      <a:pt x="53" y="75"/>
                    </a:lnTo>
                    <a:lnTo>
                      <a:pt x="53" y="73"/>
                    </a:lnTo>
                    <a:lnTo>
                      <a:pt x="57" y="69"/>
                    </a:lnTo>
                    <a:lnTo>
                      <a:pt x="318" y="69"/>
                    </a:lnTo>
                    <a:lnTo>
                      <a:pt x="322" y="71"/>
                    </a:lnTo>
                    <a:lnTo>
                      <a:pt x="324" y="73"/>
                    </a:lnTo>
                    <a:lnTo>
                      <a:pt x="324" y="75"/>
                    </a:lnTo>
                    <a:lnTo>
                      <a:pt x="334" y="108"/>
                    </a:lnTo>
                    <a:lnTo>
                      <a:pt x="353" y="184"/>
                    </a:lnTo>
                    <a:lnTo>
                      <a:pt x="353" y="188"/>
                    </a:lnTo>
                    <a:lnTo>
                      <a:pt x="351" y="190"/>
                    </a:lnTo>
                    <a:lnTo>
                      <a:pt x="347" y="192"/>
                    </a:lnTo>
                    <a:lnTo>
                      <a:pt x="32" y="192"/>
                    </a:lnTo>
                    <a:lnTo>
                      <a:pt x="23" y="286"/>
                    </a:lnTo>
                    <a:lnTo>
                      <a:pt x="23" y="300"/>
                    </a:lnTo>
                    <a:lnTo>
                      <a:pt x="69" y="300"/>
                    </a:lnTo>
                    <a:lnTo>
                      <a:pt x="69" y="286"/>
                    </a:lnTo>
                    <a:lnTo>
                      <a:pt x="309" y="286"/>
                    </a:lnTo>
                    <a:lnTo>
                      <a:pt x="309" y="300"/>
                    </a:lnTo>
                    <a:lnTo>
                      <a:pt x="355" y="300"/>
                    </a:lnTo>
                    <a:lnTo>
                      <a:pt x="355" y="286"/>
                    </a:lnTo>
                    <a:lnTo>
                      <a:pt x="380" y="286"/>
                    </a:lnTo>
                    <a:lnTo>
                      <a:pt x="380" y="190"/>
                    </a:lnTo>
                    <a:lnTo>
                      <a:pt x="345" y="62"/>
                    </a:lnTo>
                    <a:lnTo>
                      <a:pt x="343" y="56"/>
                    </a:lnTo>
                    <a:lnTo>
                      <a:pt x="339" y="50"/>
                    </a:lnTo>
                    <a:lnTo>
                      <a:pt x="335" y="48"/>
                    </a:lnTo>
                    <a:lnTo>
                      <a:pt x="332" y="46"/>
                    </a:lnTo>
                    <a:lnTo>
                      <a:pt x="324" y="44"/>
                    </a:lnTo>
                    <a:lnTo>
                      <a:pt x="293" y="44"/>
                    </a:lnTo>
                    <a:lnTo>
                      <a:pt x="293" y="0"/>
                    </a:lnTo>
                    <a:lnTo>
                      <a:pt x="255" y="0"/>
                    </a:lnTo>
                    <a:lnTo>
                      <a:pt x="255" y="44"/>
                    </a:lnTo>
                    <a:lnTo>
                      <a:pt x="126" y="44"/>
                    </a:lnTo>
                    <a:lnTo>
                      <a:pt x="126" y="0"/>
                    </a:lnTo>
                    <a:lnTo>
                      <a:pt x="84" y="0"/>
                    </a:lnTo>
                    <a:lnTo>
                      <a:pt x="84" y="44"/>
                    </a:lnTo>
                    <a:lnTo>
                      <a:pt x="51" y="44"/>
                    </a:lnTo>
                    <a:lnTo>
                      <a:pt x="44" y="46"/>
                    </a:lnTo>
                    <a:lnTo>
                      <a:pt x="34" y="56"/>
                    </a:lnTo>
                    <a:lnTo>
                      <a:pt x="32" y="60"/>
                    </a:lnTo>
                    <a:lnTo>
                      <a:pt x="0" y="194"/>
                    </a:lnTo>
                    <a:lnTo>
                      <a:pt x="0" y="286"/>
                    </a:lnTo>
                    <a:lnTo>
                      <a:pt x="23" y="286"/>
                    </a:lnTo>
                    <a:lnTo>
                      <a:pt x="32" y="192"/>
                    </a:lnTo>
                    <a:close/>
                  </a:path>
                </a:pathLst>
              </a:custGeom>
              <a:solidFill>
                <a:srgbClr val="BF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4603" name="Rectangle 69"/>
            <p:cNvSpPr>
              <a:spLocks noChangeArrowheads="1"/>
            </p:cNvSpPr>
            <p:nvPr/>
          </p:nvSpPr>
          <p:spPr bwMode="auto">
            <a:xfrm>
              <a:off x="3729" y="1911"/>
              <a:ext cx="1034" cy="409"/>
            </a:xfrm>
            <a:prstGeom prst="rect">
              <a:avLst/>
            </a:prstGeom>
            <a:solidFill>
              <a:srgbClr val="EAEAEA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pPr algn="ctr"/>
              <a:r>
                <a:rPr lang="uk-UA" sz="1600"/>
                <a:t>ТЕЛЕФОННА</a:t>
              </a:r>
            </a:p>
            <a:p>
              <a:pPr algn="ctr"/>
              <a:r>
                <a:rPr lang="uk-UA" sz="1600"/>
                <a:t>СТАНЦІЯ</a:t>
              </a:r>
            </a:p>
          </p:txBody>
        </p:sp>
      </p:grpSp>
      <p:grpSp>
        <p:nvGrpSpPr>
          <p:cNvPr id="4" name="Group 121"/>
          <p:cNvGrpSpPr>
            <a:grpSpLocks/>
          </p:cNvGrpSpPr>
          <p:nvPr/>
        </p:nvGrpSpPr>
        <p:grpSpPr bwMode="auto">
          <a:xfrm>
            <a:off x="363538" y="2100263"/>
            <a:ext cx="1671637" cy="1096962"/>
            <a:chOff x="229" y="1323"/>
            <a:chExt cx="1053" cy="691"/>
          </a:xfrm>
        </p:grpSpPr>
        <p:sp>
          <p:nvSpPr>
            <p:cNvPr id="24597" name="Freeform 93"/>
            <p:cNvSpPr>
              <a:spLocks/>
            </p:cNvSpPr>
            <p:nvPr/>
          </p:nvSpPr>
          <p:spPr bwMode="auto">
            <a:xfrm>
              <a:off x="564" y="1705"/>
              <a:ext cx="303" cy="189"/>
            </a:xfrm>
            <a:custGeom>
              <a:avLst/>
              <a:gdLst>
                <a:gd name="T0" fmla="*/ 303 w 303"/>
                <a:gd name="T1" fmla="*/ 189 h 189"/>
                <a:gd name="T2" fmla="*/ 232 w 303"/>
                <a:gd name="T3" fmla="*/ 35 h 189"/>
                <a:gd name="T4" fmla="*/ 119 w 303"/>
                <a:gd name="T5" fmla="*/ 11 h 189"/>
                <a:gd name="T6" fmla="*/ 0 w 303"/>
                <a:gd name="T7" fmla="*/ 100 h 1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03"/>
                <a:gd name="T13" fmla="*/ 0 h 189"/>
                <a:gd name="T14" fmla="*/ 303 w 303"/>
                <a:gd name="T15" fmla="*/ 189 h 1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03" h="189">
                  <a:moveTo>
                    <a:pt x="303" y="189"/>
                  </a:moveTo>
                  <a:cubicBezTo>
                    <a:pt x="283" y="127"/>
                    <a:pt x="263" y="65"/>
                    <a:pt x="232" y="35"/>
                  </a:cubicBezTo>
                  <a:cubicBezTo>
                    <a:pt x="201" y="5"/>
                    <a:pt x="158" y="0"/>
                    <a:pt x="119" y="11"/>
                  </a:cubicBezTo>
                  <a:cubicBezTo>
                    <a:pt x="80" y="22"/>
                    <a:pt x="40" y="61"/>
                    <a:pt x="0" y="1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24598" name="Picture 5" descr="Наушники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29" y="1526"/>
              <a:ext cx="459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9" name="Picture 6" descr="Компьютер-5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77" y="1563"/>
              <a:ext cx="501" cy="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3013" name="AutoShape 85"/>
            <p:cNvSpPr>
              <a:spLocks noChangeArrowheads="1"/>
            </p:cNvSpPr>
            <p:nvPr/>
          </p:nvSpPr>
          <p:spPr bwMode="auto">
            <a:xfrm>
              <a:off x="712" y="1323"/>
              <a:ext cx="570" cy="184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noFill/>
              <a:round/>
              <a:headEnd/>
              <a:tailEnd type="none" w="lg" len="lg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/>
                <a:t>Skype</a:t>
              </a:r>
              <a:endParaRPr lang="ru-RU"/>
            </a:p>
          </p:txBody>
        </p:sp>
      </p:grpSp>
      <p:grpSp>
        <p:nvGrpSpPr>
          <p:cNvPr id="5" name="Group 122"/>
          <p:cNvGrpSpPr>
            <a:grpSpLocks/>
          </p:cNvGrpSpPr>
          <p:nvPr/>
        </p:nvGrpSpPr>
        <p:grpSpPr bwMode="auto">
          <a:xfrm>
            <a:off x="6635750" y="1485900"/>
            <a:ext cx="1800225" cy="1109663"/>
            <a:chOff x="4180" y="936"/>
            <a:chExt cx="1134" cy="699"/>
          </a:xfrm>
        </p:grpSpPr>
        <p:sp>
          <p:nvSpPr>
            <p:cNvPr id="24593" name="Freeform 92"/>
            <p:cNvSpPr>
              <a:spLocks/>
            </p:cNvSpPr>
            <p:nvPr/>
          </p:nvSpPr>
          <p:spPr bwMode="auto">
            <a:xfrm>
              <a:off x="4560" y="1418"/>
              <a:ext cx="368" cy="106"/>
            </a:xfrm>
            <a:custGeom>
              <a:avLst/>
              <a:gdLst>
                <a:gd name="T0" fmla="*/ 368 w 368"/>
                <a:gd name="T1" fmla="*/ 106 h 106"/>
                <a:gd name="T2" fmla="*/ 190 w 368"/>
                <a:gd name="T3" fmla="*/ 5 h 106"/>
                <a:gd name="T4" fmla="*/ 0 w 368"/>
                <a:gd name="T5" fmla="*/ 77 h 106"/>
                <a:gd name="T6" fmla="*/ 0 60000 65536"/>
                <a:gd name="T7" fmla="*/ 0 60000 65536"/>
                <a:gd name="T8" fmla="*/ 0 60000 65536"/>
                <a:gd name="T9" fmla="*/ 0 w 368"/>
                <a:gd name="T10" fmla="*/ 0 h 106"/>
                <a:gd name="T11" fmla="*/ 368 w 368"/>
                <a:gd name="T12" fmla="*/ 106 h 10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68" h="106">
                  <a:moveTo>
                    <a:pt x="368" y="106"/>
                  </a:moveTo>
                  <a:cubicBezTo>
                    <a:pt x="309" y="58"/>
                    <a:pt x="251" y="10"/>
                    <a:pt x="190" y="5"/>
                  </a:cubicBezTo>
                  <a:cubicBezTo>
                    <a:pt x="129" y="0"/>
                    <a:pt x="64" y="38"/>
                    <a:pt x="0" y="7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24594" name="Picture 9" descr="Компьютер-5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180" y="1170"/>
              <a:ext cx="501" cy="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5" name="Picture 10" descr="Наушники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flipH="1">
              <a:off x="4855" y="1227"/>
              <a:ext cx="459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3014" name="AutoShape 86"/>
            <p:cNvSpPr>
              <a:spLocks noChangeArrowheads="1"/>
            </p:cNvSpPr>
            <p:nvPr/>
          </p:nvSpPr>
          <p:spPr bwMode="auto">
            <a:xfrm>
              <a:off x="4221" y="936"/>
              <a:ext cx="570" cy="184"/>
            </a:xfrm>
            <a:prstGeom prst="roundRect">
              <a:avLst>
                <a:gd name="adj" fmla="val 16667"/>
              </a:avLst>
            </a:prstGeom>
            <a:solidFill>
              <a:srgbClr val="EAEAEA"/>
            </a:solidFill>
            <a:ln w="12700">
              <a:noFill/>
              <a:round/>
              <a:headEnd/>
              <a:tailEnd type="none" w="lg" len="lg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/>
                <a:t>Skype</a:t>
              </a:r>
              <a:endParaRPr lang="ru-RU"/>
            </a:p>
          </p:txBody>
        </p:sp>
      </p:grpSp>
      <p:sp>
        <p:nvSpPr>
          <p:cNvPr id="253015" name="AutoShape 87"/>
          <p:cNvSpPr>
            <a:spLocks noChangeArrowheads="1"/>
          </p:cNvSpPr>
          <p:nvPr/>
        </p:nvSpPr>
        <p:spPr bwMode="auto">
          <a:xfrm>
            <a:off x="3524250" y="2441575"/>
            <a:ext cx="1479550" cy="414338"/>
          </a:xfrm>
          <a:prstGeom prst="leftRightArrow">
            <a:avLst>
              <a:gd name="adj1" fmla="val 50000"/>
              <a:gd name="adj2" fmla="val 71418"/>
            </a:avLst>
          </a:prstGeom>
          <a:solidFill>
            <a:srgbClr val="000080"/>
          </a:solidFill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3045" name="Text Box 117"/>
          <p:cNvSpPr txBox="1">
            <a:spLocks noChangeArrowheads="1"/>
          </p:cNvSpPr>
          <p:nvPr/>
        </p:nvSpPr>
        <p:spPr bwMode="auto">
          <a:xfrm>
            <a:off x="2476500" y="3449638"/>
            <a:ext cx="5067300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uk-UA" sz="2000" b="1">
                <a:solidFill>
                  <a:srgbClr val="33CC33"/>
                </a:solidFill>
              </a:rPr>
              <a:t>Безкоштовно</a:t>
            </a:r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 Дзвінки </a:t>
            </a:r>
            <a:r>
              <a:rPr lang="uk-UA" i="1"/>
              <a:t>Skype</a:t>
            </a:r>
            <a:r>
              <a:rPr lang="uk-UA"/>
              <a:t> – </a:t>
            </a:r>
            <a:r>
              <a:rPr lang="uk-UA" i="1"/>
              <a:t>Skype</a:t>
            </a:r>
            <a:r>
              <a:rPr lang="uk-UA"/>
              <a:t> </a:t>
            </a:r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 Пересилання файлів</a:t>
            </a:r>
            <a:endParaRPr lang="uk-UA" i="1"/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 Групові і індивідуальні чати</a:t>
            </a:r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 Телеконференції (до 9 чоловік)</a:t>
            </a:r>
          </a:p>
        </p:txBody>
      </p:sp>
      <p:sp>
        <p:nvSpPr>
          <p:cNvPr id="253046" name="Text Box 118"/>
          <p:cNvSpPr txBox="1">
            <a:spLocks noChangeArrowheads="1"/>
          </p:cNvSpPr>
          <p:nvPr/>
        </p:nvSpPr>
        <p:spPr bwMode="auto">
          <a:xfrm>
            <a:off x="2463800" y="5189538"/>
            <a:ext cx="668020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uk-UA" sz="2000" b="1">
                <a:solidFill>
                  <a:srgbClr val="FF0000"/>
                </a:solidFill>
              </a:rPr>
              <a:t>За оплату</a:t>
            </a:r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Дзвінки на стаціонарні і мобільні телефони </a:t>
            </a:r>
            <a:endParaRPr lang="uk-UA" sz="2000"/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Приймання дзвінків з звичайного телефона в </a:t>
            </a:r>
            <a:r>
              <a:rPr lang="uk-UA" i="1"/>
              <a:t>Skype</a:t>
            </a:r>
            <a:r>
              <a:rPr lang="uk-UA"/>
              <a:t> </a:t>
            </a:r>
          </a:p>
          <a:p>
            <a:pPr marL="358775" lvl="1" indent="-179388" eaLnBrk="0" hangingPunct="0">
              <a:spcBef>
                <a:spcPct val="20000"/>
              </a:spcBef>
              <a:buFont typeface="Wingdings" pitchFamily="2" charset="2"/>
              <a:buChar char="§"/>
            </a:pPr>
            <a:r>
              <a:rPr lang="uk-UA"/>
              <a:t>Відправлення і одержання голосових повідомлень і SMS</a:t>
            </a:r>
          </a:p>
        </p:txBody>
      </p:sp>
      <p:pic>
        <p:nvPicPr>
          <p:cNvPr id="253048" name="Picture 120" descr="Слайды Skype для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8613" y="3344863"/>
            <a:ext cx="2098675" cy="329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29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5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52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5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52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5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3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3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53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3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530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53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53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530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2530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0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530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022" grpId="0" animBg="1"/>
      <p:bldP spid="253018" grpId="0" animBg="1"/>
      <p:bldP spid="253019" grpId="0" animBg="1"/>
      <p:bldP spid="252932" grpId="0" build="p" autoUpdateAnimBg="0"/>
      <p:bldP spid="253015" grpId="0" animBg="1"/>
      <p:bldP spid="253045" grpId="0" build="p" autoUpdateAnimBg="0"/>
      <p:bldP spid="253046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Объект 2">
            <a:extLst>
              <a:ext uri="{FF2B5EF4-FFF2-40B4-BE49-F238E27FC236}">
                <a16:creationId xmlns:a16="http://schemas.microsoft.com/office/drawing/2014/main" id="{846D144F-47B3-4283-958D-68C74AA94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962" y="946150"/>
            <a:ext cx="8214493" cy="4129088"/>
          </a:xfrm>
        </p:spPr>
        <p:txBody>
          <a:bodyPr>
            <a:normAutofit fontScale="62500" lnSpcReduction="20000"/>
          </a:bodyPr>
          <a:lstStyle/>
          <a:p>
            <a:pPr marL="0" indent="0" eaLnBrk="1" fontAlgn="auto" hangingPunct="1">
              <a:lnSpc>
                <a:spcPct val="17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dirty="0"/>
              <a:t>Основоположником </a:t>
            </a:r>
            <a:r>
              <a:rPr lang="en-US" altLang="ru-RU" dirty="0">
                <a:latin typeface="Algerian" panose="04020705040A02060702" pitchFamily="82" charset="0"/>
              </a:rPr>
              <a:t> I</a:t>
            </a:r>
            <a:r>
              <a:rPr lang="ru-RU" altLang="ru-RU" dirty="0"/>
              <a:t>Т в </a:t>
            </a:r>
            <a:r>
              <a:rPr lang="ru-RU" altLang="ru-RU" dirty="0" err="1"/>
              <a:t>Україн</a:t>
            </a:r>
            <a:r>
              <a:rPr lang="en-US" altLang="ru-RU" dirty="0" err="1">
                <a:latin typeface="Algerian" panose="04020705040A02060702" pitchFamily="82" charset="0"/>
              </a:rPr>
              <a:t>i</a:t>
            </a:r>
            <a:r>
              <a:rPr lang="en-US" altLang="ru-RU" dirty="0">
                <a:latin typeface="Algerian" panose="04020705040A02060702" pitchFamily="82" charset="0"/>
              </a:rPr>
              <a:t> </a:t>
            </a:r>
            <a:r>
              <a:rPr lang="ru-RU" altLang="ru-RU" dirty="0"/>
              <a:t>став </a:t>
            </a:r>
            <a:r>
              <a:rPr lang="ru-RU" altLang="ru-RU" dirty="0" err="1"/>
              <a:t>В.М.Глушков</a:t>
            </a:r>
            <a:r>
              <a:rPr lang="ru-RU" altLang="ru-RU" dirty="0"/>
              <a:t>, </a:t>
            </a:r>
            <a:r>
              <a:rPr lang="ru-RU" altLang="ru-RU" dirty="0" err="1"/>
              <a:t>засновник</a:t>
            </a:r>
            <a:r>
              <a:rPr lang="ru-RU" altLang="ru-RU" dirty="0"/>
              <a:t> </a:t>
            </a:r>
            <a:r>
              <a:rPr lang="ru-RU" altLang="ru-RU" dirty="0" err="1"/>
              <a:t>всесв</a:t>
            </a:r>
            <a:r>
              <a:rPr lang="en-US" altLang="ru-RU" dirty="0">
                <a:latin typeface="Algerian" panose="04020705040A02060702" pitchFamily="82" charset="0"/>
              </a:rPr>
              <a:t>i</a:t>
            </a:r>
            <a:r>
              <a:rPr lang="ru-RU" altLang="ru-RU" dirty="0" err="1"/>
              <a:t>тньо</a:t>
            </a:r>
            <a:r>
              <a:rPr lang="ru-RU" altLang="ru-RU" dirty="0"/>
              <a:t> в</a:t>
            </a:r>
            <a:r>
              <a:rPr lang="en-US" altLang="ru-RU" dirty="0">
                <a:latin typeface="Algerian" panose="04020705040A02060702" pitchFamily="82" charset="0"/>
              </a:rPr>
              <a:t>i</a:t>
            </a:r>
            <a:r>
              <a:rPr lang="ru-RU" altLang="ru-RU" dirty="0" err="1"/>
              <a:t>домого</a:t>
            </a:r>
            <a:r>
              <a:rPr lang="ru-RU" altLang="ru-RU" dirty="0"/>
              <a:t> </a:t>
            </a:r>
            <a:r>
              <a:rPr lang="en-US" altLang="ru-RU" dirty="0">
                <a:latin typeface="Algerian" panose="04020705040A02060702" pitchFamily="82" charset="0"/>
              </a:rPr>
              <a:t>I</a:t>
            </a:r>
            <a:r>
              <a:rPr lang="ru-RU" altLang="ru-RU" dirty="0" err="1"/>
              <a:t>нституту</a:t>
            </a:r>
            <a:r>
              <a:rPr lang="ru-RU" altLang="ru-RU" dirty="0"/>
              <a:t> к</a:t>
            </a:r>
            <a:r>
              <a:rPr lang="en-US" altLang="ru-RU" dirty="0">
                <a:latin typeface="Algerian" panose="04020705040A02060702" pitchFamily="82" charset="0"/>
              </a:rPr>
              <a:t>i</a:t>
            </a:r>
            <a:r>
              <a:rPr lang="ru-RU" altLang="ru-RU" dirty="0" err="1"/>
              <a:t>бернетики</a:t>
            </a:r>
            <a:r>
              <a:rPr lang="ru-RU" altLang="ru-RU" dirty="0"/>
              <a:t> НАН </a:t>
            </a:r>
            <a:r>
              <a:rPr lang="ru-RU" altLang="ru-RU" dirty="0" err="1"/>
              <a:t>України</a:t>
            </a:r>
            <a:r>
              <a:rPr lang="ru-RU" altLang="ru-RU" dirty="0"/>
              <a:t>, </a:t>
            </a:r>
            <a:r>
              <a:rPr lang="ru-RU" altLang="ru-RU" dirty="0" err="1"/>
              <a:t>що</a:t>
            </a:r>
            <a:r>
              <a:rPr lang="ru-RU" altLang="ru-RU" dirty="0"/>
              <a:t> носить зараз </a:t>
            </a:r>
            <a:r>
              <a:rPr lang="ru-RU" altLang="ru-RU" dirty="0" err="1"/>
              <a:t>його</a:t>
            </a:r>
            <a:r>
              <a:rPr lang="ru-RU" altLang="ru-RU" dirty="0"/>
              <a:t> </a:t>
            </a:r>
            <a:r>
              <a:rPr lang="en-US" altLang="ru-RU" dirty="0" err="1">
                <a:latin typeface="Algerian" panose="04020705040A02060702" pitchFamily="82" charset="0"/>
              </a:rPr>
              <a:t>i</a:t>
            </a:r>
            <a:r>
              <a:rPr lang="ru-RU" altLang="ru-RU" dirty="0" err="1"/>
              <a:t>м’я</a:t>
            </a:r>
            <a:r>
              <a:rPr lang="ru-RU" altLang="ru-RU" dirty="0"/>
              <a:t>. </a:t>
            </a:r>
            <a:r>
              <a:rPr lang="ru-RU" altLang="ru-RU" dirty="0" err="1"/>
              <a:t>Він</a:t>
            </a:r>
            <a:r>
              <a:rPr lang="ru-RU" altLang="ru-RU" dirty="0"/>
              <a:t> </a:t>
            </a:r>
            <a:r>
              <a:rPr lang="ru-RU" altLang="ru-RU" dirty="0" err="1"/>
              <a:t>зробив</a:t>
            </a:r>
            <a:r>
              <a:rPr lang="ru-RU" altLang="ru-RU" dirty="0"/>
              <a:t> великий вклад в </a:t>
            </a:r>
            <a:r>
              <a:rPr lang="ru-RU" altLang="ru-RU" dirty="0" err="1"/>
              <a:t>історію</a:t>
            </a:r>
            <a:r>
              <a:rPr lang="ru-RU" altLang="ru-RU" dirty="0"/>
              <a:t> </a:t>
            </a:r>
            <a:r>
              <a:rPr lang="ru-RU" altLang="ru-RU" dirty="0" err="1"/>
              <a:t>розвитку</a:t>
            </a:r>
            <a:r>
              <a:rPr lang="ru-RU" altLang="ru-RU" dirty="0"/>
              <a:t> </a:t>
            </a:r>
            <a:r>
              <a:rPr lang="ru-RU" altLang="ru-RU" dirty="0" err="1"/>
              <a:t>інформаційних</a:t>
            </a:r>
            <a:r>
              <a:rPr lang="ru-RU" altLang="ru-RU" dirty="0"/>
              <a:t> </a:t>
            </a:r>
            <a:r>
              <a:rPr lang="ru-RU" altLang="ru-RU" dirty="0" err="1"/>
              <a:t>технологій</a:t>
            </a:r>
            <a:r>
              <a:rPr lang="ru-RU" altLang="ru-RU" dirty="0"/>
              <a:t> </a:t>
            </a:r>
            <a:r>
              <a:rPr lang="ru-RU" altLang="ru-RU" dirty="0" err="1"/>
              <a:t>світового</a:t>
            </a:r>
            <a:r>
              <a:rPr lang="ru-RU" altLang="ru-RU" dirty="0"/>
              <a:t> масштабу. 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altLang="ru-RU" sz="1900" dirty="0">
              <a:hlinkClick r:id="" action="ppaction://noaction"/>
            </a:endParaRP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altLang="ru-RU" sz="1900" dirty="0">
              <a:hlinkClick r:id="" action="ppaction://noaction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uk-UA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uk-UA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uk-UA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uk-UA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uk-UA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Arial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uk-UA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Виконайте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uk-UA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 інтерактивне завдання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altLang="ru-RU" sz="1900" dirty="0">
              <a:hlinkClick r:id="rId2"/>
            </a:endParaRP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altLang="ru-RU" sz="1900" dirty="0">
                <a:hlinkClick r:id="rId2"/>
              </a:rPr>
              <a:t>https://learningapps.org/17765663</a:t>
            </a:r>
            <a:endParaRPr lang="ru-RU" altLang="ru-RU" sz="1900" dirty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altLang="ru-RU" sz="1900" dirty="0"/>
          </a:p>
        </p:txBody>
      </p:sp>
      <p:pic>
        <p:nvPicPr>
          <p:cNvPr id="14339" name="Picture 2" descr="&amp;Vcy;i&amp;kcy;&amp;tcy;&amp;ocy;&amp;rcy; &amp;Gcy;&amp;lcy;&amp;ucy;&amp;shcy;&amp;kcy;&amp;ocy;&amp;vcy;">
            <a:extLst>
              <a:ext uri="{FF2B5EF4-FFF2-40B4-BE49-F238E27FC236}">
                <a16:creationId xmlns:a16="http://schemas.microsoft.com/office/drawing/2014/main" id="{F77C04C1-BC3B-4B23-8C5E-45227F68F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20895" y="3933056"/>
            <a:ext cx="2379014" cy="2720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FD3DA9AC-BF44-418E-8B69-DC1FE7D70388}"/>
              </a:ext>
            </a:extLst>
          </p:cNvPr>
          <p:cNvSpPr/>
          <p:nvPr/>
        </p:nvSpPr>
        <p:spPr>
          <a:xfrm>
            <a:off x="1131623" y="546040"/>
            <a:ext cx="6797245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altLang="uk-UA" sz="2000" b="1" dirty="0">
                <a:ln/>
                <a:solidFill>
                  <a:schemeClr val="accent3"/>
                </a:solidFill>
                <a:latin typeface="inherit"/>
              </a:rPr>
              <a:t>Патріотична хвилинка: "Ми українці, нам є чим пишатися"</a:t>
            </a:r>
            <a:r>
              <a:rPr lang="ru-RU" altLang="uk-UA" sz="2000" b="1" dirty="0">
                <a:ln/>
                <a:solidFill>
                  <a:schemeClr val="accent3"/>
                </a:solidFill>
              </a:rPr>
              <a:t> </a:t>
            </a:r>
            <a:endParaRPr lang="uk-UA" sz="2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A7AD37-E65F-431A-8BE9-9BD523CD9D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549" y="2572216"/>
            <a:ext cx="8306056" cy="93424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1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Він багато чого запропонував світові, випереджаючи час: цифрові гроші,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1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 цифровий документообіг, персональний комп'ютер та Інтернет.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1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 Так, Інтернет, але розвитку та підтримки його ідеї не отримали.</a:t>
            </a:r>
            <a:r>
              <a:rPr kumimoji="0" lang="uk-UA" altLang="uk-UA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86439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/>
              <a:t>Завантажити оглядач </a:t>
            </a:r>
            <a:r>
              <a:rPr lang="en-US" sz="4000" dirty="0"/>
              <a:t>Opera</a:t>
            </a:r>
            <a:r>
              <a:rPr lang="uk-UA" sz="4000" dirty="0"/>
              <a:t>.</a:t>
            </a:r>
          </a:p>
          <a:p>
            <a:r>
              <a:rPr lang="uk-UA" sz="4000" dirty="0"/>
              <a:t>Двічі клацнути лівою кнопкою по ярлику на робочому столі</a:t>
            </a:r>
            <a:endParaRPr lang="ru-RU" sz="4000" dirty="0"/>
          </a:p>
        </p:txBody>
      </p:sp>
      <p:pic>
        <p:nvPicPr>
          <p:cNvPr id="3" name="Рисунок 2" descr="Oper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283" y="3697143"/>
            <a:ext cx="4723497" cy="31432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9512" y="2179609"/>
            <a:ext cx="9361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Пошук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в </a:t>
            </a:r>
            <a:r>
              <a:rPr lang="ru-RU" dirty="0" err="1"/>
              <a:t>інтернеті</a:t>
            </a:r>
            <a:r>
              <a:rPr lang="ru-RU" dirty="0"/>
              <a:t>. </a:t>
            </a:r>
            <a:r>
              <a:rPr lang="ru-RU" dirty="0" err="1"/>
              <a:t>Поради</a:t>
            </a:r>
            <a:endParaRPr lang="en-US" dirty="0"/>
          </a:p>
          <a:p>
            <a:r>
              <a:rPr lang="en-US" dirty="0">
                <a:hlinkClick r:id="rId3"/>
              </a:rPr>
              <a:t>https://www.youtube.com/watch?v=PnA2ctVxpgk</a:t>
            </a:r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054767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285984" y="4214818"/>
            <a:ext cx="635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hlinkClick r:id="rId3"/>
              </a:rPr>
              <a:t>https://chl.kiev.ua/</a:t>
            </a:r>
            <a:endParaRPr lang="uk-UA" sz="4800" dirty="0"/>
          </a:p>
          <a:p>
            <a:endParaRPr lang="uk-UA" sz="4800" dirty="0"/>
          </a:p>
          <a:p>
            <a:r>
              <a:rPr lang="uk-UA" sz="4800" dirty="0" err="1"/>
              <a:t>Натискаєм</a:t>
            </a:r>
            <a:r>
              <a:rPr lang="uk-UA" sz="4800" dirty="0"/>
              <a:t> </a:t>
            </a:r>
            <a:r>
              <a:rPr lang="en-US" sz="4800" dirty="0"/>
              <a:t>Enter</a:t>
            </a:r>
            <a:endParaRPr lang="ru-RU" sz="4800" dirty="0"/>
          </a:p>
        </p:txBody>
      </p:sp>
      <p:sp>
        <p:nvSpPr>
          <p:cNvPr id="5" name="Стрелка вверх 4"/>
          <p:cNvSpPr/>
          <p:nvPr/>
        </p:nvSpPr>
        <p:spPr>
          <a:xfrm rot="20601043">
            <a:off x="2844919" y="2236751"/>
            <a:ext cx="443482" cy="197184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FD8944-34AF-45BE-BC92-3CEA32EE1AAF}"/>
              </a:ext>
            </a:extLst>
          </p:cNvPr>
          <p:cNvSpPr txBox="1"/>
          <p:nvPr/>
        </p:nvSpPr>
        <p:spPr>
          <a:xfrm>
            <a:off x="827584" y="25429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Практичне </a:t>
            </a:r>
            <a:r>
              <a:rPr lang="uk-UA" dirty="0" err="1">
                <a:solidFill>
                  <a:schemeClr val="accent4">
                    <a:lumMod val="50000"/>
                  </a:schemeClr>
                </a:solidFill>
              </a:rPr>
              <a:t>завдвння</a:t>
            </a:r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 №1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EB9FD93-0E72-40DB-AA8B-27D44917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  <p:sp>
        <p:nvSpPr>
          <p:cNvPr id="4" name="Стрелка вверх 3"/>
          <p:cNvSpPr/>
          <p:nvPr/>
        </p:nvSpPr>
        <p:spPr>
          <a:xfrm rot="16200000">
            <a:off x="2402070" y="2574594"/>
            <a:ext cx="214314" cy="2643206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CD24E5-192B-42F1-9F40-A8D2EF3C1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  <p:sp>
        <p:nvSpPr>
          <p:cNvPr id="3" name="Стрелка вверх 2"/>
          <p:cNvSpPr/>
          <p:nvPr/>
        </p:nvSpPr>
        <p:spPr>
          <a:xfrm rot="16200000">
            <a:off x="2906126" y="3870738"/>
            <a:ext cx="214314" cy="2643206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11E7DA-86F2-4BCD-B17A-5EBD5DCEB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  <p:sp>
        <p:nvSpPr>
          <p:cNvPr id="3" name="Стрелка вверх 2"/>
          <p:cNvSpPr/>
          <p:nvPr/>
        </p:nvSpPr>
        <p:spPr>
          <a:xfrm rot="16200000">
            <a:off x="4202270" y="1278450"/>
            <a:ext cx="214314" cy="2643206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E86C4C8-89D3-49AB-9A85-58CA1B2DB612}"/>
              </a:ext>
            </a:extLst>
          </p:cNvPr>
          <p:cNvSpPr txBox="1"/>
          <p:nvPr/>
        </p:nvSpPr>
        <p:spPr>
          <a:xfrm>
            <a:off x="1137724" y="1700808"/>
            <a:ext cx="686855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uk-UA" sz="2400" b="0" i="0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Зробити повідомлення про сучасні пристрої: </a:t>
            </a:r>
            <a:r>
              <a:rPr lang="uk-UA" sz="2400" b="0" i="0" dirty="0" err="1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кейпад</a:t>
            </a:r>
            <a:r>
              <a:rPr lang="uk-UA" sz="2400" b="0" i="0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, геймпад, </a:t>
            </a:r>
            <a:r>
              <a:rPr lang="uk-UA" sz="2400" b="0" i="0" dirty="0" err="1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денспад</a:t>
            </a:r>
            <a:r>
              <a:rPr lang="uk-UA" sz="2400" b="0" i="0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, використовуючи програму 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Algerian" panose="04020705040A02060702" pitchFamily="82" charset="0"/>
              </a:rPr>
              <a:t>Word.</a:t>
            </a:r>
          </a:p>
          <a:p>
            <a:pPr algn="l" fontAlgn="base">
              <a:buFont typeface="+mj-lt"/>
              <a:buAutoNum type="arabicPeriod"/>
            </a:pP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Знайти фото пристроїв: </a:t>
            </a:r>
            <a:r>
              <a:rPr lang="uk-UA" sz="2400" b="0" i="0" dirty="0" err="1">
                <a:solidFill>
                  <a:srgbClr val="252525"/>
                </a:solidFill>
                <a:effectLst/>
                <a:latin typeface="inherit"/>
              </a:rPr>
              <a:t>кейпад</a:t>
            </a: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, геймпад, </a:t>
            </a:r>
            <a:r>
              <a:rPr lang="uk-UA" sz="2400" b="0" i="0" dirty="0" err="1">
                <a:solidFill>
                  <a:srgbClr val="252525"/>
                </a:solidFill>
                <a:effectLst/>
                <a:latin typeface="inherit"/>
              </a:rPr>
              <a:t>денспад</a:t>
            </a: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 та зберегти їх в власній папці в папці Мережі.</a:t>
            </a:r>
          </a:p>
          <a:p>
            <a:pPr algn="l" fontAlgn="base">
              <a:buFont typeface="+mj-lt"/>
              <a:buAutoNum type="arabicPeriod"/>
            </a:pP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Відкрити програму 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Algerian" panose="04020705040A02060702" pitchFamily="82" charset="0"/>
              </a:rPr>
              <a:t>Word.</a:t>
            </a:r>
          </a:p>
          <a:p>
            <a:pPr algn="l" fontAlgn="base">
              <a:buFont typeface="+mj-lt"/>
              <a:buAutoNum type="arabicPeriod"/>
            </a:pP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Додати фото в текстовий документ та 2-3 речення про пристрій.</a:t>
            </a:r>
          </a:p>
          <a:p>
            <a:pPr algn="l" fontAlgn="base">
              <a:buFont typeface="+mj-lt"/>
              <a:buAutoNum type="arabicPeriod"/>
            </a:pP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Зберегти документ у власній папці під назвою </a:t>
            </a:r>
            <a:r>
              <a:rPr lang="uk-UA" sz="2400" b="1" i="1" dirty="0">
                <a:solidFill>
                  <a:srgbClr val="252525"/>
                </a:solidFill>
                <a:effectLst/>
                <a:latin typeface="inherit"/>
              </a:rPr>
              <a:t>Сучасні пристрої</a:t>
            </a:r>
            <a:r>
              <a:rPr lang="uk-UA" sz="2400" b="0" i="0" dirty="0">
                <a:solidFill>
                  <a:srgbClr val="252525"/>
                </a:solidFill>
                <a:effectLst/>
                <a:latin typeface="inherit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CA32DF-EE90-4AC4-A761-B13A678EC46F}"/>
              </a:ext>
            </a:extLst>
          </p:cNvPr>
          <p:cNvSpPr txBox="1"/>
          <p:nvPr/>
        </p:nvSpPr>
        <p:spPr>
          <a:xfrm>
            <a:off x="2051720" y="817542"/>
            <a:ext cx="45790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Практичне </a:t>
            </a:r>
            <a:r>
              <a:rPr lang="uk-UA" dirty="0" err="1">
                <a:solidFill>
                  <a:schemeClr val="accent4">
                    <a:lumMod val="50000"/>
                  </a:schemeClr>
                </a:solidFill>
              </a:rPr>
              <a:t>завдвння</a:t>
            </a:r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 №2</a:t>
            </a:r>
          </a:p>
        </p:txBody>
      </p:sp>
    </p:spTree>
    <p:extLst>
      <p:ext uri="{BB962C8B-B14F-4D97-AF65-F5344CB8AC3E}">
        <p14:creationId xmlns:p14="http://schemas.microsoft.com/office/powerpoint/2010/main" val="12763850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279</TotalTime>
  <Words>861</Words>
  <Application>Microsoft Office PowerPoint</Application>
  <PresentationFormat>Екран (4:3)</PresentationFormat>
  <Paragraphs>126</Paragraphs>
  <Slides>16</Slides>
  <Notes>8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7" baseType="lpstr">
      <vt:lpstr>Algerian</vt:lpstr>
      <vt:lpstr>Arial</vt:lpstr>
      <vt:lpstr>Calibri</vt:lpstr>
      <vt:lpstr>inherit</vt:lpstr>
      <vt:lpstr>Lucida Sans Unicode</vt:lpstr>
      <vt:lpstr>Open Sans</vt:lpstr>
      <vt:lpstr>Verdana</vt:lpstr>
      <vt:lpstr>Wingdings</vt:lpstr>
      <vt:lpstr>Wingdings 2</vt:lpstr>
      <vt:lpstr>Wingdings 3</vt:lpstr>
      <vt:lpstr>Открытая</vt:lpstr>
      <vt:lpstr>Можливості інтернету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Мацаенко</dc:creator>
  <cp:lastModifiedBy>Администратор</cp:lastModifiedBy>
  <cp:revision>70</cp:revision>
  <cp:lastPrinted>2014-09-29T08:28:16Z</cp:lastPrinted>
  <dcterms:created xsi:type="dcterms:W3CDTF">2011-09-09T07:54:25Z</dcterms:created>
  <dcterms:modified xsi:type="dcterms:W3CDTF">2025-02-06T12:13:34Z</dcterms:modified>
</cp:coreProperties>
</file>