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9144000"/>
  <p:notesSz cx="6858000" cy="9144000"/>
  <p:embeddedFontLst>
    <p:embeddedFont>
      <p:font typeface="Century Schoolbook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enturySchoolbook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CenturySchoolbook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CenturySchoolbook-italic.fntdata"/><Relationship Id="rId6" Type="http://schemas.openxmlformats.org/officeDocument/2006/relationships/slide" Target="slides/slide1.xml"/><Relationship Id="rId18" Type="http://schemas.openxmlformats.org/officeDocument/2006/relationships/font" Target="fonts/CenturySchoolbook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bg>
      <p:bgPr>
        <a:solidFill>
          <a:schemeClr val="lt1"/>
        </a:soli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"/>
          <p:cNvSpPr txBox="1"/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"/>
          <p:cNvSpPr txBox="1"/>
          <p:nvPr>
            <p:ph idx="1" type="subTitle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600"/>
              </a:spcBef>
              <a:spcAft>
                <a:spcPts val="0"/>
              </a:spcAft>
              <a:buSzPts val="1260"/>
              <a:buNone/>
              <a:defRPr b="1" sz="1800">
                <a:solidFill>
                  <a:schemeClr val="dk2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44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224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08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0" type="dt"/>
          </p:nvPr>
        </p:nvSpPr>
        <p:spPr>
          <a:xfrm rot="5400000">
            <a:off x="7764621" y="1174097"/>
            <a:ext cx="2286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1" type="ftr"/>
          </p:nvPr>
        </p:nvSpPr>
        <p:spPr>
          <a:xfrm rot="5400000">
            <a:off x="7077269" y="4181669"/>
            <a:ext cx="365760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"/>
          <p:cNvSpPr/>
          <p:nvPr/>
        </p:nvSpPr>
        <p:spPr>
          <a:xfrm>
            <a:off x="381000" y="0"/>
            <a:ext cx="609600" cy="6858000"/>
          </a:xfrm>
          <a:prstGeom prst="rect">
            <a:avLst/>
          </a:prstGeom>
          <a:solidFill>
            <a:srgbClr val="FEC2AC">
              <a:alpha val="5372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7" name="Google Shape;27;p2"/>
          <p:cNvSpPr/>
          <p:nvPr/>
        </p:nvSpPr>
        <p:spPr>
          <a:xfrm>
            <a:off x="276336" y="0"/>
            <a:ext cx="104664" cy="6858000"/>
          </a:xfrm>
          <a:prstGeom prst="rect">
            <a:avLst/>
          </a:prstGeom>
          <a:solidFill>
            <a:srgbClr val="FFD8CC">
              <a:alpha val="3568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8" name="Google Shape;28;p2"/>
          <p:cNvSpPr/>
          <p:nvPr/>
        </p:nvSpPr>
        <p:spPr>
          <a:xfrm>
            <a:off x="990600" y="0"/>
            <a:ext cx="181872" cy="6858000"/>
          </a:xfrm>
          <a:prstGeom prst="rect">
            <a:avLst/>
          </a:prstGeom>
          <a:solidFill>
            <a:srgbClr val="FFD8CC">
              <a:alpha val="6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1141320" y="0"/>
            <a:ext cx="230280" cy="6858000"/>
          </a:xfrm>
          <a:prstGeom prst="rect">
            <a:avLst/>
          </a:prstGeom>
          <a:solidFill>
            <a:srgbClr val="FFEDE7">
              <a:alpha val="7098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30" name="Google Shape;30;p2"/>
          <p:cNvCxnSpPr/>
          <p:nvPr/>
        </p:nvCxnSpPr>
        <p:spPr>
          <a:xfrm>
            <a:off x="106344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2AC">
                <a:alpha val="72941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" name="Google Shape;31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FEDE7">
                <a:alpha val="82745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" name="Google Shape;32;p2"/>
          <p:cNvCxnSpPr/>
          <p:nvPr/>
        </p:nvCxnSpPr>
        <p:spPr>
          <a:xfrm>
            <a:off x="854112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3" name="Google Shape;33;p2"/>
          <p:cNvCxnSpPr/>
          <p:nvPr/>
        </p:nvCxnSpPr>
        <p:spPr>
          <a:xfrm>
            <a:off x="1726640" y="0"/>
            <a:ext cx="0" cy="6858000"/>
          </a:xfrm>
          <a:prstGeom prst="straightConnector1">
            <a:avLst/>
          </a:prstGeom>
          <a:noFill/>
          <a:ln cap="flat" cmpd="sng" w="28575">
            <a:solidFill>
              <a:srgbClr val="FEC2AC">
                <a:alpha val="8196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4" name="Google Shape;34;p2"/>
          <p:cNvCxnSpPr/>
          <p:nvPr/>
        </p:nvCxnSpPr>
        <p:spPr>
          <a:xfrm>
            <a:off x="10668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5" name="Google Shape;35;p2"/>
          <p:cNvCxnSpPr/>
          <p:nvPr/>
        </p:nvCxnSpPr>
        <p:spPr>
          <a:xfrm>
            <a:off x="9113856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" name="Google Shape;36;p2"/>
          <p:cNvSpPr/>
          <p:nvPr/>
        </p:nvSpPr>
        <p:spPr>
          <a:xfrm>
            <a:off x="1219200" y="0"/>
            <a:ext cx="76200" cy="6858000"/>
          </a:xfrm>
          <a:prstGeom prst="rect">
            <a:avLst/>
          </a:prstGeom>
          <a:solidFill>
            <a:srgbClr val="FEC2AC">
              <a:alpha val="5098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38" name="Google Shape;38;p2"/>
          <p:cNvSpPr/>
          <p:nvPr/>
        </p:nvSpPr>
        <p:spPr>
          <a:xfrm>
            <a:off x="1309632" y="4866752"/>
            <a:ext cx="641424" cy="6414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1091080" y="5500632"/>
            <a:ext cx="137160" cy="13716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1664208" y="5788152"/>
            <a:ext cx="274320" cy="2743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42" name="Google Shape;42;p2"/>
          <p:cNvSpPr txBox="1"/>
          <p:nvPr>
            <p:ph idx="12" type="sldNum"/>
          </p:nvPr>
        </p:nvSpPr>
        <p:spPr>
          <a:xfrm>
            <a:off x="1325544" y="4928702"/>
            <a:ext cx="609600" cy="5175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3"/>
          <p:cNvSpPr txBox="1"/>
          <p:nvPr>
            <p:ph idx="1" type="body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48" name="Google Shape;48;p3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457200" y="1600200"/>
            <a:ext cx="3657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2" type="body"/>
          </p:nvPr>
        </p:nvSpPr>
        <p:spPr>
          <a:xfrm>
            <a:off x="4270248" y="1600200"/>
            <a:ext cx="3657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і вміст">
  <p:cSld name="Заголовок і вміст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5"/>
          <p:cNvGrpSpPr/>
          <p:nvPr/>
        </p:nvGrpSpPr>
        <p:grpSpPr>
          <a:xfrm>
            <a:off x="-11419" y="6529734"/>
            <a:ext cx="3510390" cy="328282"/>
            <a:chOff x="467544" y="6485698"/>
            <a:chExt cx="4680520" cy="328281"/>
          </a:xfrm>
        </p:grpSpPr>
        <p:pic>
          <p:nvPicPr>
            <p:cNvPr descr="E:\Робота\Вчитель Інформатики\~~~Сайт~~~\teach-inf.at.ua\FTP\krfb_6465.png" id="58" name="Google Shape;58;p5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3026296" y="6485698"/>
              <a:ext cx="321568" cy="3215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" name="Google Shape;59;p5"/>
            <p:cNvSpPr txBox="1"/>
            <p:nvPr/>
          </p:nvSpPr>
          <p:spPr>
            <a:xfrm>
              <a:off x="467544" y="6506203"/>
              <a:ext cx="4680520" cy="3077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i="1" lang="ru-RU" sz="1400">
                  <a:solidFill>
                    <a:srgbClr val="19426B"/>
                  </a:solidFill>
                  <a:latin typeface="Verdana"/>
                  <a:ea typeface="Verdana"/>
                  <a:cs typeface="Verdana"/>
                  <a:sym typeface="Verdana"/>
                </a:rPr>
                <a:t>     </a:t>
              </a:r>
              <a:endParaRPr b="1" i="1" sz="1400">
                <a:solidFill>
                  <a:srgbClr val="19426B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</p:grpSp>
      <p:sp>
        <p:nvSpPr>
          <p:cNvPr id="60" name="Google Shape;60;p5"/>
          <p:cNvSpPr txBox="1"/>
          <p:nvPr>
            <p:ph type="title"/>
          </p:nvPr>
        </p:nvSpPr>
        <p:spPr>
          <a:xfrm>
            <a:off x="878016" y="162512"/>
            <a:ext cx="6790466" cy="5328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515151"/>
              </a:buClr>
              <a:buSzPts val="3200"/>
              <a:buFont typeface="Verdana"/>
              <a:buNone/>
              <a:defRPr b="1" i="0" sz="3200" u="none" cap="none" strike="noStrike">
                <a:solidFill>
                  <a:srgbClr val="51515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6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6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6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bg>
      <p:bgPr>
        <a:solidFill>
          <a:schemeClr val="dk2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7"/>
          <p:cNvSpPr txBox="1"/>
          <p:nvPr>
            <p:ph type="title"/>
          </p:nvPr>
        </p:nvSpPr>
        <p:spPr>
          <a:xfrm>
            <a:off x="2286000" y="2895600"/>
            <a:ext cx="6172200" cy="205359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Century Schoolbook"/>
              <a:buNone/>
              <a:defRPr b="1" sz="3000" cap="small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7"/>
          <p:cNvSpPr txBox="1"/>
          <p:nvPr>
            <p:ph idx="1" type="body"/>
          </p:nvPr>
        </p:nvSpPr>
        <p:spPr>
          <a:xfrm>
            <a:off x="2286000" y="5010150"/>
            <a:ext cx="61722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600"/>
              </a:spcBef>
              <a:spcAft>
                <a:spcPts val="0"/>
              </a:spcAft>
              <a:buSzPts val="1260"/>
              <a:buNone/>
              <a:defRPr b="1" sz="1800">
                <a:solidFill>
                  <a:schemeClr val="lt2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4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96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84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952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0" type="dt"/>
          </p:nvPr>
        </p:nvSpPr>
        <p:spPr>
          <a:xfrm rot="5400000">
            <a:off x="7763256" y="1170432"/>
            <a:ext cx="22860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1" type="ftr"/>
          </p:nvPr>
        </p:nvSpPr>
        <p:spPr>
          <a:xfrm rot="5400000">
            <a:off x="7077456" y="4178808"/>
            <a:ext cx="365760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"/>
          <p:cNvSpPr/>
          <p:nvPr/>
        </p:nvSpPr>
        <p:spPr>
          <a:xfrm>
            <a:off x="381000" y="0"/>
            <a:ext cx="609600" cy="6858000"/>
          </a:xfrm>
          <a:prstGeom prst="rect">
            <a:avLst/>
          </a:prstGeom>
          <a:solidFill>
            <a:srgbClr val="FEC2AC">
              <a:alpha val="5372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71" name="Google Shape;71;p7"/>
          <p:cNvSpPr/>
          <p:nvPr/>
        </p:nvSpPr>
        <p:spPr>
          <a:xfrm>
            <a:off x="276336" y="0"/>
            <a:ext cx="104664" cy="6858000"/>
          </a:xfrm>
          <a:prstGeom prst="rect">
            <a:avLst/>
          </a:prstGeom>
          <a:solidFill>
            <a:srgbClr val="FFD8CC">
              <a:alpha val="3568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72" name="Google Shape;72;p7"/>
          <p:cNvSpPr/>
          <p:nvPr/>
        </p:nvSpPr>
        <p:spPr>
          <a:xfrm>
            <a:off x="990600" y="0"/>
            <a:ext cx="181872" cy="6858000"/>
          </a:xfrm>
          <a:prstGeom prst="rect">
            <a:avLst/>
          </a:prstGeom>
          <a:solidFill>
            <a:srgbClr val="FFD8CC">
              <a:alpha val="6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73" name="Google Shape;73;p7"/>
          <p:cNvSpPr/>
          <p:nvPr/>
        </p:nvSpPr>
        <p:spPr>
          <a:xfrm>
            <a:off x="1141320" y="0"/>
            <a:ext cx="230280" cy="6858000"/>
          </a:xfrm>
          <a:prstGeom prst="rect">
            <a:avLst/>
          </a:prstGeom>
          <a:solidFill>
            <a:srgbClr val="FFEDE7">
              <a:alpha val="7098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74" name="Google Shape;74;p7"/>
          <p:cNvCxnSpPr/>
          <p:nvPr/>
        </p:nvCxnSpPr>
        <p:spPr>
          <a:xfrm>
            <a:off x="106344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2AC">
                <a:alpha val="72941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" name="Google Shape;75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FEDE7">
                <a:alpha val="82745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" name="Google Shape;76;p7"/>
          <p:cNvCxnSpPr/>
          <p:nvPr/>
        </p:nvCxnSpPr>
        <p:spPr>
          <a:xfrm>
            <a:off x="854112" y="0"/>
            <a:ext cx="0" cy="6858000"/>
          </a:xfrm>
          <a:prstGeom prst="straightConnector1">
            <a:avLst/>
          </a:prstGeom>
          <a:noFill/>
          <a:ln cap="flat" cmpd="sng" w="5715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" name="Google Shape;77;p7"/>
          <p:cNvCxnSpPr/>
          <p:nvPr/>
        </p:nvCxnSpPr>
        <p:spPr>
          <a:xfrm>
            <a:off x="1726640" y="0"/>
            <a:ext cx="0" cy="6858000"/>
          </a:xfrm>
          <a:prstGeom prst="straightConnector1">
            <a:avLst/>
          </a:prstGeom>
          <a:noFill/>
          <a:ln cap="flat" cmpd="sng" w="28575">
            <a:solidFill>
              <a:srgbClr val="FEC2AC">
                <a:alpha val="8196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8" name="Google Shape;78;p7"/>
          <p:cNvCxnSpPr/>
          <p:nvPr/>
        </p:nvCxnSpPr>
        <p:spPr>
          <a:xfrm>
            <a:off x="10668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9" name="Google Shape;79;p7"/>
          <p:cNvSpPr/>
          <p:nvPr/>
        </p:nvSpPr>
        <p:spPr>
          <a:xfrm>
            <a:off x="1219200" y="0"/>
            <a:ext cx="76200" cy="6858000"/>
          </a:xfrm>
          <a:prstGeom prst="rect">
            <a:avLst/>
          </a:prstGeom>
          <a:solidFill>
            <a:srgbClr val="FEC2AC">
              <a:alpha val="5098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80" name="Google Shape;80;p7"/>
          <p:cNvSpPr/>
          <p:nvPr/>
        </p:nvSpPr>
        <p:spPr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81" name="Google Shape;81;p7"/>
          <p:cNvSpPr/>
          <p:nvPr/>
        </p:nvSpPr>
        <p:spPr>
          <a:xfrm>
            <a:off x="1324704" y="4866752"/>
            <a:ext cx="641424" cy="6414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82" name="Google Shape;82;p7"/>
          <p:cNvSpPr/>
          <p:nvPr/>
        </p:nvSpPr>
        <p:spPr>
          <a:xfrm>
            <a:off x="1091080" y="5500632"/>
            <a:ext cx="137160" cy="13716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83" name="Google Shape;83;p7"/>
          <p:cNvSpPr/>
          <p:nvPr/>
        </p:nvSpPr>
        <p:spPr>
          <a:xfrm>
            <a:off x="1664208" y="5791200"/>
            <a:ext cx="274320" cy="27432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84" name="Google Shape;84;p7"/>
          <p:cNvSpPr/>
          <p:nvPr/>
        </p:nvSpPr>
        <p:spPr>
          <a:xfrm>
            <a:off x="1879040" y="4479888"/>
            <a:ext cx="365760" cy="36576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85" name="Google Shape;85;p7"/>
          <p:cNvCxnSpPr/>
          <p:nvPr/>
        </p:nvCxnSpPr>
        <p:spPr>
          <a:xfrm>
            <a:off x="9097944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86" name="Google Shape;86;p7"/>
          <p:cNvSpPr txBox="1"/>
          <p:nvPr>
            <p:ph idx="12" type="sldNum"/>
          </p:nvPr>
        </p:nvSpPr>
        <p:spPr>
          <a:xfrm>
            <a:off x="1340616" y="4928702"/>
            <a:ext cx="609600" cy="5175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8"/>
          <p:cNvSpPr txBox="1"/>
          <p:nvPr>
            <p:ph type="title"/>
          </p:nvPr>
        </p:nvSpPr>
        <p:spPr>
          <a:xfrm>
            <a:off x="457200" y="273050"/>
            <a:ext cx="7543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8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8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8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92" name="Google Shape;92;p8"/>
          <p:cNvSpPr txBox="1"/>
          <p:nvPr>
            <p:ph idx="1" type="body"/>
          </p:nvPr>
        </p:nvSpPr>
        <p:spPr>
          <a:xfrm>
            <a:off x="457200" y="2362200"/>
            <a:ext cx="36576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3" name="Google Shape;93;p8"/>
          <p:cNvSpPr txBox="1"/>
          <p:nvPr>
            <p:ph idx="2" type="body"/>
          </p:nvPr>
        </p:nvSpPr>
        <p:spPr>
          <a:xfrm>
            <a:off x="4371975" y="2362200"/>
            <a:ext cx="36576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4" name="Google Shape;94;p8"/>
          <p:cNvSpPr/>
          <p:nvPr>
            <p:ph idx="3" type="body"/>
          </p:nvPr>
        </p:nvSpPr>
        <p:spPr>
          <a:xfrm>
            <a:off x="457200" y="1569720"/>
            <a:ext cx="3657600" cy="658368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600"/>
              </a:spcBef>
              <a:spcAft>
                <a:spcPts val="0"/>
              </a:spcAft>
              <a:buSzPts val="1400"/>
              <a:buFont typeface="Century Schoolbook"/>
              <a:buNone/>
              <a:defRPr b="1" sz="2000">
                <a:solidFill>
                  <a:srgbClr val="FFFFFF"/>
                </a:solidFill>
              </a:defRPr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8"/>
          <p:cNvSpPr/>
          <p:nvPr>
            <p:ph idx="4" type="body"/>
          </p:nvPr>
        </p:nvSpPr>
        <p:spPr>
          <a:xfrm>
            <a:off x="4343400" y="1569720"/>
            <a:ext cx="3657600" cy="658368"/>
          </a:xfrm>
          <a:prstGeom prst="roundRect">
            <a:avLst>
              <a:gd fmla="val 16667" name="adj"/>
            </a:avLst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600"/>
              </a:spcBef>
              <a:spcAft>
                <a:spcPts val="0"/>
              </a:spcAft>
              <a:buSzPts val="1400"/>
              <a:buFont typeface="Century Schoolbook"/>
              <a:buNone/>
              <a:defRPr b="1" sz="2000">
                <a:solidFill>
                  <a:srgbClr val="FFFFFF"/>
                </a:solidFill>
              </a:defRPr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9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9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9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00" name="Google Shape;100;p9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bg>
      <p:bgPr>
        <a:solidFill>
          <a:schemeClr val="lt1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Google Shape;102;p10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2AC">
                <a:alpha val="92941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3" name="Google Shape;103;p10"/>
          <p:cNvSpPr txBox="1"/>
          <p:nvPr>
            <p:ph type="title"/>
          </p:nvPr>
        </p:nvSpPr>
        <p:spPr>
          <a:xfrm rot="5400000">
            <a:off x="3371850" y="3200400"/>
            <a:ext cx="630936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entury Schoolbook"/>
              <a:buNone/>
              <a:defRPr b="1" sz="2000" cap="small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0"/>
          <p:cNvSpPr txBox="1"/>
          <p:nvPr>
            <p:ph idx="1" type="body"/>
          </p:nvPr>
        </p:nvSpPr>
        <p:spPr>
          <a:xfrm>
            <a:off x="6812280" y="274320"/>
            <a:ext cx="1527048" cy="4983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84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6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54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612"/>
              <a:buNone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cxnSp>
        <p:nvCxnSpPr>
          <p:cNvPr id="105" name="Google Shape;105;p10"/>
          <p:cNvCxnSpPr/>
          <p:nvPr/>
        </p:nvCxnSpPr>
        <p:spPr>
          <a:xfrm>
            <a:off x="62484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6" name="Google Shape;106;p10"/>
          <p:cNvCxnSpPr/>
          <p:nvPr/>
        </p:nvCxnSpPr>
        <p:spPr>
          <a:xfrm>
            <a:off x="6192296" y="0"/>
            <a:ext cx="0" cy="6858000"/>
          </a:xfrm>
          <a:prstGeom prst="straightConnector1">
            <a:avLst/>
          </a:prstGeom>
          <a:noFill/>
          <a:ln cap="flat" cmpd="sng" w="127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7" name="Google Shape;107;p10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8" name="Google Shape;108;p10"/>
          <p:cNvSpPr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2AC">
              <a:alpha val="8666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09" name="Google Shape;109;p10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0" name="Google Shape;110;p10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11" name="Google Shape;111;p10"/>
          <p:cNvSpPr txBox="1"/>
          <p:nvPr>
            <p:ph idx="2" type="body"/>
          </p:nvPr>
        </p:nvSpPr>
        <p:spPr>
          <a:xfrm>
            <a:off x="304800" y="274320"/>
            <a:ext cx="5638800" cy="6327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12" name="Google Shape;112;p10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0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4" name="Google Shape;114;p10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showMasterSp="0" type="picTx">
  <p:cSld name="PICTURE_WITH_CAPTION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6" name="Google Shape;116;p11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7" name="Google Shape;117;p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118" name="Google Shape;118;p11"/>
          <p:cNvSpPr txBox="1"/>
          <p:nvPr>
            <p:ph type="title"/>
          </p:nvPr>
        </p:nvSpPr>
        <p:spPr>
          <a:xfrm rot="5400000">
            <a:off x="3350133" y="3200400"/>
            <a:ext cx="630936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entury Schoolbook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1"/>
          <p:cNvSpPr/>
          <p:nvPr>
            <p:ph idx="2" type="pic"/>
          </p:nvPr>
        </p:nvSpPr>
        <p:spPr>
          <a:xfrm>
            <a:off x="0" y="0"/>
            <a:ext cx="61722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6765798" y="264795"/>
            <a:ext cx="1524000" cy="4956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"/>
              </a:spcBef>
              <a:spcAft>
                <a:spcPts val="0"/>
              </a:spcAft>
              <a:buSzPts val="840"/>
              <a:buFont typeface="Century Schoolbook"/>
              <a:buNone/>
              <a:defRPr sz="1200"/>
            </a:lvl1pPr>
            <a:lvl2pPr indent="-289560" lvl="1" marL="914400" algn="l">
              <a:spcBef>
                <a:spcPts val="400"/>
              </a:spcBef>
              <a:spcAft>
                <a:spcPts val="0"/>
              </a:spcAft>
              <a:buSzPts val="960"/>
              <a:buChar char="⚫"/>
              <a:defRPr sz="1200"/>
            </a:lvl2pPr>
            <a:lvl3pPr indent="-266700" lvl="2" marL="1371600" algn="l">
              <a:spcBef>
                <a:spcPts val="200"/>
              </a:spcBef>
              <a:spcAft>
                <a:spcPts val="0"/>
              </a:spcAft>
              <a:buSzPts val="600"/>
              <a:buChar char="🞆"/>
              <a:defRPr sz="1000"/>
            </a:lvl3pPr>
            <a:lvl4pPr indent="-262889" lvl="3" marL="1828800" algn="l">
              <a:spcBef>
                <a:spcPts val="180"/>
              </a:spcBef>
              <a:spcAft>
                <a:spcPts val="0"/>
              </a:spcAft>
              <a:buSzPts val="540"/>
              <a:buChar char="🞆"/>
              <a:defRPr sz="900"/>
            </a:lvl4pPr>
            <a:lvl5pPr indent="-267461" lvl="4" marL="2286000" algn="l">
              <a:spcBef>
                <a:spcPts val="180"/>
              </a:spcBef>
              <a:spcAft>
                <a:spcPts val="0"/>
              </a:spcAft>
              <a:buSzPts val="612"/>
              <a:buChar char="⚫"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cxnSp>
        <p:nvCxnSpPr>
          <p:cNvPr id="121" name="Google Shape;121;p11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2" name="Google Shape;122;p11"/>
          <p:cNvSpPr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2A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23" name="Google Shape;123;p11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4" name="Google Shape;124;p11"/>
          <p:cNvCxnSpPr/>
          <p:nvPr/>
        </p:nvCxnSpPr>
        <p:spPr>
          <a:xfrm>
            <a:off x="62484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5" name="Google Shape;125;p11"/>
          <p:cNvCxnSpPr/>
          <p:nvPr/>
        </p:nvCxnSpPr>
        <p:spPr>
          <a:xfrm>
            <a:off x="6192296" y="0"/>
            <a:ext cx="0" cy="6858000"/>
          </a:xfrm>
          <a:prstGeom prst="straightConnector1">
            <a:avLst/>
          </a:prstGeom>
          <a:noFill/>
          <a:ln cap="flat" cmpd="sng" w="1270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6" name="Google Shape;126;p11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11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28" name="Google Shape;128;p11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2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12"/>
          <p:cNvSpPr txBox="1"/>
          <p:nvPr>
            <p:ph idx="1" type="body"/>
          </p:nvPr>
        </p:nvSpPr>
        <p:spPr>
          <a:xfrm rot="5400000">
            <a:off x="1754124" y="303276"/>
            <a:ext cx="4873752" cy="746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32" name="Google Shape;132;p12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12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12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3"/>
          <p:cNvSpPr txBox="1"/>
          <p:nvPr>
            <p:ph type="title"/>
          </p:nvPr>
        </p:nvSpPr>
        <p:spPr>
          <a:xfrm rot="5400000">
            <a:off x="4541837" y="2362202"/>
            <a:ext cx="5851525" cy="167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13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08610" lvl="0" marL="457200" algn="l">
              <a:spcBef>
                <a:spcPts val="600"/>
              </a:spcBef>
              <a:spcAft>
                <a:spcPts val="0"/>
              </a:spcAft>
              <a:buSzPts val="1260"/>
              <a:buChar char="🞆"/>
              <a:defRPr/>
            </a:lvl1pPr>
            <a:lvl2pPr indent="-320040" lvl="1" marL="914400" algn="l">
              <a:spcBef>
                <a:spcPts val="360"/>
              </a:spcBef>
              <a:spcAft>
                <a:spcPts val="0"/>
              </a:spcAft>
              <a:buSzPts val="1440"/>
              <a:buChar char="⚫"/>
              <a:defRPr/>
            </a:lvl2pPr>
            <a:lvl3pPr indent="-297180" lvl="2" marL="13716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3pPr>
            <a:lvl4pPr indent="-297180" lvl="3" marL="1828800" algn="l">
              <a:spcBef>
                <a:spcPts val="360"/>
              </a:spcBef>
              <a:spcAft>
                <a:spcPts val="0"/>
              </a:spcAft>
              <a:buSzPts val="1080"/>
              <a:buChar char="🞆"/>
              <a:defRPr/>
            </a:lvl4pPr>
            <a:lvl5pPr indent="-306323" lvl="4" marL="2286000" algn="l">
              <a:spcBef>
                <a:spcPts val="360"/>
              </a:spcBef>
              <a:spcAft>
                <a:spcPts val="0"/>
              </a:spcAft>
              <a:buSzPts val="1224"/>
              <a:buChar char="⚫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297179" lvl="6" marL="3200400" algn="l"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38" name="Google Shape;138;p13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13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13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1"/>
          <p:cNvCxnSpPr/>
          <p:nvPr/>
        </p:nvCxnSpPr>
        <p:spPr>
          <a:xfrm>
            <a:off x="8763000" y="0"/>
            <a:ext cx="0" cy="6858000"/>
          </a:xfrm>
          <a:prstGeom prst="straightConnector1">
            <a:avLst/>
          </a:prstGeom>
          <a:noFill/>
          <a:ln cap="flat" cmpd="sng" w="38100">
            <a:solidFill>
              <a:srgbClr val="FEC2AC">
                <a:alpha val="92941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1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Century Schoolbook"/>
              <a:buNone/>
              <a:defRPr b="0" i="0" sz="30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2" name="Google Shape;12;p1"/>
          <p:cNvSpPr txBox="1"/>
          <p:nvPr>
            <p:ph idx="1" type="body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528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🞆"/>
              <a:defRPr b="0" i="0" sz="24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-335280" lvl="1" marL="914400" marR="0" rtl="0" algn="l">
              <a:spcBef>
                <a:spcPts val="420"/>
              </a:spcBef>
              <a:spcAft>
                <a:spcPts val="0"/>
              </a:spcAft>
              <a:buClr>
                <a:schemeClr val="accent1"/>
              </a:buClr>
              <a:buSzPts val="1680"/>
              <a:buFont typeface="Noto Sans Symbols"/>
              <a:buChar char="⚫"/>
              <a:defRPr b="0" i="0" sz="21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-29718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DE7530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-297180" lvl="3" marL="1828800" marR="0" rtl="0" algn="l">
              <a:spcBef>
                <a:spcPts val="360"/>
              </a:spcBef>
              <a:spcAft>
                <a:spcPts val="0"/>
              </a:spcAft>
              <a:buClr>
                <a:srgbClr val="FEC2AC"/>
              </a:buClr>
              <a:buSzPts val="1080"/>
              <a:buFont typeface="Noto Sans Symbols"/>
              <a:buChar char="🞆"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-297688" lvl="4" marL="2286000" marR="0" rtl="0" algn="l">
              <a:spcBef>
                <a:spcPts val="320"/>
              </a:spcBef>
              <a:spcAft>
                <a:spcPts val="0"/>
              </a:spcAft>
              <a:buClr>
                <a:srgbClr val="BBC9E9"/>
              </a:buClr>
              <a:buSzPts val="1088"/>
              <a:buFont typeface="Noto Sans Symbols"/>
              <a:buChar char="⚫"/>
              <a:defRPr b="0" i="0" sz="16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entury Schoolbook"/>
              <a:buChar char="•"/>
              <a:defRPr b="0" i="0" sz="16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-281939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FEC2AC"/>
              </a:buClr>
              <a:buSzPts val="840"/>
              <a:buFont typeface="Noto Sans Symbols"/>
              <a:buChar char="⚪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-317500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2"/>
              </a:buClr>
              <a:buSzPts val="1400"/>
              <a:buFont typeface="Century Schoolbook"/>
              <a:buChar char="•"/>
              <a:defRPr b="0" i="0" sz="1400" u="none" cap="small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-3175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DE7530"/>
              </a:buClr>
              <a:buSzPts val="1400"/>
              <a:buFont typeface="Century Schoolbook"/>
              <a:buChar char="•"/>
              <a:defRPr b="0" i="0" sz="14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0" type="dt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1" type="ftr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/>
        </p:txBody>
      </p:sp>
      <p:cxnSp>
        <p:nvCxnSpPr>
          <p:cNvPr id="15" name="Google Shape;15;p1"/>
          <p:cNvCxnSpPr/>
          <p:nvPr/>
        </p:nvCxnSpPr>
        <p:spPr>
          <a:xfrm>
            <a:off x="76200" y="0"/>
            <a:ext cx="0" cy="6858000"/>
          </a:xfrm>
          <a:prstGeom prst="straightConnector1">
            <a:avLst/>
          </a:prstGeom>
          <a:noFill/>
          <a:ln cap="flat" cmpd="thickThin" w="57150">
            <a:solidFill>
              <a:srgbClr val="FEC2AC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6" name="Google Shape;16;p1"/>
          <p:cNvCxnSpPr/>
          <p:nvPr/>
        </p:nvCxnSpPr>
        <p:spPr>
          <a:xfrm>
            <a:off x="8991600" y="0"/>
            <a:ext cx="0" cy="68580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" name="Google Shape;17;p1"/>
          <p:cNvSpPr/>
          <p:nvPr/>
        </p:nvSpPr>
        <p:spPr>
          <a:xfrm>
            <a:off x="8839200" y="0"/>
            <a:ext cx="304800" cy="6858000"/>
          </a:xfrm>
          <a:prstGeom prst="rect">
            <a:avLst/>
          </a:prstGeom>
          <a:solidFill>
            <a:srgbClr val="FEC2AC">
              <a:alpha val="86666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cxnSp>
        <p:nvCxnSpPr>
          <p:cNvPr id="18" name="Google Shape;18;p1"/>
          <p:cNvCxnSpPr/>
          <p:nvPr/>
        </p:nvCxnSpPr>
        <p:spPr>
          <a:xfrm>
            <a:off x="8915400" y="0"/>
            <a:ext cx="0" cy="68580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" name="Google Shape;19;p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sp>
        <p:nvSpPr>
          <p:cNvPr id="20" name="Google Shape;20;p1"/>
          <p:cNvSpPr txBox="1"/>
          <p:nvPr>
            <p:ph idx="12" type="sldNum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g"/><Relationship Id="rId4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Relationship Id="rId4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hyperlink" Target="https://learningapps.org/view4632430" TargetMode="External"/><Relationship Id="rId5" Type="http://schemas.openxmlformats.org/officeDocument/2006/relationships/hyperlink" Target="https://learningapps.org/view4632430" TargetMode="External"/><Relationship Id="rId6" Type="http://schemas.openxmlformats.org/officeDocument/2006/relationships/image" Target="../media/image3.png"/><Relationship Id="rId7" Type="http://schemas.openxmlformats.org/officeDocument/2006/relationships/hyperlink" Target="https://learningapps.org/view3629210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4"/>
          <p:cNvSpPr txBox="1"/>
          <p:nvPr>
            <p:ph type="ctrTitle"/>
          </p:nvPr>
        </p:nvSpPr>
        <p:spPr>
          <a:xfrm>
            <a:off x="680770" y="1556792"/>
            <a:ext cx="8496944" cy="33123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Century Schoolbook"/>
              <a:buNone/>
            </a:pPr>
            <a:r>
              <a:rPr i="1" lang="ru-RU" sz="6000"/>
              <a:t>Виконавці алгоритмів</a:t>
            </a:r>
            <a:br>
              <a:rPr i="1" lang="ru-RU" sz="6000"/>
            </a:br>
            <a:r>
              <a:rPr i="1" lang="ru-RU" sz="6000"/>
              <a:t> та їхні системи команд</a:t>
            </a:r>
            <a:endParaRPr i="1" sz="6000"/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5"/>
          <p:cNvSpPr txBox="1"/>
          <p:nvPr>
            <p:ph type="title"/>
          </p:nvPr>
        </p:nvSpPr>
        <p:spPr>
          <a:xfrm>
            <a:off x="323528" y="116632"/>
            <a:ext cx="8579296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imes New Roman"/>
              <a:buNone/>
            </a:pPr>
            <a:r>
              <a:rPr b="1"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Сьогодні на уроці ми дізнаємося:</a:t>
            </a:r>
            <a:endParaRPr b="1"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51" name="Google Shape;151;p15"/>
          <p:cNvGrpSpPr/>
          <p:nvPr/>
        </p:nvGrpSpPr>
        <p:grpSpPr>
          <a:xfrm>
            <a:off x="462097" y="1713931"/>
            <a:ext cx="8219804" cy="3257523"/>
            <a:chOff x="4897" y="113730"/>
            <a:chExt cx="8219804" cy="3257523"/>
          </a:xfrm>
        </p:grpSpPr>
        <p:sp>
          <p:nvSpPr>
            <p:cNvPr id="152" name="Google Shape;152;p15"/>
            <p:cNvSpPr/>
            <p:nvPr/>
          </p:nvSpPr>
          <p:spPr>
            <a:xfrm rot="5400000">
              <a:off x="384729" y="1295861"/>
              <a:ext cx="1144110" cy="1903774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C7D7FF"/>
                </a:gs>
                <a:gs pos="30000">
                  <a:srgbClr val="C2D7FF"/>
                </a:gs>
                <a:gs pos="75000">
                  <a:srgbClr val="A2C0FF"/>
                </a:gs>
                <a:gs pos="100000">
                  <a:srgbClr val="81ACFF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15"/>
            <p:cNvSpPr/>
            <p:nvPr/>
          </p:nvSpPr>
          <p:spPr>
            <a:xfrm>
              <a:off x="193749" y="1864679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15"/>
            <p:cNvSpPr txBox="1"/>
            <p:nvPr/>
          </p:nvSpPr>
          <p:spPr>
            <a:xfrm>
              <a:off x="193749" y="1864679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ru-RU" sz="24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Що таке команда?</a:t>
              </a:r>
              <a:endParaRPr/>
            </a:p>
          </p:txBody>
        </p:sp>
        <p:sp>
          <p:nvSpPr>
            <p:cNvPr id="155" name="Google Shape;155;p15"/>
            <p:cNvSpPr/>
            <p:nvPr/>
          </p:nvSpPr>
          <p:spPr>
            <a:xfrm>
              <a:off x="1588197" y="1155703"/>
              <a:ext cx="324290" cy="324290"/>
            </a:xfrm>
            <a:prstGeom prst="triangle">
              <a:avLst>
                <a:gd fmla="val 100000" name="adj"/>
              </a:avLst>
            </a:prstGeom>
            <a:gradFill>
              <a:gsLst>
                <a:gs pos="0">
                  <a:srgbClr val="F9C3C0"/>
                </a:gs>
                <a:gs pos="30000">
                  <a:srgbClr val="FABBB8"/>
                </a:gs>
                <a:gs pos="75000">
                  <a:srgbClr val="F79693"/>
                </a:gs>
                <a:gs pos="100000">
                  <a:srgbClr val="F96C67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rgbClr val="B32A13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5"/>
            <p:cNvSpPr/>
            <p:nvPr/>
          </p:nvSpPr>
          <p:spPr>
            <a:xfrm rot="5400000">
              <a:off x="2488801" y="775206"/>
              <a:ext cx="1144110" cy="1903774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FFF9B3"/>
                </a:gs>
                <a:gs pos="30000">
                  <a:srgbClr val="FFFAA9"/>
                </a:gs>
                <a:gs pos="75000">
                  <a:srgbClr val="FFFA7D"/>
                </a:gs>
                <a:gs pos="100000">
                  <a:srgbClr val="FFFC4C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rgbClr val="F3CB2C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15"/>
            <p:cNvSpPr/>
            <p:nvPr/>
          </p:nvSpPr>
          <p:spPr>
            <a:xfrm>
              <a:off x="2297820" y="1344025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15"/>
            <p:cNvSpPr txBox="1"/>
            <p:nvPr/>
          </p:nvSpPr>
          <p:spPr>
            <a:xfrm>
              <a:off x="2297820" y="1344025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ru-RU" sz="24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Хто або що може бути виконавцем команд?</a:t>
              </a:r>
              <a:endPara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59" name="Google Shape;159;p15"/>
            <p:cNvSpPr/>
            <p:nvPr/>
          </p:nvSpPr>
          <p:spPr>
            <a:xfrm>
              <a:off x="3692268" y="635048"/>
              <a:ext cx="324290" cy="324290"/>
            </a:xfrm>
            <a:prstGeom prst="triangle">
              <a:avLst>
                <a:gd fmla="val 100000" name="adj"/>
              </a:avLst>
            </a:prstGeom>
            <a:gradFill>
              <a:gsLst>
                <a:gs pos="0">
                  <a:srgbClr val="DDE5F9"/>
                </a:gs>
                <a:gs pos="30000">
                  <a:srgbClr val="DAE2F9"/>
                </a:gs>
                <a:gs pos="75000">
                  <a:srgbClr val="C7D6F7"/>
                </a:gs>
                <a:gs pos="100000">
                  <a:srgbClr val="B5CAF5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rgbClr val="ACB9D4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15"/>
            <p:cNvSpPr/>
            <p:nvPr/>
          </p:nvSpPr>
          <p:spPr>
            <a:xfrm rot="5400000">
              <a:off x="4592872" y="254552"/>
              <a:ext cx="1144110" cy="1903774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D9DCDE"/>
                </a:gs>
                <a:gs pos="30000">
                  <a:srgbClr val="D4D7DC"/>
                </a:gs>
                <a:gs pos="75000">
                  <a:srgbClr val="BEC3CA"/>
                </a:gs>
                <a:gs pos="100000">
                  <a:srgbClr val="A7AFB9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rgbClr val="767B84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15"/>
            <p:cNvSpPr/>
            <p:nvPr/>
          </p:nvSpPr>
          <p:spPr>
            <a:xfrm>
              <a:off x="4401892" y="823370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15"/>
            <p:cNvSpPr txBox="1"/>
            <p:nvPr/>
          </p:nvSpPr>
          <p:spPr>
            <a:xfrm>
              <a:off x="4401892" y="823370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ru-RU" sz="24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Що називають системою команд виконавця?</a:t>
              </a:r>
              <a:endPara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63" name="Google Shape;163;p15"/>
            <p:cNvSpPr/>
            <p:nvPr/>
          </p:nvSpPr>
          <p:spPr>
            <a:xfrm>
              <a:off x="5796340" y="114394"/>
              <a:ext cx="324290" cy="324290"/>
            </a:xfrm>
            <a:prstGeom prst="triangle">
              <a:avLst>
                <a:gd fmla="val 100000" name="adj"/>
              </a:avLst>
            </a:prstGeom>
            <a:gradFill>
              <a:gsLst>
                <a:gs pos="0">
                  <a:srgbClr val="C7D7FF"/>
                </a:gs>
                <a:gs pos="30000">
                  <a:srgbClr val="C2D7FF"/>
                </a:gs>
                <a:gs pos="75000">
                  <a:srgbClr val="A2C0FF"/>
                </a:gs>
                <a:gs pos="100000">
                  <a:srgbClr val="81ACFF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15"/>
            <p:cNvSpPr/>
            <p:nvPr/>
          </p:nvSpPr>
          <p:spPr>
            <a:xfrm rot="5400000">
              <a:off x="6696944" y="-266102"/>
              <a:ext cx="1144110" cy="1903774"/>
            </a:xfrm>
            <a:prstGeom prst="corner">
              <a:avLst>
                <a:gd fmla="val 16120" name="adj1"/>
                <a:gd fmla="val 16110" name="adj2"/>
              </a:avLst>
            </a:prstGeom>
            <a:gradFill>
              <a:gsLst>
                <a:gs pos="0">
                  <a:srgbClr val="F9C3C0"/>
                </a:gs>
                <a:gs pos="30000">
                  <a:srgbClr val="FABBB8"/>
                </a:gs>
                <a:gs pos="75000">
                  <a:srgbClr val="F79693"/>
                </a:gs>
                <a:gs pos="100000">
                  <a:srgbClr val="F96C67"/>
                </a:gs>
              </a:gsLst>
              <a:path path="circle">
                <a:fillToRect r="100%" t="100%"/>
              </a:path>
              <a:tileRect b="-100%" l="-100%"/>
            </a:gradFill>
            <a:ln cap="flat" cmpd="sng" w="12700">
              <a:solidFill>
                <a:srgbClr val="B32A13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0800" rotWithShape="0" dir="5400000" dist="25000">
                <a:srgbClr val="000000">
                  <a:alpha val="400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15"/>
            <p:cNvSpPr/>
            <p:nvPr/>
          </p:nvSpPr>
          <p:spPr>
            <a:xfrm>
              <a:off x="6505963" y="302715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15"/>
            <p:cNvSpPr txBox="1"/>
            <p:nvPr/>
          </p:nvSpPr>
          <p:spPr>
            <a:xfrm>
              <a:off x="6505963" y="302715"/>
              <a:ext cx="1718738" cy="15065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ru-RU" sz="24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Що таке алгоритм</a:t>
              </a:r>
              <a:endPara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6"/>
          <p:cNvSpPr txBox="1"/>
          <p:nvPr>
            <p:ph idx="1" type="body"/>
          </p:nvPr>
        </p:nvSpPr>
        <p:spPr>
          <a:xfrm>
            <a:off x="388688" y="5949280"/>
            <a:ext cx="8468946" cy="720080"/>
          </a:xfrm>
          <a:prstGeom prst="rect">
            <a:avLst/>
          </a:prstGeom>
          <a:solidFill>
            <a:srgbClr val="92D050"/>
          </a:solidFill>
          <a:ln cap="flat" cmpd="sng" w="12700">
            <a:solidFill>
              <a:srgbClr val="92D050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rotWithShape="0" dir="5400000" dist="250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1960"/>
              <a:buNone/>
            </a:pPr>
            <a:r>
              <a:rPr lang="ru-RU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Команда - це вказівка виконавцеві виконати певні дії.</a:t>
            </a:r>
            <a:endParaRPr/>
          </a:p>
          <a:p>
            <a:pPr indent="-149860" lvl="0" marL="274320" rtl="0" algn="ctr">
              <a:spcBef>
                <a:spcPts val="600"/>
              </a:spcBef>
              <a:spcAft>
                <a:spcPts val="0"/>
              </a:spcAft>
              <a:buSzPts val="1960"/>
              <a:buNone/>
            </a:pPr>
            <a:r>
              <a:t/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http://subject.com.ua/textbook/informatics/6klas_1/6klas_1.files/image009.jpg" id="172" name="Google Shape;172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6817" y="3861048"/>
            <a:ext cx="5331414" cy="1562656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6"/>
          <p:cNvSpPr txBox="1"/>
          <p:nvPr/>
        </p:nvSpPr>
        <p:spPr>
          <a:xfrm>
            <a:off x="388688" y="396608"/>
            <a:ext cx="6343552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Якщо мати попросить доньку: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«Підмети підлогу на кухні», то донька візьме віник і підмете підлогу.</a:t>
            </a:r>
            <a:endParaRPr/>
          </a:p>
        </p:txBody>
      </p:sp>
      <p:sp>
        <p:nvSpPr>
          <p:cNvPr id="174" name="Google Shape;174;p16"/>
          <p:cNvSpPr txBox="1"/>
          <p:nvPr/>
        </p:nvSpPr>
        <p:spPr>
          <a:xfrm>
            <a:off x="388688" y="2852935"/>
            <a:ext cx="69196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Якщо суддя футбольного матчу під час гри дасть свисток, то гра зупиниться.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Картинки по запросу &quot;миє посуд  малюнок&quot;" id="175" name="Google Shape;175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6216" y="83455"/>
            <a:ext cx="1862034" cy="30269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7"/>
          <p:cNvSpPr/>
          <p:nvPr/>
        </p:nvSpPr>
        <p:spPr>
          <a:xfrm>
            <a:off x="395204" y="548680"/>
            <a:ext cx="7704856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 називається об’єкт, який здатний виконувати команди?</a:t>
            </a:r>
            <a:endParaRPr/>
          </a:p>
        </p:txBody>
      </p:sp>
      <p:sp>
        <p:nvSpPr>
          <p:cNvPr id="181" name="Google Shape;181;p17"/>
          <p:cNvSpPr/>
          <p:nvPr/>
        </p:nvSpPr>
        <p:spPr>
          <a:xfrm>
            <a:off x="191421" y="3011694"/>
            <a:ext cx="8952579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Хто може бути виконавцем команд? </a:t>
            </a:r>
            <a:endParaRPr/>
          </a:p>
        </p:txBody>
      </p:sp>
      <p:sp>
        <p:nvSpPr>
          <p:cNvPr id="182" name="Google Shape;182;p17"/>
          <p:cNvSpPr/>
          <p:nvPr/>
        </p:nvSpPr>
        <p:spPr>
          <a:xfrm>
            <a:off x="5292080" y="1995230"/>
            <a:ext cx="298799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Виконавець</a:t>
            </a:r>
            <a:endParaRPr b="1"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17"/>
          <p:cNvSpPr/>
          <p:nvPr/>
        </p:nvSpPr>
        <p:spPr>
          <a:xfrm>
            <a:off x="2555774" y="4149080"/>
            <a:ext cx="626469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Людина, тварина, робот, різні пристрої, комп’ютер.</a:t>
            </a:r>
            <a:endParaRPr b="1" sz="3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8"/>
          <p:cNvSpPr txBox="1"/>
          <p:nvPr/>
        </p:nvSpPr>
        <p:spPr>
          <a:xfrm>
            <a:off x="442756" y="260723"/>
            <a:ext cx="6433500" cy="3416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Наприклад, виконавець </a:t>
            </a:r>
            <a:r>
              <a:rPr b="1"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учень</a:t>
            </a: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може виконати команди: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Подивися на дошку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Відкрий підручник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Запиши в зошит розв’язання задачі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Послухай відповідь Сашка,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але не може виконати команду Стрибни у висоту на 10 м.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9" name="Google Shape;189;p18"/>
          <p:cNvSpPr txBox="1"/>
          <p:nvPr/>
        </p:nvSpPr>
        <p:spPr>
          <a:xfrm>
            <a:off x="121366" y="3284984"/>
            <a:ext cx="6098790" cy="2677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Виконавець </a:t>
            </a:r>
            <a:r>
              <a:rPr b="1"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дресирований собака </a:t>
            </a: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може виконати команди, яких навчив його хазяїн: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Сидіти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Поруч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ru-RU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Служити, але не може виконати команду Знайти добуток чисел 125 і 1837.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http://subject.com.ua/textbook/informatics/6klas_1/6klas_1.files/image014.jpg" id="190" name="Google Shape;190;p18"/>
          <p:cNvPicPr preferRelativeResize="0"/>
          <p:nvPr/>
        </p:nvPicPr>
        <p:blipFill rotWithShape="1">
          <a:blip r:embed="rId3">
            <a:alphaModFix/>
          </a:blip>
          <a:srcRect b="0" l="0" r="37737" t="0"/>
          <a:stretch/>
        </p:blipFill>
        <p:spPr>
          <a:xfrm>
            <a:off x="6030113" y="3284984"/>
            <a:ext cx="3113887" cy="2214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70038" y="476672"/>
            <a:ext cx="2230178" cy="260187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8"/>
          <p:cNvSpPr txBox="1"/>
          <p:nvPr>
            <p:ph idx="1" type="body"/>
          </p:nvPr>
        </p:nvSpPr>
        <p:spPr>
          <a:xfrm>
            <a:off x="454588" y="5733256"/>
            <a:ext cx="8468946" cy="949464"/>
          </a:xfrm>
          <a:prstGeom prst="rect">
            <a:avLst/>
          </a:prstGeom>
          <a:solidFill>
            <a:srgbClr val="92D050"/>
          </a:solidFill>
          <a:ln cap="flat" cmpd="sng" w="12700">
            <a:solidFill>
              <a:srgbClr val="92D050"/>
            </a:solidFill>
            <a:prstDash val="solid"/>
            <a:round/>
            <a:headEnd len="sm" w="sm" type="none"/>
            <a:tailEnd len="sm" w="sm" type="none"/>
          </a:ln>
          <a:effectLst>
            <a:outerShdw blurRad="50800" rotWithShape="0" dir="5400000" dist="25000">
              <a:srgbClr val="000000">
                <a:alpha val="40000"/>
              </a:srgbClr>
            </a:outerShdw>
          </a:effectLst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1960"/>
              <a:buNone/>
            </a:pPr>
            <a:r>
              <a:rPr lang="ru-RU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Набір команд, які може виконати виконавець, називається </a:t>
            </a:r>
            <a:r>
              <a:rPr b="1" lang="ru-RU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системою команд</a:t>
            </a:r>
            <a:r>
              <a:rPr lang="ru-RU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даного виконавця.</a:t>
            </a:r>
            <a:endParaRPr/>
          </a:p>
          <a:p>
            <a:pPr indent="-149860" lvl="0" marL="274320" rtl="0" algn="ctr">
              <a:spcBef>
                <a:spcPts val="600"/>
              </a:spcBef>
              <a:spcAft>
                <a:spcPts val="0"/>
              </a:spcAft>
              <a:buSzPts val="1960"/>
              <a:buNone/>
            </a:pPr>
            <a:r>
              <a:t/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"/>
          <p:cNvSpPr txBox="1"/>
          <p:nvPr>
            <p:ph type="title"/>
          </p:nvPr>
        </p:nvSpPr>
        <p:spPr>
          <a:xfrm>
            <a:off x="914400" y="50800"/>
            <a:ext cx="72390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entury Schoolbook"/>
              <a:buNone/>
            </a:pPr>
            <a:r>
              <a:rPr b="1" lang="ru-RU" sz="6600"/>
              <a:t>Алгоритм</a:t>
            </a:r>
            <a:endParaRPr/>
          </a:p>
        </p:txBody>
      </p:sp>
      <p:sp>
        <p:nvSpPr>
          <p:cNvPr id="198" name="Google Shape;198;p19"/>
          <p:cNvSpPr txBox="1"/>
          <p:nvPr>
            <p:ph idx="1" type="body"/>
          </p:nvPr>
        </p:nvSpPr>
        <p:spPr>
          <a:xfrm>
            <a:off x="457200" y="1143000"/>
            <a:ext cx="86868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74320" lvl="0" marL="274320" rtl="0" algn="l">
              <a:spcBef>
                <a:spcPts val="0"/>
              </a:spcBef>
              <a:spcAft>
                <a:spcPts val="0"/>
              </a:spcAft>
              <a:buSzPct val="70000"/>
              <a:buFont typeface="Arial"/>
              <a:buNone/>
            </a:pPr>
            <a:r>
              <a:rPr b="1" i="1" lang="ru-RU" sz="4000"/>
              <a:t> — це скінченна послідовність команд, виконання яких приводить до розв’язання поставленої задачі.</a:t>
            </a:r>
            <a:endParaRPr/>
          </a:p>
        </p:txBody>
      </p:sp>
      <p:sp>
        <p:nvSpPr>
          <p:cNvPr id="199" name="Google Shape;199;p19"/>
          <p:cNvSpPr txBox="1"/>
          <p:nvPr/>
        </p:nvSpPr>
        <p:spPr>
          <a:xfrm>
            <a:off x="1066800" y="3810000"/>
            <a:ext cx="6781800" cy="326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>
                <a:solidFill>
                  <a:srgbClr val="000066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Синоніми слова</a:t>
            </a:r>
            <a:r>
              <a:rPr lang="ru-RU" sz="3200">
                <a:solidFill>
                  <a:srgbClr val="0000CC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</a:t>
            </a:r>
            <a:r>
              <a:rPr lang="ru-RU" sz="3200">
                <a:solidFill>
                  <a:srgbClr val="D60093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«</a:t>
            </a:r>
            <a:r>
              <a:rPr b="1" lang="ru-RU" sz="3200">
                <a:solidFill>
                  <a:srgbClr val="D60093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алгоритм</a:t>
            </a:r>
            <a:r>
              <a:rPr lang="ru-RU" sz="3200">
                <a:solidFill>
                  <a:srgbClr val="D60093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»:</a:t>
            </a:r>
            <a:r>
              <a:rPr lang="ru-RU" sz="3200">
                <a:solidFill>
                  <a:srgbClr val="0000CC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</a:t>
            </a:r>
            <a:endParaRPr/>
          </a:p>
          <a:p>
            <a:pPr indent="-203200" lvl="3" marL="1371600" marR="0" rtl="0" algn="l">
              <a:spcBef>
                <a:spcPts val="0"/>
              </a:spcBef>
              <a:spcAft>
                <a:spcPts val="0"/>
              </a:spcAft>
              <a:buClr>
                <a:srgbClr val="D60093"/>
              </a:buClr>
              <a:buSzPts val="3200"/>
              <a:buFont typeface="Noto Sans Symbols"/>
              <a:buChar char="✔"/>
            </a:pPr>
            <a:r>
              <a:rPr b="0" i="0" lang="ru-RU" sz="3200" u="none" cap="none" strike="noStrike">
                <a:solidFill>
                  <a:srgbClr val="0000CC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план;</a:t>
            </a:r>
            <a:endParaRPr/>
          </a:p>
          <a:p>
            <a:pPr indent="-203200" lvl="3" marL="1371600" marR="0" rtl="0" algn="l">
              <a:spcBef>
                <a:spcPts val="0"/>
              </a:spcBef>
              <a:spcAft>
                <a:spcPts val="0"/>
              </a:spcAft>
              <a:buClr>
                <a:srgbClr val="D60093"/>
              </a:buClr>
              <a:buSzPts val="3200"/>
              <a:buFont typeface="Noto Sans Symbols"/>
              <a:buChar char="✔"/>
            </a:pPr>
            <a:r>
              <a:rPr b="0" i="0" lang="ru-RU" sz="3200" u="none" cap="none" strike="noStrike">
                <a:solidFill>
                  <a:srgbClr val="0000CC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інструкція;</a:t>
            </a:r>
            <a:endParaRPr/>
          </a:p>
          <a:p>
            <a:pPr indent="-203200" lvl="3" marL="1371600" marR="0" rtl="0" algn="l">
              <a:spcBef>
                <a:spcPts val="0"/>
              </a:spcBef>
              <a:spcAft>
                <a:spcPts val="0"/>
              </a:spcAft>
              <a:buClr>
                <a:srgbClr val="D60093"/>
              </a:buClr>
              <a:buSzPts val="3200"/>
              <a:buFont typeface="Noto Sans Symbols"/>
              <a:buChar char="✔"/>
            </a:pPr>
            <a:r>
              <a:rPr b="0" i="0" lang="ru-RU" sz="3200" u="none" cap="none" strike="noStrike">
                <a:solidFill>
                  <a:srgbClr val="0000CC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рецепт;</a:t>
            </a:r>
            <a:endParaRPr/>
          </a:p>
          <a:p>
            <a:pPr indent="-203200" lvl="3" marL="1371600" marR="0" rtl="0" algn="l">
              <a:spcBef>
                <a:spcPts val="0"/>
              </a:spcBef>
              <a:spcAft>
                <a:spcPts val="0"/>
              </a:spcAft>
              <a:buClr>
                <a:srgbClr val="D60093"/>
              </a:buClr>
              <a:buSzPts val="3200"/>
              <a:buFont typeface="Noto Sans Symbols"/>
              <a:buChar char="✔"/>
            </a:pPr>
            <a:r>
              <a:rPr b="0" i="0" lang="ru-RU" sz="3200" u="none" cap="none" strike="noStrike">
                <a:solidFill>
                  <a:srgbClr val="0000CC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припис.</a:t>
            </a:r>
            <a:endParaRPr/>
          </a:p>
          <a:p>
            <a:pPr indent="0" lvl="0" marL="0" marR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pic>
        <p:nvPicPr>
          <p:cNvPr descr="123" id="200" name="Google Shape;20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57800" y="4572000"/>
            <a:ext cx="2838450" cy="197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8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8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8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8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8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8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0"/>
          <p:cNvSpPr txBox="1"/>
          <p:nvPr/>
        </p:nvSpPr>
        <p:spPr>
          <a:xfrm>
            <a:off x="467544" y="1050304"/>
            <a:ext cx="6172200" cy="5248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33400" lvl="0" marL="5334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t/>
            </a:r>
            <a:endParaRPr b="1" i="0" sz="2000" u="none" cap="none" strike="noStrike">
              <a:solidFill>
                <a:srgbClr val="00000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1.  Налити воду в чайник.</a:t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2.  Відкрити кран газової конфорки.</a:t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3.  Поставити чайник на плиту.</a:t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4.  Чекати, поки вода не скипить.</a:t>
            </a:r>
            <a:endParaRPr/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5.  Піднести сірник до конфорки.</a:t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6.  Запалити сірник.</a:t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-533400" lvl="0" marL="533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rPr b="1" i="0" lang="ru-RU" sz="2000" u="none" cap="none" strike="noStrik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7.  Вимкнути газ.</a:t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BBC00"/>
              </a:buClr>
              <a:buSzPts val="2000"/>
              <a:buFont typeface="Noto Sans Symbols"/>
              <a:buNone/>
            </a:pPr>
            <a:r>
              <a:t/>
            </a:r>
            <a:endParaRPr b="1" i="0" sz="2000" u="none" cap="none" strike="noStrike">
              <a:solidFill>
                <a:srgbClr val="00808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06" name="Google Shape;206;p20"/>
          <p:cNvSpPr txBox="1"/>
          <p:nvPr>
            <p:ph type="title"/>
          </p:nvPr>
        </p:nvSpPr>
        <p:spPr>
          <a:xfrm>
            <a:off x="789279" y="260648"/>
            <a:ext cx="6790466" cy="5328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515151"/>
              </a:buClr>
              <a:buSzPts val="3200"/>
              <a:buFont typeface="Verdana"/>
              <a:buNone/>
            </a:pPr>
            <a:r>
              <a:rPr lang="ru-RU"/>
              <a:t>Порядок виконання дій</a:t>
            </a:r>
            <a:endParaRPr/>
          </a:p>
        </p:txBody>
      </p:sp>
      <p:pic>
        <p:nvPicPr>
          <p:cNvPr descr="WASHOK08" id="207" name="Google Shape;207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52492" y="2340837"/>
            <a:ext cx="1593922" cy="2485047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0"/>
          <p:cNvSpPr txBox="1"/>
          <p:nvPr/>
        </p:nvSpPr>
        <p:spPr>
          <a:xfrm>
            <a:off x="1374834" y="5012433"/>
            <a:ext cx="6437525" cy="1200329"/>
          </a:xfrm>
          <a:prstGeom prst="rect">
            <a:avLst/>
          </a:prstGeom>
          <a:solidFill>
            <a:schemeClr val="accent5"/>
          </a:solidFill>
          <a:ln cap="flat" cmpd="sng" w="25400">
            <a:solidFill>
              <a:srgbClr val="7E879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45720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-RU" sz="2400">
                <a:solidFill>
                  <a:srgbClr val="FFFFFF"/>
                </a:solidFill>
                <a:latin typeface="Century Schoolbook"/>
                <a:ea typeface="Century Schoolbook"/>
                <a:cs typeface="Century Schoolbook"/>
                <a:sym typeface="Century Schoolbook"/>
              </a:rPr>
              <a:t> Треба виправити порядок виконання дій, щоб запобігти нещасному випадку.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8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692" y="620688"/>
            <a:ext cx="4883318" cy="2745526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1">
            <a:hlinkClick r:id="rId4"/>
          </p:cNvPr>
          <p:cNvSpPr/>
          <p:nvPr/>
        </p:nvSpPr>
        <p:spPr>
          <a:xfrm>
            <a:off x="212692" y="5643008"/>
            <a:ext cx="419377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chemeClr val="hlink"/>
                </a:solidFill>
                <a:latin typeface="Century Schoolbook"/>
                <a:ea typeface="Century Schoolbook"/>
                <a:cs typeface="Century Schoolbook"/>
                <a:sym typeface="Century Schoolbook"/>
                <a:hlinkClick r:id="rId5"/>
              </a:rPr>
              <a:t>https://learningapps.org/view4632430</a:t>
            </a:r>
            <a:endParaRPr sz="1800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  <p:pic>
        <p:nvPicPr>
          <p:cNvPr id="215" name="Google Shape;215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181448" y="3222268"/>
            <a:ext cx="4962552" cy="2790072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1"/>
          <p:cNvSpPr/>
          <p:nvPr/>
        </p:nvSpPr>
        <p:spPr>
          <a:xfrm>
            <a:off x="346468" y="6309320"/>
            <a:ext cx="419377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u="sng">
                <a:solidFill>
                  <a:schemeClr val="hlink"/>
                </a:solidFill>
                <a:latin typeface="Century Schoolbook"/>
                <a:ea typeface="Century Schoolbook"/>
                <a:cs typeface="Century Schoolbook"/>
                <a:sym typeface="Century Schoolbook"/>
                <a:hlinkClick r:id="rId7"/>
              </a:rPr>
              <a:t>https://learningapps.org/view3629210</a:t>
            </a:r>
            <a:endParaRPr sz="1800">
              <a:solidFill>
                <a:schemeClr val="dk1"/>
              </a:solidFill>
              <a:latin typeface="Century Schoolbook"/>
              <a:ea typeface="Century Schoolbook"/>
              <a:cs typeface="Century Schoolbook"/>
              <a:sym typeface="Century Schoolboo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Картинки по запросу &quot;вправи для очей&quot;" id="221" name="Google Shape;22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6458" y="548680"/>
            <a:ext cx="7518498" cy="5648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3"/>
          <p:cNvSpPr/>
          <p:nvPr/>
        </p:nvSpPr>
        <p:spPr>
          <a:xfrm>
            <a:off x="251520" y="991460"/>
            <a:ext cx="9073008" cy="3170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 уроці я:</a:t>
            </a:r>
            <a:endParaRPr b="1"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Дізнався/дізналася…</a:t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зрозумів/ зрозуміла…</a:t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найбільший мій успіх на уроці – це…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ru-RU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найбільші труднощі я відчув(-ла)</a:t>
            </a:r>
            <a:endParaRPr sz="4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4"/>
          <p:cNvSpPr txBox="1"/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lang="ru-RU" sz="4400">
                <a:latin typeface="Times New Roman"/>
                <a:ea typeface="Times New Roman"/>
                <a:cs typeface="Times New Roman"/>
                <a:sym typeface="Times New Roman"/>
              </a:rPr>
              <a:t>Домашнє завдання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24"/>
          <p:cNvSpPr txBox="1"/>
          <p:nvPr/>
        </p:nvSpPr>
        <p:spPr>
          <a:xfrm>
            <a:off x="107504" y="2214554"/>
            <a:ext cx="9721080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Скласти алгоритм </a:t>
            </a:r>
            <a:endParaRPr b="1" sz="4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приготування улюбленої страви</a:t>
            </a:r>
            <a:endParaRPr b="1" sz="4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Эркер">
  <a:themeElements>
    <a:clrScheme name="Эркер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