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624" y="-6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F37B8D-29C4-46D8-9991-2D6220C3A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7508F7F-5960-4D27-9905-C4DE0F4054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513280B-C4F7-4489-AD50-84E97E183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2F2F26B-C631-43ED-8FD7-1F0CEBCC4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53D4A2B-3C37-4487-B7F9-549A147F7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1213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FD047-47F2-43A7-A436-0E3A98BAE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2C65DC2-5B42-4AB9-B727-9165E2330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67F4E1B-2D19-455F-8172-84562EB6B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855F217-610A-41EB-AD94-5A5C40DC6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2802DC4-6F6A-4AAD-BC9D-CDDD1580E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881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2A3F4F-6657-4C5B-9977-CE32E2149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A81AA13-61BE-4084-83ED-C8D24DBE61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83BCE2B-7CB2-41A0-8533-5A1C19613C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06C93F1-D046-4538-894F-6747D03143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1CFDE32-0DC1-4E56-84EB-5772B2A3B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13396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672FD-8A86-421D-81E8-90FE8CD22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5A82EE1-853B-4367-913D-CFE51824EE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E1F7702-96D9-4311-B02C-B08B6F4485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5DB5097-041A-4406-BCD7-C99CEF6D7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720584E-41C6-4EE0-BA03-A135157B5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B6F72ED-ADDF-472E-AEB7-E9A334CF6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73460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891E9-C6B8-4014-B9A6-48A02BC9F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670B6FD-128C-4731-A9D6-EBC11499E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3F5C7D7-BE7A-4760-B124-9CE3093DE7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E6DD27B-BBFF-4C7A-96DE-AB077A32B6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9573B18-3B51-4CA0-BD17-16D773FE9A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721DB2ED-F2E6-41C5-95C4-B3954E8E4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530BE429-401E-4034-921A-96F922AA7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245A7043-85E8-4E82-887B-841A7F93D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469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2F94B4-157D-486D-AEC8-AE3A881CE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D844BD9-E8FC-4EBA-BC81-37AE868CB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8FE6A45C-2F6A-4777-AA51-8FF84DE58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92A6D73A-A9B8-4F34-A059-BCC810F45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3872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33F34F5-D820-44F6-A19D-1131D592D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E3D5BBF-71E5-4EAB-9FE5-924EFD4A3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AAC33C80-1130-476D-A7F3-86F44DBE1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353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154D84-27DC-46DC-AB32-DA311126D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C9D0FFC-678C-48BC-9524-8AEBA2389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BB9E228-E242-46C8-B4D0-18343E2607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E11053A-A399-4E0D-A229-1E471DE6F7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0660259-9E88-4F23-B18F-BF9B3EF6E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3FAEBEE-859C-46F0-A5A3-F09588617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891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71148C-0016-46A5-B28A-EA8740D65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622135EF-9FFA-45A3-96D8-A288668002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C9B4F07-3FBB-4A8F-A8DE-42F0D164E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5C586B7-A580-4C3B-A7B9-7A21C239E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D50854C-2B9D-4CE8-B7BC-379445B7E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3A3AF67-1DF0-4A3F-9007-DE671F4DA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169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A15C01-221D-4E2F-885A-0DE59CEDA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2CE1C22-1075-4C69-860D-DDED814EF2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5356DE3-FA99-4509-AB42-71C65D6C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A2DEE0F-AA97-434F-B456-18CF36DE4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B679D40-2432-4BEE-BF0A-E32A2DA10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1181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27721A6E-E9D5-4A33-9855-17230F6415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2F241AA-2422-410B-A5CB-97E31A4141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B5C753A-24D3-4930-B7E2-C8B1EF930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453FBB4-3945-4A7A-8FEF-4F0B2D0A0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E653255-989D-4664-AA6B-4CF30D85B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365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5F045913-3058-4A85-AAFF-C700BB50E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3CA3E28-12AA-41EE-8D48-A83365FCA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3BD89EC-355B-4779-9F68-051902AA4F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9624D-C75E-484A-B9C8-F2A4D4877451}" type="datetimeFigureOut">
              <a:rPr lang="uk-UA" smtClean="0"/>
              <a:t>19.11.2025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7EA1005-E9DC-41E5-B6C0-05392223D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895016A-8806-47F8-96D6-506814EA4D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F04B9-00B4-4423-A21D-12912EE9BDC8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93953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7" Type="http://schemas.openxmlformats.org/officeDocument/2006/relationships/hyperlink" Target="https://uk.wikipedia.org/wiki/%D0%97%D0%BD%D0%B0%D0%BD%D0%BD%D1%8F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4%D0%B0%D0%BD%D1%96" TargetMode="External"/><Relationship Id="rId5" Type="http://schemas.openxmlformats.org/officeDocument/2006/relationships/hyperlink" Target="https://uk.wikipedia.org/wiki/%D0%86%D0%BD%D1%84%D0%BE%D1%80%D0%BC%D0%B0%D1%86%D1%96%D1%8F" TargetMode="Externa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CED49EB-56E6-4441-BFC1-0F2684AA1195}"/>
              </a:ext>
            </a:extLst>
          </p:cNvPr>
          <p:cNvSpPr/>
          <p:nvPr/>
        </p:nvSpPr>
        <p:spPr>
          <a:xfrm>
            <a:off x="771525" y="1052810"/>
            <a:ext cx="1035367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6600" b="1" cap="none" spc="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Візуалізація трендів даних. 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6D68789-B272-4E97-8455-83A262F42B3D}"/>
              </a:ext>
            </a:extLst>
          </p:cNvPr>
          <p:cNvSpPr/>
          <p:nvPr/>
        </p:nvSpPr>
        <p:spPr>
          <a:xfrm>
            <a:off x="2400300" y="2424410"/>
            <a:ext cx="743902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Інфографіка</a:t>
            </a:r>
          </a:p>
        </p:txBody>
      </p:sp>
    </p:spTree>
    <p:extLst>
      <p:ext uri="{BB962C8B-B14F-4D97-AF65-F5344CB8AC3E}">
        <p14:creationId xmlns:p14="http://schemas.microsoft.com/office/powerpoint/2010/main" val="1597442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4F05561-EE86-4FDA-8060-8CD066AF53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295047"/>
            <a:ext cx="7981950" cy="510073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874F1911-92C5-436E-9A97-B88F82CA608B}"/>
              </a:ext>
            </a:extLst>
          </p:cNvPr>
          <p:cNvSpPr/>
          <p:nvPr/>
        </p:nvSpPr>
        <p:spPr>
          <a:xfrm>
            <a:off x="473678" y="750182"/>
            <a:ext cx="11029950" cy="1258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Segoe UI Emoji" panose="020B0502040204020203" pitchFamily="34" charset="0"/>
                <a:ea typeface="Times New Roman" panose="02020603050405020304" pitchFamily="18" charset="0"/>
                <a:cs typeface="Segoe UI Emoji" panose="020B0502040204020203" pitchFamily="34" charset="0"/>
              </a:rPr>
              <a:t>📊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Тренд — це напрям, у якому змінюються дані з часом.</a:t>
            </a:r>
            <a:b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 показує, </a:t>
            </a:r>
            <a:r>
              <a:rPr lang="uk-UA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 зростають, зменшуються або залишаються сталими показники.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78ED64E6-D948-4AFB-8D52-AA8E7A8BC820}"/>
              </a:ext>
            </a:extLst>
          </p:cNvPr>
          <p:cNvSpPr/>
          <p:nvPr/>
        </p:nvSpPr>
        <p:spPr>
          <a:xfrm>
            <a:off x="473678" y="1765111"/>
            <a:ext cx="11258716" cy="1991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Тренд —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це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не просто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модне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слово, а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гнучкий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інструмент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аналізу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реальності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,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який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адаптується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до будь-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якого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середовища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—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від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гардеробу до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біржового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терміналу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.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Саме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тому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воно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набуло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такої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популярності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у XXI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столітті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: у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світі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, де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зміни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стали новою нормою,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усвідомлення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трендів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—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це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навичка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 </a:t>
            </a:r>
            <a:r>
              <a:rPr lang="ru-RU" sz="1600" b="1" dirty="0" err="1">
                <a:solidFill>
                  <a:srgbClr val="383838"/>
                </a:solidFill>
                <a:latin typeface="Georgia" panose="02040502050405020303" pitchFamily="18" charset="0"/>
              </a:rPr>
              <a:t>виживання</a:t>
            </a:r>
            <a:r>
              <a:rPr lang="ru-RU" sz="1600" b="1" dirty="0">
                <a:solidFill>
                  <a:srgbClr val="383838"/>
                </a:solidFill>
                <a:latin typeface="Georgia" panose="02040502050405020303" pitchFamily="18" charset="0"/>
              </a:rPr>
              <a:t>.</a:t>
            </a:r>
            <a:endParaRPr lang="uk-UA" sz="1600" b="1" dirty="0"/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2705EA-8029-41DF-B527-0A62C8BD6CC6}"/>
              </a:ext>
            </a:extLst>
          </p:cNvPr>
          <p:cNvSpPr/>
          <p:nvPr/>
        </p:nvSpPr>
        <p:spPr>
          <a:xfrm>
            <a:off x="7903178" y="3624915"/>
            <a:ext cx="5286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https://termin.in.ua/trend/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86ECB910-F643-4E1A-A066-F3CAB3409D8F}"/>
              </a:ext>
            </a:extLst>
          </p:cNvPr>
          <p:cNvSpPr/>
          <p:nvPr/>
        </p:nvSpPr>
        <p:spPr>
          <a:xfrm>
            <a:off x="848296" y="4228979"/>
            <a:ext cx="47307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Мода та </a:t>
            </a:r>
            <a:r>
              <a:rPr lang="uk-UA" dirty="0" err="1">
                <a:solidFill>
                  <a:srgbClr val="161922"/>
                </a:solidFill>
                <a:latin typeface="Georgia" panose="02040502050405020303" pitchFamily="18" charset="0"/>
              </a:rPr>
              <a:t>попкультура</a:t>
            </a:r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 – популярний стиль</a:t>
            </a:r>
            <a:endParaRPr lang="uk-UA" b="0" i="0" dirty="0">
              <a:solidFill>
                <a:srgbClr val="161922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B4B66C1F-7AD3-4E17-8C92-3B9F0E922D6F}"/>
              </a:ext>
            </a:extLst>
          </p:cNvPr>
          <p:cNvSpPr/>
          <p:nvPr/>
        </p:nvSpPr>
        <p:spPr>
          <a:xfrm>
            <a:off x="848296" y="4532135"/>
            <a:ext cx="4627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Бізнес і маркетинг      - </a:t>
            </a:r>
            <a:r>
              <a:rPr lang="uk-UA" dirty="0"/>
              <a:t>стратегічний вектор</a:t>
            </a:r>
            <a:endParaRPr lang="uk-UA" b="0" i="0" dirty="0">
              <a:solidFill>
                <a:srgbClr val="161922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ED6757FA-2878-4019-899F-0F24A5BB4DDC}"/>
              </a:ext>
            </a:extLst>
          </p:cNvPr>
          <p:cNvSpPr/>
          <p:nvPr/>
        </p:nvSpPr>
        <p:spPr>
          <a:xfrm>
            <a:off x="829928" y="4835291"/>
            <a:ext cx="57123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Інформаційні технології -- </a:t>
            </a:r>
            <a:r>
              <a:rPr lang="uk-UA" dirty="0"/>
              <a:t>нова технологія або підхід</a:t>
            </a:r>
            <a:endParaRPr lang="uk-UA" b="0" i="0" dirty="0">
              <a:solidFill>
                <a:srgbClr val="161922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037811D4-4A5F-422B-867F-9820691F4969}"/>
              </a:ext>
            </a:extLst>
          </p:cNvPr>
          <p:cNvSpPr/>
          <p:nvPr/>
        </p:nvSpPr>
        <p:spPr>
          <a:xfrm>
            <a:off x="829928" y="5181776"/>
            <a:ext cx="5237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Інтернет і соціальні мережі - </a:t>
            </a:r>
            <a:r>
              <a:rPr lang="uk-UA" dirty="0"/>
              <a:t>тренди соцмереж, </a:t>
            </a:r>
            <a:endParaRPr lang="uk-UA" b="0" i="0" dirty="0">
              <a:solidFill>
                <a:srgbClr val="161922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4B001D8D-94BA-4301-84DD-C8E805C6A680}"/>
              </a:ext>
            </a:extLst>
          </p:cNvPr>
          <p:cNvSpPr/>
          <p:nvPr/>
        </p:nvSpPr>
        <p:spPr>
          <a:xfrm>
            <a:off x="829928" y="5540035"/>
            <a:ext cx="94549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Соціальні зміни і цінності  - </a:t>
            </a:r>
            <a:r>
              <a:rPr lang="uk-UA" dirty="0"/>
              <a:t>ментальне здоров’я чи вигоряння: екологічна відповідальність</a:t>
            </a:r>
            <a:endParaRPr lang="uk-UA" b="0" i="0" dirty="0">
              <a:solidFill>
                <a:srgbClr val="161922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7" name="Прямокутник 16">
            <a:extLst>
              <a:ext uri="{FF2B5EF4-FFF2-40B4-BE49-F238E27FC236}">
                <a16:creationId xmlns:a16="http://schemas.microsoft.com/office/drawing/2014/main" id="{6A0D5974-83E6-4CD7-BC72-2AB205C6D845}"/>
              </a:ext>
            </a:extLst>
          </p:cNvPr>
          <p:cNvSpPr/>
          <p:nvPr/>
        </p:nvSpPr>
        <p:spPr>
          <a:xfrm>
            <a:off x="829928" y="5885394"/>
            <a:ext cx="6477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uk-UA" dirty="0">
                <a:solidFill>
                  <a:srgbClr val="161922"/>
                </a:solidFill>
                <a:latin typeface="Georgia" panose="02040502050405020303" pitchFamily="18" charset="0"/>
              </a:rPr>
              <a:t>Фінанси та ринки - </a:t>
            </a:r>
            <a:r>
              <a:rPr lang="ru-RU" dirty="0" err="1"/>
              <a:t>опису</a:t>
            </a:r>
            <a:r>
              <a:rPr lang="ru-RU" dirty="0"/>
              <a:t> </a:t>
            </a:r>
            <a:r>
              <a:rPr lang="ru-RU" dirty="0" err="1"/>
              <a:t>напряму</a:t>
            </a:r>
            <a:r>
              <a:rPr lang="ru-RU" dirty="0"/>
              <a:t> руху </a:t>
            </a:r>
            <a:r>
              <a:rPr lang="ru-RU" dirty="0" err="1"/>
              <a:t>ціни</a:t>
            </a:r>
            <a:r>
              <a:rPr lang="ru-RU" dirty="0"/>
              <a:t> активу на </a:t>
            </a:r>
            <a:r>
              <a:rPr lang="ru-RU" dirty="0" err="1"/>
              <a:t>графіку</a:t>
            </a:r>
            <a:endParaRPr lang="uk-UA" b="0" i="0" dirty="0">
              <a:solidFill>
                <a:srgbClr val="161922"/>
              </a:solidFill>
              <a:effectLst/>
              <a:latin typeface="Georgia" panose="02040502050405020303" pitchFamily="18" charset="0"/>
            </a:endParaRPr>
          </a:p>
        </p:txBody>
      </p:sp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C85D933-139C-4AB9-8E84-497E42B8D25B}"/>
              </a:ext>
            </a:extLst>
          </p:cNvPr>
          <p:cNvSpPr/>
          <p:nvPr/>
        </p:nvSpPr>
        <p:spPr>
          <a:xfrm>
            <a:off x="10788022" y="219323"/>
            <a:ext cx="1245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№2</a:t>
            </a:r>
          </a:p>
        </p:txBody>
      </p:sp>
    </p:spTree>
    <p:extLst>
      <p:ext uri="{BB962C8B-B14F-4D97-AF65-F5344CB8AC3E}">
        <p14:creationId xmlns:p14="http://schemas.microsoft.com/office/powerpoint/2010/main" val="342737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2D28C6-F36D-417A-84D3-A54A5FED6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04801"/>
            <a:ext cx="10391775" cy="590490"/>
          </a:xfrm>
          <a:prstGeom prst="rect">
            <a:avLst/>
          </a:prstGeom>
        </p:spPr>
      </p:pic>
      <p:pic>
        <p:nvPicPr>
          <p:cNvPr id="1036" name="Picture 12" descr="Табличний процесор MS Excel">
            <a:extLst>
              <a:ext uri="{FF2B5EF4-FFF2-40B4-BE49-F238E27FC236}">
                <a16:creationId xmlns:a16="http://schemas.microsoft.com/office/drawing/2014/main" id="{7BB15663-C3B6-4170-BB22-73FE54472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12" y="1428340"/>
            <a:ext cx="3066714" cy="211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Короткі теоретичні відомості">
            <a:extLst>
              <a:ext uri="{FF2B5EF4-FFF2-40B4-BE49-F238E27FC236}">
                <a16:creationId xmlns:a16="http://schemas.microsoft.com/office/drawing/2014/main" id="{1AA2FF53-5878-45E0-BAF3-96A540242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2" y="3657821"/>
            <a:ext cx="3381706" cy="229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5. Побудувати графік динамічного ряду за емпіричними даними.">
            <a:extLst>
              <a:ext uri="{FF2B5EF4-FFF2-40B4-BE49-F238E27FC236}">
                <a16:creationId xmlns:a16="http://schemas.microsoft.com/office/drawing/2014/main" id="{9CD0163A-F962-482F-92EA-F1FF198E57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664" y="1420848"/>
            <a:ext cx="3534111" cy="212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2A8A903-E1E2-4357-9F36-672E6DBF68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5878" y="3631823"/>
            <a:ext cx="5634036" cy="2392636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7C49B07D-BFCE-4B5A-82B9-784A9269EBDE}"/>
              </a:ext>
            </a:extLst>
          </p:cNvPr>
          <p:cNvSpPr/>
          <p:nvPr/>
        </p:nvSpPr>
        <p:spPr>
          <a:xfrm>
            <a:off x="10788022" y="219323"/>
            <a:ext cx="1245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№3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7F5355B-8B10-4757-B16B-F90DCD35945B}"/>
              </a:ext>
            </a:extLst>
          </p:cNvPr>
          <p:cNvSpPr/>
          <p:nvPr/>
        </p:nvSpPr>
        <p:spPr>
          <a:xfrm>
            <a:off x="336216" y="895290"/>
            <a:ext cx="118557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latin typeface="Google Sans"/>
              </a:rPr>
              <a:t>Визначає</a:t>
            </a:r>
            <a:r>
              <a:rPr lang="ru-RU" b="1" dirty="0">
                <a:latin typeface="Google Sans"/>
              </a:rPr>
              <a:t> </a:t>
            </a:r>
            <a:r>
              <a:rPr lang="ru-RU" b="1" dirty="0" err="1">
                <a:latin typeface="Google Sans"/>
              </a:rPr>
              <a:t>математичну</a:t>
            </a:r>
            <a:r>
              <a:rPr lang="ru-RU" b="1" dirty="0">
                <a:latin typeface="Google Sans"/>
              </a:rPr>
              <a:t> модель, яка </a:t>
            </a:r>
            <a:r>
              <a:rPr lang="ru-RU" b="1" dirty="0" err="1">
                <a:latin typeface="Google Sans"/>
              </a:rPr>
              <a:t>використовується</a:t>
            </a:r>
            <a:r>
              <a:rPr lang="ru-RU" b="1" dirty="0">
                <a:latin typeface="Google Sans"/>
              </a:rPr>
              <a:t> для </a:t>
            </a:r>
            <a:r>
              <a:rPr lang="ru-RU" b="1" dirty="0" err="1"/>
              <a:t>згладжування</a:t>
            </a:r>
            <a:r>
              <a:rPr lang="ru-RU" b="1" dirty="0"/>
              <a:t> </a:t>
            </a:r>
            <a:r>
              <a:rPr lang="ru-RU" b="1" dirty="0" err="1"/>
              <a:t>складної</a:t>
            </a:r>
            <a:r>
              <a:rPr lang="ru-RU" b="1" dirty="0"/>
              <a:t> </a:t>
            </a:r>
            <a:r>
              <a:rPr lang="ru-RU" b="1" dirty="0" err="1"/>
              <a:t>кривої</a:t>
            </a:r>
            <a:r>
              <a:rPr lang="ru-RU" b="1" dirty="0"/>
              <a:t> за </a:t>
            </a:r>
            <a:r>
              <a:rPr lang="ru-RU" b="1" dirty="0" err="1"/>
              <a:t>допомогою</a:t>
            </a:r>
            <a:r>
              <a:rPr lang="ru-RU" b="1" dirty="0"/>
              <a:t> </a:t>
            </a:r>
            <a:r>
              <a:rPr lang="ru-RU" b="1" dirty="0" err="1"/>
              <a:t>прямої</a:t>
            </a:r>
            <a:endParaRPr lang="uk-U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66FEBA-415A-4C8B-8BEE-E284CEFA8CB5}"/>
              </a:ext>
            </a:extLst>
          </p:cNvPr>
          <p:cNvSpPr txBox="1"/>
          <p:nvPr/>
        </p:nvSpPr>
        <p:spPr>
          <a:xfrm>
            <a:off x="5879592" y="1308101"/>
            <a:ext cx="61918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/>
              <a:t>Дані</a:t>
            </a:r>
            <a:r>
              <a:rPr lang="ru-RU" b="1" dirty="0"/>
              <a:t> </a:t>
            </a:r>
            <a:r>
              <a:rPr lang="ru-RU" b="1" dirty="0" err="1"/>
              <a:t>мають</a:t>
            </a:r>
            <a:r>
              <a:rPr lang="ru-RU" b="1" dirty="0"/>
              <a:t> </a:t>
            </a:r>
            <a:r>
              <a:rPr lang="ru-RU" b="1" dirty="0" err="1"/>
              <a:t>лінійний</a:t>
            </a:r>
            <a:r>
              <a:rPr lang="ru-RU" b="1" dirty="0"/>
              <a:t> характер:</a:t>
            </a:r>
            <a:r>
              <a:rPr lang="ru-RU" dirty="0"/>
              <a:t> коли точки на </a:t>
            </a:r>
            <a:r>
              <a:rPr lang="ru-RU" dirty="0" err="1"/>
              <a:t>діаграмі</a:t>
            </a:r>
            <a:r>
              <a:rPr lang="ru-RU" dirty="0"/>
              <a:t> </a:t>
            </a:r>
            <a:r>
              <a:rPr lang="ru-RU" dirty="0" err="1"/>
              <a:t>утворюють</a:t>
            </a:r>
            <a:r>
              <a:rPr lang="ru-RU" dirty="0"/>
              <a:t> </a:t>
            </a:r>
            <a:r>
              <a:rPr lang="ru-RU" dirty="0" err="1"/>
              <a:t>приблизно</a:t>
            </a:r>
            <a:r>
              <a:rPr lang="ru-RU" dirty="0"/>
              <a:t> </a:t>
            </a:r>
            <a:r>
              <a:rPr lang="ru-RU" dirty="0" err="1"/>
              <a:t>пряму</a:t>
            </a:r>
            <a:r>
              <a:rPr lang="ru-RU" dirty="0"/>
              <a:t> </a:t>
            </a:r>
            <a:r>
              <a:rPr lang="ru-RU" dirty="0" err="1"/>
              <a:t>лінію</a:t>
            </a:r>
            <a:r>
              <a:rPr lang="ru-RU" dirty="0"/>
              <a:t>.</a:t>
            </a:r>
          </a:p>
          <a:p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0CE030C-4159-4EE4-9C1F-B7FE48955EAF}"/>
              </a:ext>
            </a:extLst>
          </p:cNvPr>
          <p:cNvSpPr txBox="1"/>
          <p:nvPr/>
        </p:nvSpPr>
        <p:spPr>
          <a:xfrm>
            <a:off x="7233277" y="2093379"/>
            <a:ext cx="4800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Експоненційну</a:t>
            </a:r>
            <a:r>
              <a:rPr lang="ru-RU" dirty="0"/>
              <a:t> </a:t>
            </a:r>
            <a:r>
              <a:rPr lang="ru-RU" dirty="0" err="1"/>
              <a:t>лінію</a:t>
            </a:r>
            <a:r>
              <a:rPr lang="ru-RU" dirty="0"/>
              <a:t> тренду </a:t>
            </a:r>
            <a:r>
              <a:rPr lang="ru-RU" dirty="0" err="1"/>
              <a:t>будують</a:t>
            </a:r>
            <a:r>
              <a:rPr lang="ru-RU" dirty="0"/>
              <a:t>, коли </a:t>
            </a:r>
            <a:r>
              <a:rPr lang="ru-RU" dirty="0" err="1"/>
              <a:t>дані</a:t>
            </a:r>
            <a:r>
              <a:rPr lang="ru-RU" dirty="0"/>
              <a:t> </a:t>
            </a:r>
            <a:r>
              <a:rPr lang="ru-RU" b="1" dirty="0" err="1"/>
              <a:t>зростають</a:t>
            </a:r>
            <a:r>
              <a:rPr lang="ru-RU" b="1" dirty="0"/>
              <a:t>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падають</a:t>
            </a:r>
            <a:r>
              <a:rPr lang="ru-RU" b="1" dirty="0"/>
              <a:t> </a:t>
            </a:r>
            <a:r>
              <a:rPr lang="ru-RU" b="1" dirty="0" err="1"/>
              <a:t>зі</a:t>
            </a:r>
            <a:r>
              <a:rPr lang="ru-RU" b="1" dirty="0"/>
              <a:t> </a:t>
            </a:r>
            <a:r>
              <a:rPr lang="ru-RU" b="1" dirty="0" err="1"/>
              <a:t>швидкістю</a:t>
            </a:r>
            <a:r>
              <a:rPr lang="ru-RU" b="1" dirty="0"/>
              <a:t>, </a:t>
            </a:r>
            <a:r>
              <a:rPr lang="ru-RU" b="1" dirty="0" err="1"/>
              <a:t>що</a:t>
            </a:r>
            <a:r>
              <a:rPr lang="ru-RU" b="1" dirty="0"/>
              <a:t> </a:t>
            </a:r>
            <a:r>
              <a:rPr lang="ru-RU" b="1" dirty="0" err="1"/>
              <a:t>постійно</a:t>
            </a:r>
            <a:r>
              <a:rPr lang="ru-RU" b="1" dirty="0"/>
              <a:t> </a:t>
            </a:r>
            <a:r>
              <a:rPr lang="ru-RU" b="1" dirty="0" err="1"/>
              <a:t>прискорюється</a:t>
            </a:r>
            <a:r>
              <a:rPr lang="ru-RU" dirty="0"/>
              <a:t>. 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92EB97-CC56-4818-B245-94040C653FD3}"/>
              </a:ext>
            </a:extLst>
          </p:cNvPr>
          <p:cNvSpPr txBox="1"/>
          <p:nvPr/>
        </p:nvSpPr>
        <p:spPr>
          <a:xfrm>
            <a:off x="7233277" y="3083409"/>
            <a:ext cx="53698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/>
              <a:t>Поліноміальну</a:t>
            </a:r>
            <a:r>
              <a:rPr lang="ru-RU" dirty="0"/>
              <a:t> </a:t>
            </a:r>
            <a:r>
              <a:rPr lang="ru-RU" dirty="0" err="1"/>
              <a:t>лінію</a:t>
            </a:r>
            <a:r>
              <a:rPr lang="ru-RU" dirty="0"/>
              <a:t> тренду </a:t>
            </a:r>
            <a:r>
              <a:rPr lang="ru-RU" dirty="0" err="1"/>
              <a:t>будують</a:t>
            </a:r>
            <a:r>
              <a:rPr lang="ru-RU" dirty="0"/>
              <a:t>, коли </a:t>
            </a:r>
            <a:r>
              <a:rPr lang="ru-RU" dirty="0" err="1"/>
              <a:t>дані</a:t>
            </a:r>
            <a:r>
              <a:rPr lang="ru-RU" dirty="0"/>
              <a:t> </a:t>
            </a:r>
            <a:r>
              <a:rPr lang="ru-RU" dirty="0" err="1"/>
              <a:t>показують</a:t>
            </a:r>
            <a:r>
              <a:rPr lang="ru-RU" dirty="0"/>
              <a:t> </a:t>
            </a:r>
            <a:r>
              <a:rPr lang="ru-RU" dirty="0" err="1"/>
              <a:t>коливання</a:t>
            </a:r>
            <a:r>
              <a:rPr lang="ru-RU" dirty="0"/>
              <a:t>, а не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постійного</a:t>
            </a:r>
            <a:r>
              <a:rPr lang="ru-RU" dirty="0"/>
              <a:t> </a:t>
            </a:r>
            <a:r>
              <a:rPr lang="ru-RU" dirty="0" err="1"/>
              <a:t>лінійного</a:t>
            </a:r>
            <a:r>
              <a:rPr lang="ru-RU" dirty="0"/>
              <a:t> </a:t>
            </a:r>
            <a:r>
              <a:rPr lang="ru-RU" dirty="0" err="1"/>
              <a:t>зростання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спадання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E41398-BB3D-42EC-949F-DE3CEF066C8C}"/>
              </a:ext>
            </a:extLst>
          </p:cNvPr>
          <p:cNvSpPr txBox="1"/>
          <p:nvPr/>
        </p:nvSpPr>
        <p:spPr>
          <a:xfrm>
            <a:off x="3819525" y="5879592"/>
            <a:ext cx="5553075" cy="978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53688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DA1333D-3D77-4CD8-95A0-915F0E8D43B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49" y="203200"/>
            <a:ext cx="4213225" cy="64833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B1528A6-3CF7-40E9-98CF-FB6A7C25E1C5}"/>
              </a:ext>
            </a:extLst>
          </p:cNvPr>
          <p:cNvSpPr txBox="1"/>
          <p:nvPr/>
        </p:nvSpPr>
        <p:spPr>
          <a:xfrm>
            <a:off x="4772025" y="684907"/>
            <a:ext cx="714692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/>
              <a:t>      </a:t>
            </a:r>
            <a:r>
              <a:rPr lang="uk-UA" sz="2400" b="1" dirty="0">
                <a:solidFill>
                  <a:srgbClr val="002060"/>
                </a:solidFill>
              </a:rPr>
              <a:t>Як побудувати лінію тренду в </a:t>
            </a:r>
            <a:r>
              <a:rPr lang="uk-UA" sz="2400" b="1" dirty="0" err="1">
                <a:solidFill>
                  <a:srgbClr val="002060"/>
                </a:solidFill>
              </a:rPr>
              <a:t>Google</a:t>
            </a:r>
            <a:r>
              <a:rPr lang="uk-UA" sz="2400" b="1" dirty="0">
                <a:solidFill>
                  <a:srgbClr val="002060"/>
                </a:solidFill>
              </a:rPr>
              <a:t> Таблицях</a:t>
            </a:r>
          </a:p>
          <a:p>
            <a:pPr marL="342900" lvl="0" indent="-342900">
              <a:buFont typeface="+mj-lt"/>
              <a:buAutoNum type="arabicPeriod"/>
            </a:pPr>
            <a:r>
              <a:rPr lang="uk-UA" sz="3200" b="1" dirty="0"/>
              <a:t> Виділити дані, для яких необхідно  </a:t>
            </a:r>
          </a:p>
          <a:p>
            <a:pPr lvl="0"/>
            <a:r>
              <a:rPr lang="uk-UA" sz="3200" b="1" dirty="0"/>
              <a:t>     подувати графік (лінію тренду)</a:t>
            </a:r>
          </a:p>
          <a:p>
            <a:pPr lvl="0"/>
            <a:r>
              <a:rPr lang="uk-UA" sz="3200" b="1" dirty="0"/>
              <a:t>2. </a:t>
            </a:r>
            <a:r>
              <a:rPr lang="uk-UA" sz="2400" b="1" dirty="0">
                <a:solidFill>
                  <a:srgbClr val="C00000"/>
                </a:solidFill>
              </a:rPr>
              <a:t>Вставка / Діаграма</a:t>
            </a:r>
            <a:endParaRPr lang="en-US" sz="2400" b="1" dirty="0">
              <a:solidFill>
                <a:srgbClr val="C00000"/>
              </a:solidFill>
            </a:endParaRPr>
          </a:p>
          <a:p>
            <a:pPr lvl="0"/>
            <a:r>
              <a:rPr lang="en-US" sz="3200" b="1" dirty="0"/>
              <a:t>3</a:t>
            </a:r>
            <a:r>
              <a:rPr lang="uk-UA" sz="3200" b="1" dirty="0"/>
              <a:t>.</a:t>
            </a:r>
            <a:r>
              <a:rPr lang="uk-UA" sz="4000" b="1" dirty="0"/>
              <a:t> </a:t>
            </a:r>
            <a:r>
              <a:rPr lang="uk-UA" sz="3200" b="1" dirty="0"/>
              <a:t>На діаграмі виділити область </a:t>
            </a:r>
          </a:p>
          <a:p>
            <a:pPr lvl="0"/>
            <a:r>
              <a:rPr lang="uk-UA" sz="3200" b="1" dirty="0"/>
              <a:t>     побудови діаграми</a:t>
            </a:r>
          </a:p>
          <a:p>
            <a:pPr lvl="0"/>
            <a:r>
              <a:rPr lang="en-US" sz="3200" b="1" dirty="0"/>
              <a:t>4</a:t>
            </a:r>
            <a:r>
              <a:rPr lang="uk-UA" sz="3200" b="1" dirty="0"/>
              <a:t>. У правій панелі </a:t>
            </a:r>
          </a:p>
          <a:p>
            <a:pPr lvl="0"/>
            <a:r>
              <a:rPr lang="uk-UA" sz="3200" b="1" dirty="0"/>
              <a:t>     </a:t>
            </a:r>
            <a:r>
              <a:rPr lang="uk-UA" sz="2400" b="1" dirty="0">
                <a:solidFill>
                  <a:srgbClr val="C00000"/>
                </a:solidFill>
              </a:rPr>
              <a:t>Налаштування </a:t>
            </a:r>
            <a:r>
              <a:rPr lang="en-US" sz="2400" b="1" dirty="0">
                <a:solidFill>
                  <a:srgbClr val="C00000"/>
                </a:solidFill>
              </a:rPr>
              <a:t>/ </a:t>
            </a:r>
            <a:r>
              <a:rPr lang="uk-UA" sz="2400" b="1" dirty="0">
                <a:solidFill>
                  <a:srgbClr val="C00000"/>
                </a:solidFill>
              </a:rPr>
              <a:t>Тип діаграми </a:t>
            </a:r>
            <a:r>
              <a:rPr lang="en-US" sz="2400" b="1" dirty="0">
                <a:solidFill>
                  <a:srgbClr val="C00000"/>
                </a:solidFill>
              </a:rPr>
              <a:t>/ </a:t>
            </a:r>
            <a:r>
              <a:rPr lang="uk-UA" sz="2400" b="1" dirty="0">
                <a:solidFill>
                  <a:srgbClr val="C00000"/>
                </a:solidFill>
              </a:rPr>
              <a:t>Точкова</a:t>
            </a:r>
          </a:p>
          <a:p>
            <a:pPr lvl="0"/>
            <a:r>
              <a:rPr lang="uk-UA" sz="3200" b="1" dirty="0"/>
              <a:t>5. У правій панелі </a:t>
            </a:r>
          </a:p>
          <a:p>
            <a:pPr lvl="0"/>
            <a:r>
              <a:rPr lang="uk-UA" sz="3200" b="1" dirty="0"/>
              <a:t>     </a:t>
            </a:r>
            <a:r>
              <a:rPr lang="uk-UA" sz="2400" b="1" dirty="0">
                <a:solidFill>
                  <a:srgbClr val="C00000"/>
                </a:solidFill>
              </a:rPr>
              <a:t>Оформлення </a:t>
            </a:r>
            <a:r>
              <a:rPr lang="en-US" sz="2400" b="1" dirty="0">
                <a:solidFill>
                  <a:srgbClr val="C00000"/>
                </a:solidFill>
              </a:rPr>
              <a:t>/</a:t>
            </a:r>
            <a:r>
              <a:rPr lang="uk-UA" sz="2400" b="1" dirty="0">
                <a:solidFill>
                  <a:srgbClr val="C00000"/>
                </a:solidFill>
              </a:rPr>
              <a:t> Ряд даних </a:t>
            </a:r>
            <a:r>
              <a:rPr lang="en-US" sz="2400" b="1" dirty="0">
                <a:solidFill>
                  <a:srgbClr val="C00000"/>
                </a:solidFill>
              </a:rPr>
              <a:t>/</a:t>
            </a:r>
            <a:r>
              <a:rPr lang="uk-UA" sz="2400" b="1" dirty="0">
                <a:solidFill>
                  <a:srgbClr val="C00000"/>
                </a:solidFill>
              </a:rPr>
              <a:t> Пряма</a:t>
            </a:r>
            <a:endParaRPr lang="uk-UA" sz="3200" b="1" dirty="0">
              <a:solidFill>
                <a:srgbClr val="C00000"/>
              </a:solidFill>
            </a:endParaRPr>
          </a:p>
          <a:p>
            <a:pPr lvl="0"/>
            <a:r>
              <a:rPr lang="uk-UA" sz="3200" b="1" dirty="0"/>
              <a:t>6. У правій панелі </a:t>
            </a:r>
          </a:p>
          <a:p>
            <a:pPr lvl="0"/>
            <a:r>
              <a:rPr lang="uk-UA" sz="3200" b="1" dirty="0"/>
              <a:t>     </a:t>
            </a:r>
            <a:r>
              <a:rPr lang="uk-UA" sz="2000" b="1" dirty="0">
                <a:solidFill>
                  <a:srgbClr val="C00000"/>
                </a:solidFill>
              </a:rPr>
              <a:t>Оформлення </a:t>
            </a:r>
            <a:r>
              <a:rPr lang="en-US" sz="2000" b="1" dirty="0">
                <a:solidFill>
                  <a:srgbClr val="C00000"/>
                </a:solidFill>
              </a:rPr>
              <a:t>/</a:t>
            </a:r>
            <a:r>
              <a:rPr lang="uk-UA" sz="2000" b="1" dirty="0">
                <a:solidFill>
                  <a:srgbClr val="C00000"/>
                </a:solidFill>
              </a:rPr>
              <a:t> Ряд даних </a:t>
            </a:r>
            <a:r>
              <a:rPr lang="en-US" sz="2000" b="1" dirty="0">
                <a:solidFill>
                  <a:srgbClr val="C00000"/>
                </a:solidFill>
              </a:rPr>
              <a:t>/</a:t>
            </a:r>
            <a:r>
              <a:rPr lang="uk-UA" sz="2000" b="1" dirty="0">
                <a:solidFill>
                  <a:srgbClr val="C00000"/>
                </a:solidFill>
              </a:rPr>
              <a:t> Пряма </a:t>
            </a:r>
            <a:r>
              <a:rPr lang="en-US" sz="2000" b="1" dirty="0">
                <a:solidFill>
                  <a:srgbClr val="C00000"/>
                </a:solidFill>
              </a:rPr>
              <a:t>/</a:t>
            </a:r>
            <a:r>
              <a:rPr lang="uk-UA" sz="2000" b="1" dirty="0">
                <a:solidFill>
                  <a:srgbClr val="C00000"/>
                </a:solidFill>
              </a:rPr>
              <a:t>Вертикальна вісь </a:t>
            </a:r>
            <a:r>
              <a:rPr lang="en-US" sz="2000" b="1" dirty="0">
                <a:solidFill>
                  <a:srgbClr val="C00000"/>
                </a:solidFill>
              </a:rPr>
              <a:t>/ </a:t>
            </a:r>
            <a:r>
              <a:rPr lang="uk-UA" sz="2000" b="1" dirty="0">
                <a:solidFill>
                  <a:srgbClr val="C00000"/>
                </a:solidFill>
              </a:rPr>
              <a:t>Мін</a:t>
            </a:r>
            <a:endParaRPr lang="uk-UA" dirty="0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4DE3E89-EA51-4665-8461-CE4B8D3946A0}"/>
              </a:ext>
            </a:extLst>
          </p:cNvPr>
          <p:cNvSpPr/>
          <p:nvPr/>
        </p:nvSpPr>
        <p:spPr>
          <a:xfrm>
            <a:off x="10749922" y="-27325"/>
            <a:ext cx="1245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№4</a:t>
            </a:r>
          </a:p>
        </p:txBody>
      </p:sp>
    </p:spTree>
    <p:extLst>
      <p:ext uri="{BB962C8B-B14F-4D97-AF65-F5344CB8AC3E}">
        <p14:creationId xmlns:p14="http://schemas.microsoft.com/office/powerpoint/2010/main" val="3497989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4A2155-54B1-44D1-8210-E3FB9CB7B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1836"/>
            <a:ext cx="10515600" cy="587375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Інфографіка в </a:t>
            </a:r>
            <a:r>
              <a:rPr lang="en-US" b="1" dirty="0"/>
              <a:t>Excel</a:t>
            </a:r>
            <a:endParaRPr lang="uk-UA" b="1" dirty="0"/>
          </a:p>
        </p:txBody>
      </p:sp>
      <p:pic>
        <p:nvPicPr>
          <p:cNvPr id="2050" name="Picture 2" descr="Урок &quot;Побудова діаграм. Принципи побудови графіків&quot;">
            <a:extLst>
              <a:ext uri="{FF2B5EF4-FFF2-40B4-BE49-F238E27FC236}">
                <a16:creationId xmlns:a16="http://schemas.microsoft.com/office/drawing/2014/main" id="{F95E6EDD-315A-49F3-B130-A2433572A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79" y="4930158"/>
            <a:ext cx="2962275" cy="176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Инфографика средствами Excel и PowerPoint. Часть 2 / Хабр">
            <a:extLst>
              <a:ext uri="{FF2B5EF4-FFF2-40B4-BE49-F238E27FC236}">
                <a16:creationId xmlns:a16="http://schemas.microsoft.com/office/drawing/2014/main" id="{67CD9CFD-9F5C-4693-884E-35DFB5083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0971" y="4930158"/>
            <a:ext cx="2969454" cy="1662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8F2078C-082A-4F7B-991E-3804F6127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8113" y="4930158"/>
            <a:ext cx="2147887" cy="17629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A68F057-8B31-4B76-8EAD-455E87FCAD9F}"/>
              </a:ext>
            </a:extLst>
          </p:cNvPr>
          <p:cNvSpPr txBox="1"/>
          <p:nvPr/>
        </p:nvSpPr>
        <p:spPr>
          <a:xfrm>
            <a:off x="771525" y="868139"/>
            <a:ext cx="111061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інфографіка</a:t>
            </a:r>
            <a:r>
              <a:rPr lang="uk-UA" sz="2000" dirty="0"/>
              <a:t>  (</a:t>
            </a:r>
            <a:r>
              <a:rPr lang="uk-UA" sz="2000" dirty="0" err="1"/>
              <a:t>англ</a:t>
            </a:r>
            <a:r>
              <a:rPr lang="uk-UA" sz="2000" dirty="0"/>
              <a:t>. </a:t>
            </a:r>
            <a:r>
              <a:rPr lang="en-US" sz="2000" dirty="0"/>
              <a:t>Information graphics; infographics) — </a:t>
            </a:r>
            <a:r>
              <a:rPr lang="uk-UA" sz="2000" dirty="0"/>
              <a:t>це графічне візуальне подання </a:t>
            </a:r>
            <a:r>
              <a:rPr lang="uk-UA" sz="2000" dirty="0">
                <a:hlinkClick r:id="rId5" tooltip="Інформаці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інформації</a:t>
            </a:r>
            <a:r>
              <a:rPr lang="uk-UA" sz="2000" dirty="0"/>
              <a:t>, </a:t>
            </a:r>
            <a:r>
              <a:rPr lang="uk-UA" sz="2000" dirty="0">
                <a:hlinkClick r:id="rId6" tooltip="Дані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даних</a:t>
            </a:r>
            <a:r>
              <a:rPr lang="uk-UA" sz="2000" dirty="0"/>
              <a:t> або </a:t>
            </a:r>
            <a:r>
              <a:rPr lang="uk-UA" sz="2000" dirty="0">
                <a:hlinkClick r:id="rId7" tooltip="Знання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знань</a:t>
            </a:r>
            <a:r>
              <a:rPr lang="uk-UA" sz="2000" dirty="0"/>
              <a:t>, призначених для швидкого та чіткого відображення комплексної інформації.                                                                                                                                                                       </a:t>
            </a:r>
          </a:p>
          <a:p>
            <a:r>
              <a:rPr lang="uk-UA" sz="2000" b="1" i="1" dirty="0"/>
              <a:t>                                                                                                                                                                       Вікіпедія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9588B2-8EF6-4471-A053-70D6A9DD7B74}"/>
              </a:ext>
            </a:extLst>
          </p:cNvPr>
          <p:cNvSpPr txBox="1"/>
          <p:nvPr/>
        </p:nvSpPr>
        <p:spPr>
          <a:xfrm>
            <a:off x="638175" y="2210877"/>
            <a:ext cx="111061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Інфографіка в </a:t>
            </a:r>
            <a:r>
              <a:rPr lang="en-US" sz="2000" b="1" dirty="0"/>
              <a:t>Excel </a:t>
            </a:r>
            <a:r>
              <a:rPr lang="en-US" dirty="0"/>
              <a:t>- </a:t>
            </a:r>
            <a:r>
              <a:rPr lang="uk-UA" dirty="0"/>
              <a:t>спосіб візуалізації даних та складної інформації за допомогою вбудованих інструментів програми, таких як діаграми, графіки, іконки та інші візуальні елементи, для представлення їх у зрозумілій та привабливій формі</a:t>
            </a:r>
            <a:endParaRPr lang="uk-UA" sz="20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C9959F-69B9-4D34-8BFB-EFE63F652B5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7749" y="3164984"/>
            <a:ext cx="10696575" cy="1409254"/>
          </a:xfrm>
          <a:prstGeom prst="rect">
            <a:avLst/>
          </a:prstGeom>
        </p:spPr>
      </p:pic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36EC1859-7623-4A6D-B36E-B6D04C5F5472}"/>
              </a:ext>
            </a:extLst>
          </p:cNvPr>
          <p:cNvSpPr/>
          <p:nvPr/>
        </p:nvSpPr>
        <p:spPr>
          <a:xfrm>
            <a:off x="10788022" y="219323"/>
            <a:ext cx="1245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№5</a:t>
            </a:r>
          </a:p>
        </p:txBody>
      </p:sp>
    </p:spTree>
    <p:extLst>
      <p:ext uri="{BB962C8B-B14F-4D97-AF65-F5344CB8AC3E}">
        <p14:creationId xmlns:p14="http://schemas.microsoft.com/office/powerpoint/2010/main" val="16270635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360</Words>
  <Application>Microsoft Office PowerPoint</Application>
  <PresentationFormat>Широкий екран</PresentationFormat>
  <Paragraphs>35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Georgia</vt:lpstr>
      <vt:lpstr>Google Sans</vt:lpstr>
      <vt:lpstr>Segoe UI Emoji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Інфографіка в Excel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Людмила</dc:creator>
  <cp:lastModifiedBy>Людмила</cp:lastModifiedBy>
  <cp:revision>13</cp:revision>
  <dcterms:created xsi:type="dcterms:W3CDTF">2025-11-06T10:24:03Z</dcterms:created>
  <dcterms:modified xsi:type="dcterms:W3CDTF">2025-11-19T11:07:09Z</dcterms:modified>
</cp:coreProperties>
</file>