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notesMasterIdLst>
    <p:notesMasterId r:id="rId27"/>
  </p:notesMasterIdLst>
  <p:sldIdLst>
    <p:sldId id="267" r:id="rId2"/>
    <p:sldId id="270" r:id="rId3"/>
    <p:sldId id="283" r:id="rId4"/>
    <p:sldId id="261" r:id="rId5"/>
    <p:sldId id="257" r:id="rId6"/>
    <p:sldId id="268" r:id="rId7"/>
    <p:sldId id="269" r:id="rId8"/>
    <p:sldId id="262" r:id="rId9"/>
    <p:sldId id="284" r:id="rId10"/>
    <p:sldId id="256" r:id="rId11"/>
    <p:sldId id="271" r:id="rId12"/>
    <p:sldId id="273" r:id="rId13"/>
    <p:sldId id="272" r:id="rId14"/>
    <p:sldId id="277" r:id="rId15"/>
    <p:sldId id="274" r:id="rId16"/>
    <p:sldId id="275" r:id="rId17"/>
    <p:sldId id="279" r:id="rId18"/>
    <p:sldId id="280" r:id="rId19"/>
    <p:sldId id="281" r:id="rId20"/>
    <p:sldId id="258" r:id="rId21"/>
    <p:sldId id="286" r:id="rId22"/>
    <p:sldId id="265" r:id="rId23"/>
    <p:sldId id="282" r:id="rId24"/>
    <p:sldId id="263" r:id="rId25"/>
    <p:sldId id="26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4540A-EB49-4CDC-9581-31175B6A6DB5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FE5459-21F8-494F-901D-1D6F7284A5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327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E5459-21F8-494F-901D-1D6F7284A5C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53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D5A5A07-FB2A-4204-A24D-EAF21E718A96}" type="slidenum">
              <a:rPr lang="ru-RU" altLang="en-US"/>
              <a:pPr/>
              <a:t>22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84097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437220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089031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446223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9025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556241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199697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02851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297318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265204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390552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3198594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16803"/>
      </p:ext>
    </p:extLst>
  </p:cSld>
  <p:clrMapOvr>
    <a:masterClrMapping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8473653"/>
      </p:ext>
    </p:extLst>
  </p:cSld>
  <p:clrMapOvr>
    <a:masterClrMapping/>
  </p:clrMapOvr>
  <p:transition spd="slow">
    <p:cov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297964"/>
      </p:ext>
    </p:extLst>
  </p:cSld>
  <p:clrMapOvr>
    <a:masterClrMapping/>
  </p:clrMapOvr>
  <p:transition spd="slow">
    <p:cov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867073"/>
      </p:ext>
    </p:extLst>
  </p:cSld>
  <p:clrMapOvr>
    <a:masterClrMapping/>
  </p:clrMapOvr>
  <p:transition spd="slow">
    <p:cov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538298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7A8FC-6A96-40E2-B696-C6A414147B14}" type="datetimeFigureOut">
              <a:rPr lang="en-US" smtClean="0"/>
              <a:t>1/24/2022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8FF76D8-53C1-41EE-90A6-E0675CF62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420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</p:sldLayoutIdLst>
  <p:transition spd="slow">
    <p:cover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learningapps.org/1932652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learningapps.org/416177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learningapps.org/5951809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videoforme.ru/wiki/iskusstvo-fotografii/vybor-tochki-semk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6970" y="836712"/>
            <a:ext cx="6336704" cy="4923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особистість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Вчуся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все хочу знати!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Заплющіть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очі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про себе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промовте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</a:pPr>
            <a:endParaRPr lang="en-US" sz="2000" b="1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«Я все знаю, я все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можу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 все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зможу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b="1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бажаю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успішної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9735" y="836712"/>
            <a:ext cx="3697026" cy="369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94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476" y="620617"/>
            <a:ext cx="8596668" cy="1320800"/>
          </a:xfrm>
        </p:spPr>
        <p:txBody>
          <a:bodyPr/>
          <a:lstStyle/>
          <a:p>
            <a:r>
              <a:rPr lang="uk-UA" dirty="0" smtClean="0"/>
              <a:t>Перевірка домашнього завдання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117773" y="1572085"/>
            <a:ext cx="334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accent1">
                    <a:lumMod val="50000"/>
                  </a:schemeClr>
                </a:solidFill>
              </a:rPr>
              <a:t>ПАНОРАМНЕ ФОТО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16490"/>
            <a:ext cx="11997968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9586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822" y="198304"/>
            <a:ext cx="4220926" cy="33055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1748" y="837937"/>
            <a:ext cx="7680252" cy="39841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822" y="3657601"/>
            <a:ext cx="5067510" cy="280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671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982806" y="294557"/>
            <a:ext cx="7661642" cy="132556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sz="32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Повторимо правила поведінки та </a:t>
            </a: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безпеки в </a:t>
            </a:r>
            <a:r>
              <a:rPr lang="uk-UA" sz="3200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комп’ютерному класі</a:t>
            </a:r>
          </a:p>
        </p:txBody>
      </p:sp>
      <p:pic>
        <p:nvPicPr>
          <p:cNvPr id="3074" name="Picture 2" descr="http://showte.at.ua/utschnjam/lolik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68" y="1622579"/>
            <a:ext cx="1922462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" descr="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149" y="1528360"/>
            <a:ext cx="1820863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" descr="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627" y="1326747"/>
            <a:ext cx="2427287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" descr="25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489" y="4345982"/>
            <a:ext cx="1789113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" descr="2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580" y="4119332"/>
            <a:ext cx="2105025" cy="20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2" descr="6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177" y="4119332"/>
            <a:ext cx="1900238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" descr="j028110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70" y="4399747"/>
            <a:ext cx="205740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" descr="j029724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749" y="2125816"/>
            <a:ext cx="1536700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61388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Інтерактивна вправа</a:t>
            </a:r>
            <a:endParaRPr lang="en-US" dirty="0"/>
          </a:p>
        </p:txBody>
      </p:sp>
      <p:pic>
        <p:nvPicPr>
          <p:cNvPr id="4" name="Объект 3">
            <a:hlinkClick r:id="rId2"/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4" r="10533"/>
          <a:stretch/>
        </p:blipFill>
        <p:spPr>
          <a:xfrm>
            <a:off x="1905917" y="1355075"/>
            <a:ext cx="7634689" cy="5550985"/>
          </a:xfrm>
        </p:spPr>
      </p:pic>
    </p:spTree>
    <p:extLst>
      <p:ext uri="{BB962C8B-B14F-4D97-AF65-F5344CB8AC3E}">
        <p14:creationId xmlns:p14="http://schemas.microsoft.com/office/powerpoint/2010/main" val="29091289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Інтерактивна вправа</a:t>
            </a:r>
            <a:endParaRPr lang="en-US" dirty="0"/>
          </a:p>
        </p:txBody>
      </p:sp>
      <p:pic>
        <p:nvPicPr>
          <p:cNvPr id="4" name="Объект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784" y="1421176"/>
            <a:ext cx="7471919" cy="5436824"/>
          </a:xfrm>
        </p:spPr>
      </p:pic>
    </p:spTree>
    <p:extLst>
      <p:ext uri="{BB962C8B-B14F-4D97-AF65-F5344CB8AC3E}">
        <p14:creationId xmlns:p14="http://schemas.microsoft.com/office/powerpoint/2010/main" val="37912647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Інтерактивна вправа</a:t>
            </a:r>
            <a:endParaRPr lang="en-US" dirty="0"/>
          </a:p>
        </p:txBody>
      </p:sp>
      <p:pic>
        <p:nvPicPr>
          <p:cNvPr id="4" name="Объект 3">
            <a:hlinkClick r:id="rId2"/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" r="3201"/>
          <a:stretch/>
        </p:blipFill>
        <p:spPr>
          <a:xfrm>
            <a:off x="1762698" y="1454935"/>
            <a:ext cx="7556075" cy="5403065"/>
          </a:xfrm>
        </p:spPr>
      </p:pic>
    </p:spTree>
    <p:extLst>
      <p:ext uri="{BB962C8B-B14F-4D97-AF65-F5344CB8AC3E}">
        <p14:creationId xmlns:p14="http://schemas.microsoft.com/office/powerpoint/2010/main" val="15903282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3462338" y="450850"/>
            <a:ext cx="519906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en-US" sz="4400" b="1" dirty="0" err="1">
                <a:solidFill>
                  <a:srgbClr val="584332"/>
                </a:solidFill>
              </a:rPr>
              <a:t>Розв’яжи</a:t>
            </a:r>
            <a:r>
              <a:rPr lang="ru-RU" altLang="en-US" sz="4400" b="1" dirty="0">
                <a:solidFill>
                  <a:srgbClr val="584332"/>
                </a:solidFill>
              </a:rPr>
              <a:t> ребус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933825" y="5376863"/>
            <a:ext cx="4598988" cy="830262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en-US" sz="4800" b="1" dirty="0" err="1">
                <a:solidFill>
                  <a:schemeClr val="bg1"/>
                </a:solidFill>
              </a:rPr>
              <a:t>Зображення</a:t>
            </a:r>
            <a:endParaRPr lang="ru-RU" altLang="en-US" sz="4800" b="1" dirty="0">
              <a:solidFill>
                <a:schemeClr val="bg1"/>
              </a:solidFill>
            </a:endParaRPr>
          </a:p>
        </p:txBody>
      </p:sp>
      <p:pic>
        <p:nvPicPr>
          <p:cNvPr id="5128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9" t="51431" r="17813" b="25259"/>
          <a:stretch>
            <a:fillRect/>
          </a:stretch>
        </p:blipFill>
        <p:spPr bwMode="auto">
          <a:xfrm>
            <a:off x="1112704" y="2463800"/>
            <a:ext cx="8899659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47553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ECD76D5-577E-49D1-B830-591808A85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157" y="1774379"/>
            <a:ext cx="10624297" cy="31156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00501" y="5445224"/>
            <a:ext cx="6179706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>
                <a:solidFill>
                  <a:srgbClr val="FFFFFF"/>
                </a:solidFill>
              </a:rPr>
              <a:t>Графіка</a:t>
            </a:r>
            <a:endParaRPr kumimoji="0" lang="uk-UA" sz="54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3462338" y="450850"/>
            <a:ext cx="519906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en-US" sz="4400" b="1" dirty="0" err="1">
                <a:solidFill>
                  <a:srgbClr val="584332"/>
                </a:solidFill>
              </a:rPr>
              <a:t>Розв’яжи</a:t>
            </a:r>
            <a:r>
              <a:rPr lang="ru-RU" altLang="en-US" sz="4400" b="1" dirty="0">
                <a:solidFill>
                  <a:srgbClr val="584332"/>
                </a:solidFill>
              </a:rPr>
              <a:t> ребус</a:t>
            </a:r>
          </a:p>
        </p:txBody>
      </p:sp>
    </p:spTree>
    <p:extLst>
      <p:ext uri="{BB962C8B-B14F-4D97-AF65-F5344CB8AC3E}">
        <p14:creationId xmlns:p14="http://schemas.microsoft.com/office/powerpoint/2010/main" val="14421342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8641" y="749147"/>
            <a:ext cx="10554159" cy="4601679"/>
          </a:xfrm>
        </p:spPr>
        <p:txBody>
          <a:bodyPr/>
          <a:lstStyle/>
          <a:p>
            <a:pPr algn="ctr"/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Вплив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конкретних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планів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ракурсів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на мету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використання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5000" b="1" dirty="0" err="1" smtClean="0">
                <a:solidFill>
                  <a:schemeClr val="accent1">
                    <a:lumMod val="50000"/>
                  </a:schemeClr>
                </a:solidFill>
              </a:rPr>
              <a:t>зображень</a:t>
            </a:r>
            <a: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5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в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різних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медіатекстах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очікуваний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вплив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sz="5000" b="1" dirty="0" err="1">
                <a:solidFill>
                  <a:schemeClr val="accent1">
                    <a:lumMod val="50000"/>
                  </a:schemeClr>
                </a:solidFill>
              </a:rPr>
              <a:t>аудиторію</a:t>
            </a:r>
            <a:r>
              <a:rPr lang="ru-RU" sz="5000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r>
              <a:rPr lang="en-US" sz="500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50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en-US" sz="5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517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8519" y="334178"/>
            <a:ext cx="9623437" cy="3686978"/>
          </a:xfrm>
        </p:spPr>
        <p:txBody>
          <a:bodyPr>
            <a:normAutofit/>
          </a:bodyPr>
          <a:lstStyle/>
          <a:p>
            <a:r>
              <a:rPr lang="ru-RU" dirty="0" err="1" smtClean="0"/>
              <a:t>Слухове</a:t>
            </a:r>
            <a:r>
              <a:rPr lang="ru-RU" dirty="0" smtClean="0"/>
              <a:t> </a:t>
            </a:r>
            <a:r>
              <a:rPr lang="ru-RU" dirty="0" err="1"/>
              <a:t>сприйняття</a:t>
            </a:r>
            <a:r>
              <a:rPr lang="ru-RU" dirty="0"/>
              <a:t> </a:t>
            </a:r>
            <a:r>
              <a:rPr lang="ru-RU" dirty="0" err="1"/>
              <a:t>дає</a:t>
            </a:r>
            <a:r>
              <a:rPr lang="ru-RU" dirty="0"/>
              <a:t> </a:t>
            </a:r>
            <a:r>
              <a:rPr lang="ru-RU" dirty="0" err="1"/>
              <a:t>аудиторії</a:t>
            </a:r>
            <a:r>
              <a:rPr lang="ru-RU" dirty="0"/>
              <a:t> </a:t>
            </a:r>
            <a:r>
              <a:rPr lang="ru-RU" dirty="0" err="1"/>
              <a:t>засвоєння</a:t>
            </a:r>
            <a:r>
              <a:rPr lang="ru-RU" dirty="0"/>
              <a:t> </a:t>
            </a:r>
            <a:r>
              <a:rPr lang="ru-RU" dirty="0" err="1"/>
              <a:t>матеріалу</a:t>
            </a:r>
            <a:r>
              <a:rPr lang="ru-RU" dirty="0"/>
              <a:t> на 15%,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зорове</a:t>
            </a:r>
            <a:r>
              <a:rPr lang="ru-RU" dirty="0" smtClean="0"/>
              <a:t> </a:t>
            </a:r>
            <a:r>
              <a:rPr lang="ru-RU" dirty="0" err="1"/>
              <a:t>сприйняття</a:t>
            </a:r>
            <a:r>
              <a:rPr lang="ru-RU" dirty="0"/>
              <a:t> – 25</a:t>
            </a:r>
            <a:r>
              <a:rPr lang="ru-RU" dirty="0" smtClean="0"/>
              <a:t>%,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а от </a:t>
            </a:r>
            <a:r>
              <a:rPr lang="ru-RU" dirty="0" err="1"/>
              <a:t>одночасне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слуху й </a:t>
            </a:r>
            <a:r>
              <a:rPr lang="ru-RU" dirty="0" err="1"/>
              <a:t>зору</a:t>
            </a:r>
            <a:r>
              <a:rPr lang="ru-RU" dirty="0"/>
              <a:t> </a:t>
            </a:r>
            <a:r>
              <a:rPr lang="ru-RU" dirty="0" err="1"/>
              <a:t>підвищує</a:t>
            </a:r>
            <a:r>
              <a:rPr lang="ru-RU" dirty="0"/>
              <a:t> </a:t>
            </a:r>
            <a:r>
              <a:rPr lang="ru-RU" dirty="0" err="1"/>
              <a:t>ефективність</a:t>
            </a:r>
            <a:r>
              <a:rPr lang="ru-RU" dirty="0"/>
              <a:t> до 65%.</a:t>
            </a:r>
            <a:endParaRPr lang="en-US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6386811"/>
              </p:ext>
            </p:extLst>
          </p:nvPr>
        </p:nvGraphicFramePr>
        <p:xfrm>
          <a:off x="2032000" y="719138"/>
          <a:ext cx="8128000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Точечный рисунок" r:id="rId3" imgW="0" imgH="0" progId="Paint.Picture">
                  <p:embed/>
                </p:oleObj>
              </mc:Choice>
              <mc:Fallback>
                <p:oleObj name="Точечный рисунок" r:id="rId3" imgW="0" imgH="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/>
                    <p:spPr>
                      <a:xfrm>
                        <a:off x="2032000" y="719138"/>
                        <a:ext cx="8128000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9638" y="3442770"/>
            <a:ext cx="4318613" cy="323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5926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66381"/>
            <a:ext cx="8596668" cy="1320800"/>
          </a:xfrm>
        </p:spPr>
        <p:txBody>
          <a:bodyPr/>
          <a:lstStyle/>
          <a:p>
            <a:r>
              <a:rPr lang="uk-UA" dirty="0" smtClean="0"/>
              <a:t>Що найкраще привертає увагу до інформації?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1</a:t>
            </a:r>
            <a:r>
              <a:rPr lang="ru-RU" sz="2800" dirty="0"/>
              <a:t>. </a:t>
            </a:r>
            <a:r>
              <a:rPr lang="ru-RU" sz="2800" dirty="0" err="1"/>
              <a:t>Захоплююча</a:t>
            </a:r>
            <a:r>
              <a:rPr lang="ru-RU" sz="2800" dirty="0"/>
              <a:t> </a:t>
            </a:r>
            <a:r>
              <a:rPr lang="ru-RU" sz="2800" dirty="0" err="1"/>
              <a:t>історія</a:t>
            </a:r>
            <a:endParaRPr lang="en-US" sz="2800" dirty="0"/>
          </a:p>
          <a:p>
            <a:r>
              <a:rPr lang="ru-RU" sz="2800" dirty="0"/>
              <a:t>2. </a:t>
            </a:r>
            <a:r>
              <a:rPr lang="ru-RU" sz="2800" dirty="0" err="1"/>
              <a:t>Провокаційні</a:t>
            </a:r>
            <a:r>
              <a:rPr lang="ru-RU" sz="2800" dirty="0"/>
              <a:t> </a:t>
            </a:r>
            <a:r>
              <a:rPr lang="ru-RU" sz="2800" dirty="0" err="1" smtClean="0"/>
              <a:t>питання</a:t>
            </a:r>
            <a:endParaRPr lang="ru-RU" sz="2800" dirty="0" smtClean="0"/>
          </a:p>
          <a:p>
            <a:r>
              <a:rPr lang="ru-RU" sz="2800" dirty="0" smtClean="0"/>
              <a:t>3</a:t>
            </a:r>
            <a:r>
              <a:rPr lang="ru-RU" sz="2800" dirty="0"/>
              <a:t>. </a:t>
            </a:r>
            <a:r>
              <a:rPr lang="ru-RU" sz="2800" dirty="0" err="1"/>
              <a:t>Вражаюча</a:t>
            </a:r>
            <a:r>
              <a:rPr lang="ru-RU" sz="2800" dirty="0"/>
              <a:t> статистика </a:t>
            </a:r>
            <a:r>
              <a:rPr lang="ru-RU" sz="2800" dirty="0" err="1"/>
              <a:t>або</a:t>
            </a:r>
            <a:r>
              <a:rPr lang="ru-RU" sz="2800" dirty="0"/>
              <a:t> заголовок</a:t>
            </a:r>
            <a:endParaRPr lang="en-US" sz="2800" dirty="0"/>
          </a:p>
          <a:p>
            <a:r>
              <a:rPr lang="ru-RU" sz="2800" dirty="0"/>
              <a:t>4. </a:t>
            </a:r>
            <a:r>
              <a:rPr lang="ru-RU" sz="2800" dirty="0" err="1"/>
              <a:t>Яскрава</a:t>
            </a:r>
            <a:r>
              <a:rPr lang="ru-RU" sz="2800" dirty="0"/>
              <a:t> </a:t>
            </a:r>
            <a:r>
              <a:rPr lang="ru-RU" sz="2800" dirty="0" err="1" smtClean="0"/>
              <a:t>фотографія</a:t>
            </a:r>
            <a:endParaRPr lang="ru-RU" sz="2800" dirty="0" smtClean="0"/>
          </a:p>
          <a:p>
            <a:r>
              <a:rPr lang="ru-RU" sz="2800" dirty="0" smtClean="0"/>
              <a:t>5</a:t>
            </a:r>
            <a:r>
              <a:rPr lang="ru-RU" sz="2800" dirty="0"/>
              <a:t>. </a:t>
            </a:r>
            <a:r>
              <a:rPr lang="ru-RU" sz="2800" dirty="0" err="1"/>
              <a:t>Цитати</a:t>
            </a:r>
            <a:endParaRPr lang="en-US" sz="2800" dirty="0"/>
          </a:p>
          <a:p>
            <a:r>
              <a:rPr lang="ru-RU" sz="2800" dirty="0"/>
              <a:t>6. </a:t>
            </a:r>
            <a:r>
              <a:rPr lang="ru-RU" sz="2800" dirty="0" err="1"/>
              <a:t>Відео</a:t>
            </a:r>
            <a:endParaRPr lang="en-US" sz="2800" dirty="0"/>
          </a:p>
          <a:p>
            <a:r>
              <a:rPr lang="ru-RU" sz="2800" dirty="0"/>
              <a:t>7. </a:t>
            </a:r>
            <a:r>
              <a:rPr lang="ru-RU" sz="2800" dirty="0" err="1"/>
              <a:t>Візуальна</a:t>
            </a:r>
            <a:r>
              <a:rPr lang="ru-RU" sz="2800" dirty="0"/>
              <a:t> </a:t>
            </a:r>
            <a:r>
              <a:rPr lang="ru-RU" sz="2800" dirty="0" err="1"/>
              <a:t>підтримка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48864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3136135"/>
          </a:xfrm>
        </p:spPr>
        <p:txBody>
          <a:bodyPr>
            <a:normAutofit/>
          </a:bodyPr>
          <a:lstStyle/>
          <a:p>
            <a:r>
              <a:rPr lang="ru-RU" dirty="0" smtClean="0"/>
              <a:t>«</a:t>
            </a:r>
            <a:r>
              <a:rPr lang="ru-RU" dirty="0" err="1" smtClean="0"/>
              <a:t>Яскрава</a:t>
            </a:r>
            <a:r>
              <a:rPr lang="ru-RU" dirty="0" smtClean="0"/>
              <a:t> </a:t>
            </a:r>
            <a:r>
              <a:rPr lang="ru-RU" dirty="0" err="1"/>
              <a:t>фотографія</a:t>
            </a:r>
            <a:r>
              <a:rPr lang="ru-RU" dirty="0"/>
              <a:t> </a:t>
            </a:r>
            <a:r>
              <a:rPr lang="ru-RU" dirty="0" err="1" smtClean="0"/>
              <a:t>аба</a:t>
            </a:r>
            <a:r>
              <a:rPr lang="ru-RU" dirty="0" smtClean="0"/>
              <a:t> </a:t>
            </a:r>
            <a:r>
              <a:rPr lang="ru-RU" dirty="0" err="1"/>
              <a:t>з</a:t>
            </a:r>
            <a:r>
              <a:rPr lang="ru-RU" dirty="0" err="1" smtClean="0"/>
              <a:t>ображення</a:t>
            </a:r>
            <a:r>
              <a:rPr lang="ru-RU" dirty="0" smtClean="0"/>
              <a:t> </a:t>
            </a:r>
            <a:r>
              <a:rPr lang="ru-RU" dirty="0" err="1"/>
              <a:t>коштує</a:t>
            </a:r>
            <a:r>
              <a:rPr lang="ru-RU" dirty="0"/>
              <a:t> </a:t>
            </a:r>
            <a:r>
              <a:rPr lang="ru-RU" dirty="0" err="1"/>
              <a:t>тисячі</a:t>
            </a:r>
            <a:r>
              <a:rPr lang="ru-RU" dirty="0"/>
              <a:t> </a:t>
            </a:r>
            <a:r>
              <a:rPr lang="ru-RU" dirty="0" err="1"/>
              <a:t>слів</a:t>
            </a:r>
            <a:r>
              <a:rPr lang="ru-RU" dirty="0"/>
              <a:t>. </a:t>
            </a:r>
            <a:r>
              <a:rPr lang="ru-RU" dirty="0" err="1"/>
              <a:t>Можливо</a:t>
            </a:r>
            <a:r>
              <a:rPr lang="ru-RU" dirty="0"/>
              <a:t>, </a:t>
            </a:r>
            <a:r>
              <a:rPr lang="ru-RU" dirty="0" err="1"/>
              <a:t>навіть</a:t>
            </a:r>
            <a:r>
              <a:rPr lang="ru-RU" dirty="0"/>
              <a:t> </a:t>
            </a:r>
            <a:r>
              <a:rPr lang="ru-RU" dirty="0" err="1" smtClean="0"/>
              <a:t>більше</a:t>
            </a:r>
            <a:r>
              <a:rPr lang="ru-RU" dirty="0" smtClean="0"/>
              <a:t>»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- говорить </a:t>
            </a:r>
            <a:r>
              <a:rPr lang="ru-RU" dirty="0" err="1" smtClean="0"/>
              <a:t>Дарлін</a:t>
            </a:r>
            <a:r>
              <a:rPr lang="ru-RU" dirty="0" smtClean="0"/>
              <a:t> Прайс</a:t>
            </a:r>
            <a:r>
              <a:rPr lang="ru-RU" dirty="0"/>
              <a:t>.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8255" y="3236280"/>
            <a:ext cx="4899292" cy="32661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512" y="3236279"/>
            <a:ext cx="5058579" cy="32037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1181" y="6643171"/>
            <a:ext cx="73702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Фото із сайту </a:t>
            </a:r>
            <a:r>
              <a:rPr lang="uk-UA" sz="1100" dirty="0"/>
              <a:t>Буковинський державний медичний університет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6412142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"</a:t>
            </a:r>
            <a:r>
              <a:rPr lang="ru-RU" dirty="0" err="1"/>
              <a:t>Використовуйте</a:t>
            </a:r>
            <a:r>
              <a:rPr lang="ru-RU" dirty="0"/>
              <a:t> </a:t>
            </a:r>
            <a:r>
              <a:rPr lang="ru-RU" dirty="0" err="1"/>
              <a:t>фотографії</a:t>
            </a:r>
            <a:r>
              <a:rPr lang="ru-RU" dirty="0"/>
              <a:t> </a:t>
            </a:r>
            <a:r>
              <a:rPr lang="ru-RU" dirty="0" err="1"/>
              <a:t>замість</a:t>
            </a:r>
            <a:r>
              <a:rPr lang="ru-RU" dirty="0"/>
              <a:t> тексту,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можливо</a:t>
            </a:r>
            <a:r>
              <a:rPr lang="ru-RU" dirty="0"/>
              <a:t>"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7510" y="2732183"/>
            <a:ext cx="6332954" cy="383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782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573" y="400279"/>
            <a:ext cx="11005851" cy="341155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Ракурс</a:t>
            </a:r>
            <a:r>
              <a:rPr lang="en-US" dirty="0"/>
              <a:t> </a:t>
            </a:r>
            <a:r>
              <a:rPr lang="ru-RU" dirty="0"/>
              <a:t>–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це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вибір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позиції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з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якою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фотограф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знімає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об'єкт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 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Лобові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чи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фронтальні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ракурси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вважаються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малоцікавими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примітивними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нудними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зазвичай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вони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використовуються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для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документів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 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Найбільш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вдалими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вважаються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портрети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три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чверті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обороту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242" y="2978684"/>
            <a:ext cx="4695022" cy="35212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0596" y="2434468"/>
            <a:ext cx="2933018" cy="388258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417585" y="6488668"/>
            <a:ext cx="21960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00" dirty="0">
                <a:solidFill>
                  <a:srgbClr val="202122"/>
                </a:solidFill>
                <a:latin typeface="Arial" panose="020B0604020202020204" pitchFamily="34" charset="0"/>
              </a:rPr>
              <a:t>«Перспектива </a:t>
            </a:r>
            <a:r>
              <a:rPr lang="ru-RU" sz="900" dirty="0" err="1">
                <a:solidFill>
                  <a:srgbClr val="202122"/>
                </a:solidFill>
                <a:latin typeface="Arial" panose="020B0604020202020204" pitchFamily="34" charset="0"/>
              </a:rPr>
              <a:t>Борромини</a:t>
            </a:r>
            <a:r>
              <a:rPr lang="ru-RU" sz="900" dirty="0">
                <a:solidFill>
                  <a:srgbClr val="202122"/>
                </a:solidFill>
                <a:latin typeface="Arial" panose="020B0604020202020204" pitchFamily="34" charset="0"/>
              </a:rPr>
              <a:t>». 1652—1653. Палаццо Спада, Рим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90017116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113" y="312145"/>
            <a:ext cx="10031061" cy="2706477"/>
          </a:xfrm>
        </p:spPr>
        <p:txBody>
          <a:bodyPr>
            <a:normAutofit fontScale="90000"/>
          </a:bodyPr>
          <a:lstStyle/>
          <a:p>
            <a:r>
              <a:rPr lang="en-US" b="1" u="sng" dirty="0" err="1"/>
              <a:t>План</a:t>
            </a:r>
            <a:r>
              <a:rPr lang="en-US" b="1" u="sng" dirty="0"/>
              <a:t> у </a:t>
            </a:r>
            <a:r>
              <a:rPr lang="en-US" b="1" u="sng" dirty="0" err="1"/>
              <a:t>фотографії</a:t>
            </a:r>
            <a:r>
              <a:rPr lang="en-US" dirty="0"/>
              <a:t> –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розподіл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кадрів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на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великі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середні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та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загальні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, а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на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самому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знімку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–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це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умовно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згруповане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розташування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об'єктів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на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певній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відстані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від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фотографа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наприклад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передній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середній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та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задній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плани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962" y="2877582"/>
            <a:ext cx="6672435" cy="408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8873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604" y="345195"/>
            <a:ext cx="8596668" cy="1320800"/>
          </a:xfrm>
        </p:spPr>
        <p:txBody>
          <a:bodyPr/>
          <a:lstStyle/>
          <a:p>
            <a:r>
              <a:rPr lang="uk-UA" b="1" dirty="0" smtClean="0"/>
              <a:t>Реклама</a:t>
            </a:r>
            <a:endParaRPr lang="en-US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604" y="1057619"/>
            <a:ext cx="5094887" cy="32136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1469" y="345195"/>
            <a:ext cx="4339957" cy="38129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6470" y="3536416"/>
            <a:ext cx="5740047" cy="31398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0153" y="4150761"/>
            <a:ext cx="3941787" cy="27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178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 Україні стартує кампанія «Розділи радість з Coca-Cola» | Sostav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256" y="4040090"/>
            <a:ext cx="493395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57" y="319489"/>
            <a:ext cx="4925764" cy="27707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4400" y="319489"/>
            <a:ext cx="6079947" cy="34153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310" y="3376128"/>
            <a:ext cx="5675427" cy="314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4550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Соціальа</a:t>
            </a:r>
            <a:r>
              <a:rPr lang="uk-UA" dirty="0" smtClean="0"/>
              <a:t> реклама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851" y="193177"/>
            <a:ext cx="5715000" cy="2857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602" y="1270000"/>
            <a:ext cx="5564946" cy="31574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602" y="4561327"/>
            <a:ext cx="4254398" cy="21271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7796" y="3378965"/>
            <a:ext cx="4127303" cy="309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0423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33486" y="268203"/>
            <a:ext cx="63257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Фізкультхвилинка</a:t>
            </a:r>
            <a:endParaRPr lang="ru-RU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для очей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9505" y="2022529"/>
            <a:ext cx="6607238" cy="466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070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250" y="312144"/>
            <a:ext cx="8596668" cy="1320800"/>
          </a:xfrm>
        </p:spPr>
        <p:txBody>
          <a:bodyPr/>
          <a:lstStyle/>
          <a:p>
            <a:r>
              <a:rPr lang="uk-UA" dirty="0"/>
              <a:t>Працюємо за комп’ютером</a:t>
            </a:r>
            <a:endParaRPr lang="en-US" dirty="0"/>
          </a:p>
        </p:txBody>
      </p:sp>
      <p:pic>
        <p:nvPicPr>
          <p:cNvPr id="4" name="Picture 4" descr="http://www.reaction.org.ua/wp-content/uploads/2013/04/stul-yak-sidity-za-komputerom2.jpg">
            <a:extLst>
              <a:ext uri="{FF2B5EF4-FFF2-40B4-BE49-F238E27FC236}">
                <a16:creationId xmlns="" xmlns:a16="http://schemas.microsoft.com/office/drawing/2014/main" id="{29DB0D07-6B82-451E-B5A7-23052151A9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76"/>
          <a:stretch/>
        </p:blipFill>
        <p:spPr bwMode="auto">
          <a:xfrm>
            <a:off x="992674" y="1505350"/>
            <a:ext cx="4510753" cy="511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5715" y="1632944"/>
            <a:ext cx="4297816" cy="498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7793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1"/>
          <p:cNvSpPr txBox="1">
            <a:spLocks noChangeArrowheads="1"/>
          </p:cNvSpPr>
          <p:nvPr/>
        </p:nvSpPr>
        <p:spPr bwMode="auto">
          <a:xfrm>
            <a:off x="3005137" y="426065"/>
            <a:ext cx="6810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en-US" sz="4000" b="1" dirty="0">
                <a:solidFill>
                  <a:schemeClr val="accent2">
                    <a:lumMod val="75000"/>
                  </a:schemeClr>
                </a:solidFill>
              </a:rPr>
              <a:t>Працюємо за комп’ютером</a:t>
            </a:r>
            <a:endParaRPr lang="ru-RU" altLang="en-US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09310" y="1949985"/>
            <a:ext cx="7803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75000"/>
                  </a:schemeClr>
                </a:solidFill>
              </a:rPr>
              <a:t>Створення соціальної реклами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3471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0552" y="2240095"/>
            <a:ext cx="8596668" cy="2585292"/>
          </a:xfrm>
        </p:spPr>
        <p:txBody>
          <a:bodyPr>
            <a:normAutofit/>
          </a:bodyPr>
          <a:lstStyle/>
          <a:p>
            <a:r>
              <a:rPr lang="ru-RU" b="1" dirty="0" err="1"/>
              <a:t>Продовжити</a:t>
            </a:r>
            <a:r>
              <a:rPr lang="ru-RU" b="1" dirty="0"/>
              <a:t> </a:t>
            </a:r>
            <a:r>
              <a:rPr lang="ru-RU" b="1" dirty="0" err="1" smtClean="0"/>
              <a:t>речення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b="1" i="1" dirty="0"/>
              <a:t>“</a:t>
            </a:r>
            <a:r>
              <a:rPr lang="ru-RU" b="1" i="1" dirty="0" err="1"/>
              <a:t>Сьогодні</a:t>
            </a:r>
            <a:r>
              <a:rPr lang="ru-RU" b="1" i="1" dirty="0"/>
              <a:t> на </a:t>
            </a:r>
            <a:r>
              <a:rPr lang="ru-RU" b="1" i="1" dirty="0" err="1"/>
              <a:t>уроці</a:t>
            </a:r>
            <a:r>
              <a:rPr lang="ru-RU" b="1" i="1" dirty="0"/>
              <a:t> я </a:t>
            </a:r>
            <a:r>
              <a:rPr lang="ru-RU" b="1" i="1" dirty="0" err="1"/>
              <a:t>дізнався</a:t>
            </a:r>
            <a:r>
              <a:rPr lang="ru-RU" b="1" i="1" dirty="0"/>
              <a:t>…”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24733" y="346898"/>
            <a:ext cx="2511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Рефлексія</a:t>
            </a:r>
            <a:endParaRPr lang="en-US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8293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3613" y="252413"/>
            <a:ext cx="7886700" cy="132556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Домашн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є завдання</a:t>
            </a:r>
            <a:endParaRPr lang="uk-UA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" name="Прямоугольник с двумя усеченными соседними углами 3"/>
          <p:cNvSpPr/>
          <p:nvPr/>
        </p:nvSpPr>
        <p:spPr>
          <a:xfrm>
            <a:off x="2045925" y="1577975"/>
            <a:ext cx="5686425" cy="4454525"/>
          </a:xfrm>
          <a:prstGeom prst="snip2Same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 b="1" dirty="0" err="1"/>
              <a:t>Зробити</a:t>
            </a:r>
            <a:r>
              <a:rPr lang="ru-RU" sz="3600" b="1" dirty="0"/>
              <a:t> фото. </a:t>
            </a:r>
            <a:endParaRPr lang="en-US" sz="3600" dirty="0"/>
          </a:p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Створення соціальної реклами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38918" name="Picture 2" descr="http://img3.wikia.nocookie.net/__cb20140428050001/rrc-kor/ru/images/8/83/%D0%9E%D0%BA_%D1%81%D0%BC%D0%B0%D0%B9%D0%B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770" y="3984626"/>
            <a:ext cx="285750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928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"/>
          <p:cNvSpPr txBox="1">
            <a:spLocks noChangeArrowheads="1"/>
          </p:cNvSpPr>
          <p:nvPr/>
        </p:nvSpPr>
        <p:spPr bwMode="auto">
          <a:xfrm>
            <a:off x="3884613" y="423863"/>
            <a:ext cx="58150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altLang="en-US" sz="4800" b="1">
                <a:solidFill>
                  <a:srgbClr val="584332"/>
                </a:solidFill>
              </a:rPr>
              <a:t>До нових зустрічей!</a:t>
            </a:r>
            <a:endParaRPr lang="ru-RU" altLang="en-US" sz="4800" b="1">
              <a:solidFill>
                <a:srgbClr val="584332"/>
              </a:solidFill>
            </a:endParaRPr>
          </a:p>
        </p:txBody>
      </p:sp>
      <p:pic>
        <p:nvPicPr>
          <p:cNvPr id="39941" name="Picture 2" descr="http://www.tvoyakniga.ru/images/forum_uploads/20100928123711-smayl_20141126210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1" y="1120776"/>
            <a:ext cx="5465763" cy="546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55945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253</TotalTime>
  <Words>169</Words>
  <Application>Microsoft Office PowerPoint</Application>
  <PresentationFormat>Широкоэкранный</PresentationFormat>
  <Paragraphs>51</Paragraphs>
  <Slides>25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3" baseType="lpstr">
      <vt:lpstr>Arial</vt:lpstr>
      <vt:lpstr>Calibri</vt:lpstr>
      <vt:lpstr>Times New Roman</vt:lpstr>
      <vt:lpstr>Trebuchet MS</vt:lpstr>
      <vt:lpstr>Verdana</vt:lpstr>
      <vt:lpstr>Wingdings 3</vt:lpstr>
      <vt:lpstr>Грань</vt:lpstr>
      <vt:lpstr>Изображение Paintbrush</vt:lpstr>
      <vt:lpstr>Презентация PowerPoint</vt:lpstr>
      <vt:lpstr>Перевірка домашнього завдання</vt:lpstr>
      <vt:lpstr>Презентация PowerPoint</vt:lpstr>
      <vt:lpstr>Презентация PowerPoint</vt:lpstr>
      <vt:lpstr>Інтерактивна вправа</vt:lpstr>
      <vt:lpstr>Інтерактивна вправа</vt:lpstr>
      <vt:lpstr>Інтерактивна вправа</vt:lpstr>
      <vt:lpstr>Презентация PowerPoint</vt:lpstr>
      <vt:lpstr>Презентация PowerPoint</vt:lpstr>
      <vt:lpstr>Вплив конкретних планів та ракурсів на мету використання зображень  в різних медіатекстах та очікуваний вплив на аудиторію. </vt:lpstr>
      <vt:lpstr>Слухове сприйняття дає аудиторії засвоєння матеріалу на 15%,  зорове сприйняття – 25%,  а от одночасне використання слуху й зору підвищує ефективність до 65%.</vt:lpstr>
      <vt:lpstr>Що найкраще привертає увагу до інформації?</vt:lpstr>
      <vt:lpstr>«Яскрава фотографія аба зображення коштує тисячі слів. Можливо, навіть більше»  - говорить Дарлін Прайс.  </vt:lpstr>
      <vt:lpstr>"Використовуйте фотографії замість тексту, якщо це можливо"</vt:lpstr>
      <vt:lpstr>Ракурс – це вибір позиції, з якою фотограф знімає об'єкт. Лобові чи фронтальні ракурси вважаються малоцікавими, примітивними та нудними: зазвичай вони використовуються для документів. Найбільш вдалими вважаються портрети три чверті обороту. </vt:lpstr>
      <vt:lpstr>План у фотографії – розподіл кадрів на великі, середні та загальні, а на самому знімку – це умовно згруповане розташування об'єктів на певній відстані від фотографа, наприклад передній, середній та задній плани. </vt:lpstr>
      <vt:lpstr>Реклама</vt:lpstr>
      <vt:lpstr>Презентация PowerPoint</vt:lpstr>
      <vt:lpstr>Соціальа реклама</vt:lpstr>
      <vt:lpstr>Презентация PowerPoint</vt:lpstr>
      <vt:lpstr>Працюємо за комп’ютером</vt:lpstr>
      <vt:lpstr>Презентация PowerPoint</vt:lpstr>
      <vt:lpstr>Продовжити речення   “Сьогодні на уроці я дізнався…” </vt:lpstr>
      <vt:lpstr>Домашнє завдання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Учень 8</dc:creator>
  <cp:lastModifiedBy>Учень 8</cp:lastModifiedBy>
  <cp:revision>30</cp:revision>
  <dcterms:created xsi:type="dcterms:W3CDTF">2022-01-20T12:16:08Z</dcterms:created>
  <dcterms:modified xsi:type="dcterms:W3CDTF">2022-01-24T15:12:47Z</dcterms:modified>
</cp:coreProperties>
</file>