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70" r:id="rId6"/>
    <p:sldId id="271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8.gif"/><Relationship Id="rId5" Type="http://schemas.openxmlformats.org/officeDocument/2006/relationships/image" Target="../media/image5.png"/><Relationship Id="rId10" Type="http://schemas.openxmlformats.org/officeDocument/2006/relationships/image" Target="../media/image7.jpg"/><Relationship Id="rId4" Type="http://schemas.openxmlformats.org/officeDocument/2006/relationships/image" Target="../media/image4.png"/><Relationship Id="rId9" Type="http://schemas.openxmlformats.org/officeDocument/2006/relationships/hyperlink" Target="https://www.youtube.com/channel/UCYtu9EnlIk3Nph-Yj_nHd6A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png"/><Relationship Id="rId7" Type="http://schemas.openxmlformats.org/officeDocument/2006/relationships/image" Target="../media/image7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14.jpeg"/><Relationship Id="rId5" Type="http://schemas.openxmlformats.org/officeDocument/2006/relationships/image" Target="../media/image10.gif"/><Relationship Id="rId10" Type="http://schemas.openxmlformats.org/officeDocument/2006/relationships/image" Target="../media/image13.jpeg"/><Relationship Id="rId4" Type="http://schemas.microsoft.com/office/2007/relationships/hdphoto" Target="../media/hdphoto1.wdp"/><Relationship Id="rId9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microsoft.com/office/2007/relationships/hdphoto" Target="../media/hdphoto1.wdp"/><Relationship Id="rId7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8.jpeg"/><Relationship Id="rId4" Type="http://schemas.openxmlformats.org/officeDocument/2006/relationships/image" Target="../media/image10.gif"/><Relationship Id="rId9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microsoft.com/office/2007/relationships/hdphoto" Target="../media/hdphoto1.wdp"/><Relationship Id="rId7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microsoft.com/office/2007/relationships/hdphoto" Target="../media/hdphoto1.wdp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openxmlformats.org/officeDocument/2006/relationships/image" Target="../media/image25.jpe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24.jpeg"/><Relationship Id="rId4" Type="http://schemas.openxmlformats.org/officeDocument/2006/relationships/image" Target="../media/image10.gif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4.png"/><Relationship Id="rId7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076705" y="-21136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957EA5B-2A26-EFF0-BF5A-3AD8192CDE7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643" t="48762" r="11143" b="28889"/>
          <a:stretch/>
        </p:blipFill>
        <p:spPr>
          <a:xfrm>
            <a:off x="-1" y="-12304"/>
            <a:ext cx="5076706" cy="104259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9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300854" y="1394776"/>
            <a:ext cx="8891146" cy="3477875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ЦИФРОВІ ПРИСТРОЇ. ВИКОРИСТАННЯ ЦИФРОВИХ ПРИСТРОЇВ І ТЕХНОЛОГІЙ ДЛЯ РЕАЛІЗАЦІЇ ІНФОРМАЦІЙНИХ ПРОЦЕСІВ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9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FEE3D6-529C-A20A-5EE4-489446246C03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186" y="3930195"/>
            <a:ext cx="2494870" cy="295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8000" fill="hold" nodeType="after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5">
            <a:extLst>
              <a:ext uri="{FF2B5EF4-FFF2-40B4-BE49-F238E27FC236}">
                <a16:creationId xmlns:a16="http://schemas.microsoft.com/office/drawing/2014/main" id="{AC804165-3B62-D9EF-7500-B1026EBEF707}"/>
              </a:ext>
            </a:extLst>
          </p:cNvPr>
          <p:cNvGrpSpPr/>
          <p:nvPr/>
        </p:nvGrpSpPr>
        <p:grpSpPr>
          <a:xfrm>
            <a:off x="1135781" y="1921000"/>
            <a:ext cx="9009246" cy="1015971"/>
            <a:chOff x="241538" y="1910283"/>
            <a:chExt cx="11671787" cy="1118535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id="{BDBC9B1E-C17C-82CB-1534-9F11F13EF2AE}"/>
                </a:ext>
              </a:extLst>
            </p:cNvPr>
            <p:cNvSpPr/>
            <p:nvPr/>
          </p:nvSpPr>
          <p:spPr>
            <a:xfrm>
              <a:off x="241538" y="1910283"/>
              <a:ext cx="11671787" cy="111853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91DC77A6-88AB-BFC0-6525-15F6ADA25CF1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EE9CD25-284B-C5A7-8ECF-0D25B2CD94BC}"/>
                </a:ext>
              </a:extLst>
            </p:cNvPr>
            <p:cNvSpPr txBox="1"/>
            <p:nvPr/>
          </p:nvSpPr>
          <p:spPr>
            <a:xfrm>
              <a:off x="698740" y="1951600"/>
              <a:ext cx="1108504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/>
                <a:t>Де </a:t>
              </a:r>
              <a:r>
                <a:rPr lang="ru-RU" sz="2800" dirty="0" err="1"/>
                <a:t>ви</a:t>
              </a:r>
              <a:r>
                <a:rPr lang="ru-RU" sz="2800" dirty="0"/>
                <a:t> </a:t>
              </a:r>
              <a:r>
                <a:rPr lang="ru-RU" sz="2800" dirty="0" err="1"/>
                <a:t>чули</a:t>
              </a:r>
              <a:r>
                <a:rPr lang="ru-RU" sz="2800" dirty="0"/>
                <a:t> </a:t>
              </a:r>
              <a:r>
                <a:rPr lang="ru-RU" sz="2800" dirty="0" err="1"/>
                <a:t>або</a:t>
              </a:r>
              <a:r>
                <a:rPr lang="ru-RU" sz="2800" dirty="0"/>
                <a:t> </a:t>
              </a:r>
              <a:r>
                <a:rPr lang="ru-RU" sz="2800" dirty="0" err="1"/>
                <a:t>використовували</a:t>
              </a:r>
              <a:r>
                <a:rPr lang="ru-RU" sz="2800" dirty="0"/>
                <a:t> </a:t>
              </a:r>
              <a:r>
                <a:rPr lang="ru-RU" sz="2800" dirty="0" err="1"/>
                <a:t>термін</a:t>
              </a:r>
              <a:r>
                <a:rPr lang="ru-RU" sz="2800" dirty="0"/>
                <a:t> «</a:t>
              </a:r>
              <a:r>
                <a:rPr lang="ru-RU" sz="2800" dirty="0" err="1"/>
                <a:t>пристрій</a:t>
              </a:r>
              <a:r>
                <a:rPr lang="ru-RU" sz="2800" dirty="0"/>
                <a:t>»? Як </a:t>
              </a:r>
              <a:r>
                <a:rPr lang="ru-RU" sz="2800" dirty="0" err="1"/>
                <a:t>ви</a:t>
              </a:r>
              <a:r>
                <a:rPr lang="ru-RU" sz="2800" dirty="0"/>
                <a:t> </a:t>
              </a:r>
              <a:r>
                <a:rPr lang="ru-RU" sz="2800" dirty="0" err="1"/>
                <a:t>його</a:t>
              </a:r>
              <a:r>
                <a:rPr lang="ru-RU" sz="2800" dirty="0"/>
                <a:t> </a:t>
              </a:r>
              <a:r>
                <a:rPr lang="ru-RU" sz="2800" dirty="0" err="1"/>
                <a:t>розумієте</a:t>
              </a:r>
              <a:r>
                <a:rPr lang="ru-RU" sz="2800" dirty="0"/>
                <a:t>?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C09EC26C-40F5-64F3-67B6-B28831554B05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27502D-7B01-5818-8AB8-D6A3F013DAB4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246" y="3141485"/>
            <a:ext cx="3965977" cy="3965977"/>
          </a:xfrm>
          <a:prstGeom prst="rect">
            <a:avLst/>
          </a:prstGeom>
        </p:spPr>
      </p:pic>
      <p:pic>
        <p:nvPicPr>
          <p:cNvPr id="2" name="Picture 2" descr="Зарядний пристрій Vitals Master Smart 4000 купити з доставкою Дніпро, Київ,  Запоріжжя, Одеса, Харків, Львів, Івано-Франківськ, Вінниця, Україна!">
            <a:extLst>
              <a:ext uri="{FF2B5EF4-FFF2-40B4-BE49-F238E27FC236}">
                <a16:creationId xmlns:a16="http://schemas.microsoft.com/office/drawing/2014/main" id="{498BAD8D-71C6-2C18-9B8D-31D783184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0700" y="3013659"/>
            <a:ext cx="5562963" cy="425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Лекція 1 | Периферійні пристрої">
            <a:extLst>
              <a:ext uri="{FF2B5EF4-FFF2-40B4-BE49-F238E27FC236}">
                <a16:creationId xmlns:a16="http://schemas.microsoft.com/office/drawing/2014/main" id="{E638696B-311E-08D3-83AE-05D0EFE16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983" y="3381651"/>
            <a:ext cx="4980107" cy="239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45535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Пристрій </a:t>
            </a:r>
            <a:r>
              <a:rPr lang="uk-UA" sz="2400" b="1" dirty="0"/>
              <a:t>– це засіб або сукупність засобів, які призначені для виконання однієї або кількох операцій (дій), що спрощує, полегшує або пришвидшує їх виконання.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1AAE0A-0312-E444-3C3D-F332FBFBAE7B}"/>
              </a:ext>
            </a:extLst>
          </p:cNvPr>
          <p:cNvSpPr txBox="1"/>
          <p:nvPr/>
        </p:nvSpPr>
        <p:spPr>
          <a:xfrm>
            <a:off x="201816" y="1501412"/>
            <a:ext cx="10674531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Цифровий пристрій </a:t>
            </a:r>
            <a:r>
              <a:rPr lang="uk-UA" sz="2400" b="1" dirty="0"/>
              <a:t>– це пристрій, який здійснює один або кілька інформаційних процесів: передавання, зберігання та/або опрацювання повідомлень. На відміну від інших пристроїв, які також здійснюють інформаційні процеси, цифрові пристрої виконують їх з використанням </a:t>
            </a:r>
            <a:r>
              <a:rPr lang="uk-UA" sz="2400" b="1" dirty="0" err="1"/>
              <a:t>чис</a:t>
            </a:r>
            <a:r>
              <a:rPr lang="uk-UA" sz="2400" b="1" dirty="0"/>
              <a:t>-</a:t>
            </a:r>
          </a:p>
          <a:p>
            <a:r>
              <a:rPr lang="uk-UA" sz="2400" b="1" dirty="0" err="1"/>
              <a:t>лового</a:t>
            </a:r>
            <a:r>
              <a:rPr lang="uk-UA" sz="2400" b="1" dirty="0"/>
              <a:t> кодування. Символами в такому кодуванні є цифри. Тому пристрої й отримали назву «цифрові»</a:t>
            </a:r>
          </a:p>
        </p:txBody>
      </p:sp>
      <p:pic>
        <p:nvPicPr>
          <p:cNvPr id="1026" name="Picture 2" descr="Купити зарядний пристрій інверторного типу Vitals ALI 1210dd: з доставкою  по Україні!">
            <a:extLst>
              <a:ext uri="{FF2B5EF4-FFF2-40B4-BE49-F238E27FC236}">
                <a16:creationId xmlns:a16="http://schemas.microsoft.com/office/drawing/2014/main" id="{AE1AECA1-2589-4D47-9041-9040D023B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856" y="3588774"/>
            <a:ext cx="4273454" cy="326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ристрій захисного відключення (ПЗВ) ВД1-63 2P 25 А 30 мА тип AC IEK  (MDV10-2-025-030) купити в Києві в інтернет-магазині 001.com.ua">
            <a:extLst>
              <a:ext uri="{FF2B5EF4-FFF2-40B4-BE49-F238E27FC236}">
                <a16:creationId xmlns:a16="http://schemas.microsoft.com/office/drawing/2014/main" id="{498CD826-48FE-47FB-B698-C4A5EC3B1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687" y="3881771"/>
            <a:ext cx="2860880" cy="286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Садові ножиці Bypass FELCO F8 | Центр Постачання України">
            <a:extLst>
              <a:ext uri="{FF2B5EF4-FFF2-40B4-BE49-F238E27FC236}">
                <a16:creationId xmlns:a16="http://schemas.microsoft.com/office/drawing/2014/main" id="{406D3BD2-E0FF-400B-BACB-D203E9EEB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55666">
            <a:off x="8311078" y="3961924"/>
            <a:ext cx="3894078" cy="252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Джойстик для ПК Esperanza Trooper GX450, USB, Проводной Геймпад для  Компьютера/ноутбука — Купить Недорого на Bigl.ua (903240703)">
            <a:extLst>
              <a:ext uri="{FF2B5EF4-FFF2-40B4-BE49-F238E27FC236}">
                <a16:creationId xmlns:a16="http://schemas.microsoft.com/office/drawing/2014/main" id="{233FC7B9-211F-4C2D-9841-5402B8FB2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9087">
            <a:off x="5121759" y="3705356"/>
            <a:ext cx="3680797" cy="340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122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45535"/>
            <a:ext cx="1067453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Приклади</a:t>
            </a:r>
            <a:r>
              <a:rPr lang="ru-RU" sz="2400" b="1" dirty="0"/>
              <a:t> </a:t>
            </a:r>
            <a:r>
              <a:rPr lang="ru-RU" sz="2400" b="1" dirty="0" err="1"/>
              <a:t>цифрових</a:t>
            </a:r>
            <a:r>
              <a:rPr lang="ru-RU" sz="2400" b="1" dirty="0"/>
              <a:t> і </a:t>
            </a:r>
            <a:r>
              <a:rPr lang="ru-RU" sz="2400" b="1" dirty="0" err="1"/>
              <a:t>нецифрових</a:t>
            </a:r>
            <a:r>
              <a:rPr lang="ru-RU" sz="2400" b="1" dirty="0"/>
              <a:t> </a:t>
            </a:r>
            <a:r>
              <a:rPr lang="ru-RU" sz="2400" b="1" dirty="0" err="1"/>
              <a:t>пристроїв</a:t>
            </a:r>
            <a:r>
              <a:rPr lang="ru-RU" sz="2400" b="1" dirty="0"/>
              <a:t> для </a:t>
            </a:r>
            <a:r>
              <a:rPr lang="ru-RU" sz="2400" b="1" dirty="0" err="1"/>
              <a:t>вимірювання</a:t>
            </a:r>
            <a:endParaRPr lang="uk-UA" sz="2400" b="1" dirty="0"/>
          </a:p>
        </p:txBody>
      </p:sp>
      <p:pic>
        <p:nvPicPr>
          <p:cNvPr id="9218" name="Picture 2" descr="ᐉ Двухсторонняя рулетка измерительная Дніпро-М Ultra">
            <a:extLst>
              <a:ext uri="{FF2B5EF4-FFF2-40B4-BE49-F238E27FC236}">
                <a16:creationId xmlns:a16="http://schemas.microsoft.com/office/drawing/2014/main" id="{9FF9D890-42B7-07EB-FA94-86D8124EB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222" y="969739"/>
            <a:ext cx="4987834" cy="4987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ᐅ Лазерний далекомір Dnipro-M 60TF • Купити в Україні">
            <a:extLst>
              <a:ext uri="{FF2B5EF4-FFF2-40B4-BE49-F238E27FC236}">
                <a16:creationId xmlns:a16="http://schemas.microsoft.com/office/drawing/2014/main" id="{C1542697-5FCA-9F19-8806-405B277AD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223" y="491387"/>
            <a:ext cx="5337738" cy="5345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ульбашка прямої мови: прямокутна з округленими кутами 1">
            <a:extLst>
              <a:ext uri="{FF2B5EF4-FFF2-40B4-BE49-F238E27FC236}">
                <a16:creationId xmlns:a16="http://schemas.microsoft.com/office/drawing/2014/main" id="{FCAB6545-D03A-743B-19A6-627094E67F76}"/>
              </a:ext>
            </a:extLst>
          </p:cNvPr>
          <p:cNvSpPr/>
          <p:nvPr/>
        </p:nvSpPr>
        <p:spPr>
          <a:xfrm>
            <a:off x="722039" y="4929097"/>
            <a:ext cx="1846218" cy="783677"/>
          </a:xfrm>
          <a:prstGeom prst="wedgeRoundRectCallout">
            <a:avLst>
              <a:gd name="adj1" fmla="val 48507"/>
              <a:gd name="adj2" fmla="val -89741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Рулетка</a:t>
            </a:r>
          </a:p>
        </p:txBody>
      </p:sp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947E7ED0-651E-ECCE-FE7D-F327EDD12C10}"/>
              </a:ext>
            </a:extLst>
          </p:cNvPr>
          <p:cNvSpPr/>
          <p:nvPr/>
        </p:nvSpPr>
        <p:spPr>
          <a:xfrm>
            <a:off x="6887708" y="5505223"/>
            <a:ext cx="1846218" cy="783677"/>
          </a:xfrm>
          <a:prstGeom prst="wedgeRoundRectCallout">
            <a:avLst>
              <a:gd name="adj1" fmla="val 48507"/>
              <a:gd name="adj2" fmla="val -89741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Лазерний далекомір</a:t>
            </a:r>
          </a:p>
        </p:txBody>
      </p:sp>
      <p:sp>
        <p:nvSpPr>
          <p:cNvPr id="3" name="Прямокутник: один верхній кут округлений, інший – зрізаний 2">
            <a:extLst>
              <a:ext uri="{FF2B5EF4-FFF2-40B4-BE49-F238E27FC236}">
                <a16:creationId xmlns:a16="http://schemas.microsoft.com/office/drawing/2014/main" id="{C759BE0E-3508-3E24-1B8F-52B4E698C733}"/>
              </a:ext>
            </a:extLst>
          </p:cNvPr>
          <p:cNvSpPr/>
          <p:nvPr/>
        </p:nvSpPr>
        <p:spPr>
          <a:xfrm>
            <a:off x="3265513" y="867754"/>
            <a:ext cx="4153988" cy="461665"/>
          </a:xfrm>
          <a:prstGeom prst="snipRoundRect">
            <a:avLst>
              <a:gd name="adj1" fmla="val 16667"/>
              <a:gd name="adj2" fmla="val 50000"/>
            </a:avLst>
          </a:prstGeom>
          <a:solidFill>
            <a:srgbClr val="7030A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Вимірювання довжини</a:t>
            </a:r>
          </a:p>
        </p:txBody>
      </p:sp>
    </p:spTree>
    <p:extLst>
      <p:ext uri="{BB962C8B-B14F-4D97-AF65-F5344CB8AC3E}">
        <p14:creationId xmlns:p14="http://schemas.microsoft.com/office/powerpoint/2010/main" val="21120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  <p:bldP spid="14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10864A-E707-619C-8FA3-6021E52BB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99248E-ED2D-DA53-1BF2-F3CCB9D24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B387915A-473B-4510-192F-E742025E47A8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3E01DB12-227B-06C8-6E73-345CE551DF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3ADF334B-CEB4-0B32-A01E-62162433DD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21B5DBA-0265-8CA6-0807-84D983F9D88C}"/>
              </a:ext>
            </a:extLst>
          </p:cNvPr>
          <p:cNvSpPr txBox="1"/>
          <p:nvPr/>
        </p:nvSpPr>
        <p:spPr>
          <a:xfrm>
            <a:off x="201816" y="145535"/>
            <a:ext cx="1067453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Також</a:t>
            </a:r>
            <a:r>
              <a:rPr lang="ru-RU" sz="2400" b="1" dirty="0"/>
              <a:t> </a:t>
            </a:r>
            <a:r>
              <a:rPr lang="ru-RU" sz="2400" b="1" dirty="0" err="1"/>
              <a:t>цифровими</a:t>
            </a:r>
            <a:r>
              <a:rPr lang="ru-RU" sz="2400" b="1" dirty="0"/>
              <a:t> </a:t>
            </a:r>
            <a:r>
              <a:rPr lang="ru-RU" sz="2400" b="1" dirty="0" err="1"/>
              <a:t>пристроями</a:t>
            </a:r>
            <a:r>
              <a:rPr lang="ru-RU" sz="2400" b="1" dirty="0"/>
              <a:t> є </a:t>
            </a:r>
            <a:r>
              <a:rPr lang="ru-RU" sz="2400" b="1" dirty="0" err="1"/>
              <a:t>сучасні</a:t>
            </a:r>
            <a:r>
              <a:rPr lang="ru-RU" sz="2400" b="1" dirty="0"/>
              <a:t> </a:t>
            </a:r>
            <a:r>
              <a:rPr lang="ru-RU" sz="2400" b="1" dirty="0" err="1"/>
              <a:t>побутові</a:t>
            </a:r>
            <a:r>
              <a:rPr lang="ru-RU" sz="2400" b="1" dirty="0"/>
              <a:t> </a:t>
            </a:r>
            <a:r>
              <a:rPr lang="ru-RU" sz="2400" b="1" dirty="0" err="1"/>
              <a:t>пристрої</a:t>
            </a:r>
            <a:endParaRPr lang="uk-UA" sz="2400" b="1" dirty="0"/>
          </a:p>
        </p:txBody>
      </p:sp>
      <p:pic>
        <p:nvPicPr>
          <p:cNvPr id="13314" name="Picture 2" descr="Смарт-годинник Smart Watch HOCO Y1 BT Call / Track / HeartRate IP68 чорні –  низькі ціни, кредит, оплата частинами в інтернет-магазині ROZETKA | Купити  в Україні: Києві, Харкові, Дніпрі, Одесі, Запоріжжі, Львові">
            <a:extLst>
              <a:ext uri="{FF2B5EF4-FFF2-40B4-BE49-F238E27FC236}">
                <a16:creationId xmlns:a16="http://schemas.microsoft.com/office/drawing/2014/main" id="{FA949AE1-B0BE-2952-FC28-D9A798182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05" y="911186"/>
            <a:ext cx="1925367" cy="2237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Телевізори SMART TV: принцип роботи та переваги | РБК Украина">
            <a:extLst>
              <a:ext uri="{FF2B5EF4-FFF2-40B4-BE49-F238E27FC236}">
                <a16:creationId xmlns:a16="http://schemas.microsoft.com/office/drawing/2014/main" id="{BC74DFCD-E9D4-4FD2-DC6E-93FE34402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326" y="3018921"/>
            <a:ext cx="5970296" cy="376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Акустична система F&amp;D F6000X Black – низькі ціни, кредит, оплата частинами  в інтернет-магазині ROZETKA | Купити в Україні: Києві, Харкові, Дніпрі,  Одесі, Запоріжжі, Львові">
            <a:extLst>
              <a:ext uri="{FF2B5EF4-FFF2-40B4-BE49-F238E27FC236}">
                <a16:creationId xmlns:a16="http://schemas.microsoft.com/office/drawing/2014/main" id="{0C1C270E-D547-3834-31CC-DD37EC8C4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198" y="764886"/>
            <a:ext cx="3805593" cy="230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Цифрова фотокамера дзеркальна Nikon D5600 kit AF-P 18-140мм – купити в  інтернет-магазині KTC: ціни, відгуки, характеристики">
            <a:extLst>
              <a:ext uri="{FF2B5EF4-FFF2-40B4-BE49-F238E27FC236}">
                <a16:creationId xmlns:a16="http://schemas.microsoft.com/office/drawing/2014/main" id="{5C6F1F5C-4062-B301-25E3-D719736CA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66" y="3798309"/>
            <a:ext cx="2207104" cy="220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Робот-пилосос з вологою прибиранням Xiaomi VIOMI V5 Pro цена, купить в  интернет-магазине электроники и аксессуаров — «In My Smart» Украина,  Винница | 1732310336">
            <a:extLst>
              <a:ext uri="{FF2B5EF4-FFF2-40B4-BE49-F238E27FC236}">
                <a16:creationId xmlns:a16="http://schemas.microsoft.com/office/drawing/2014/main" id="{618972E2-9CDB-5D4F-2BDC-2CBAD211E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802" y="224007"/>
            <a:ext cx="2839453" cy="283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8" name="Picture 16" descr="Пральна машина вузька SAMSUNG WW62J42E0HX/UA – низькі ціни, кредит, оплата  частинами в інтернет-магазині ROZETKA | Купити в Україні: Києві, Харкові,  Дніпрі, Одесі, Запоріжжі, Львові">
            <a:extLst>
              <a:ext uri="{FF2B5EF4-FFF2-40B4-BE49-F238E27FC236}">
                <a16:creationId xmlns:a16="http://schemas.microsoft.com/office/drawing/2014/main" id="{F842C536-9B83-F81A-5C87-5F52A66B6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860" y="2549445"/>
            <a:ext cx="3094901" cy="420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Бульбашка прямої мови: прямокутна з округленими кутами 17">
            <a:extLst>
              <a:ext uri="{FF2B5EF4-FFF2-40B4-BE49-F238E27FC236}">
                <a16:creationId xmlns:a16="http://schemas.microsoft.com/office/drawing/2014/main" id="{66965A64-8562-CB5F-3CCE-5E6AA644D9F6}"/>
              </a:ext>
            </a:extLst>
          </p:cNvPr>
          <p:cNvSpPr/>
          <p:nvPr/>
        </p:nvSpPr>
        <p:spPr>
          <a:xfrm>
            <a:off x="318979" y="3223128"/>
            <a:ext cx="2422818" cy="501212"/>
          </a:xfrm>
          <a:prstGeom prst="wedgeRoundRectCallout">
            <a:avLst>
              <a:gd name="adj1" fmla="val -6994"/>
              <a:gd name="adj2" fmla="val -100941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Смарт-годинник</a:t>
            </a:r>
          </a:p>
        </p:txBody>
      </p:sp>
      <p:sp>
        <p:nvSpPr>
          <p:cNvPr id="19" name="Бульбашка прямої мови: прямокутна з округленими кутами 18">
            <a:extLst>
              <a:ext uri="{FF2B5EF4-FFF2-40B4-BE49-F238E27FC236}">
                <a16:creationId xmlns:a16="http://schemas.microsoft.com/office/drawing/2014/main" id="{453ABC44-92C2-F68E-6D84-6722C639247A}"/>
              </a:ext>
            </a:extLst>
          </p:cNvPr>
          <p:cNvSpPr/>
          <p:nvPr/>
        </p:nvSpPr>
        <p:spPr>
          <a:xfrm>
            <a:off x="631617" y="6211253"/>
            <a:ext cx="1961771" cy="501212"/>
          </a:xfrm>
          <a:prstGeom prst="wedgeRoundRectCallout">
            <a:avLst>
              <a:gd name="adj1" fmla="val 2938"/>
              <a:gd name="adj2" fmla="val -158553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Фотокамера</a:t>
            </a:r>
          </a:p>
        </p:txBody>
      </p:sp>
      <p:sp>
        <p:nvSpPr>
          <p:cNvPr id="20" name="Бульбашка прямої мови: прямокутна з округленими кутами 19">
            <a:extLst>
              <a:ext uri="{FF2B5EF4-FFF2-40B4-BE49-F238E27FC236}">
                <a16:creationId xmlns:a16="http://schemas.microsoft.com/office/drawing/2014/main" id="{67C47C1D-1348-AF45-2E5E-8B1931E1ECD4}"/>
              </a:ext>
            </a:extLst>
          </p:cNvPr>
          <p:cNvSpPr/>
          <p:nvPr/>
        </p:nvSpPr>
        <p:spPr>
          <a:xfrm>
            <a:off x="5752499" y="921216"/>
            <a:ext cx="1530495" cy="501212"/>
          </a:xfrm>
          <a:prstGeom prst="wedgeRoundRectCallout">
            <a:avLst>
              <a:gd name="adj1" fmla="val -70643"/>
              <a:gd name="adj2" fmla="val 16203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Пилосос</a:t>
            </a:r>
          </a:p>
        </p:txBody>
      </p:sp>
      <p:sp>
        <p:nvSpPr>
          <p:cNvPr id="21" name="Бульбашка прямої мови: прямокутна з округленими кутами 20">
            <a:extLst>
              <a:ext uri="{FF2B5EF4-FFF2-40B4-BE49-F238E27FC236}">
                <a16:creationId xmlns:a16="http://schemas.microsoft.com/office/drawing/2014/main" id="{B3C525D3-CF28-2067-924F-B7FE430EC685}"/>
              </a:ext>
            </a:extLst>
          </p:cNvPr>
          <p:cNvSpPr/>
          <p:nvPr/>
        </p:nvSpPr>
        <p:spPr>
          <a:xfrm>
            <a:off x="5664678" y="1617893"/>
            <a:ext cx="1530495" cy="781095"/>
          </a:xfrm>
          <a:prstGeom prst="wedgeRoundRectCallout">
            <a:avLst>
              <a:gd name="adj1" fmla="val -41085"/>
              <a:gd name="adj2" fmla="val 72888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Пральна машина</a:t>
            </a:r>
          </a:p>
        </p:txBody>
      </p:sp>
      <p:sp>
        <p:nvSpPr>
          <p:cNvPr id="22" name="Бульбашка прямої мови: прямокутна з округленими кутами 21">
            <a:extLst>
              <a:ext uri="{FF2B5EF4-FFF2-40B4-BE49-F238E27FC236}">
                <a16:creationId xmlns:a16="http://schemas.microsoft.com/office/drawing/2014/main" id="{7070A4BB-D3C6-53BA-5A3D-90E2D26951F7}"/>
              </a:ext>
            </a:extLst>
          </p:cNvPr>
          <p:cNvSpPr/>
          <p:nvPr/>
        </p:nvSpPr>
        <p:spPr>
          <a:xfrm>
            <a:off x="5201728" y="6289724"/>
            <a:ext cx="2456393" cy="461849"/>
          </a:xfrm>
          <a:prstGeom prst="wedgeRoundRectCallout">
            <a:avLst>
              <a:gd name="adj1" fmla="val 34629"/>
              <a:gd name="adj2" fmla="val -138862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Смарт-телевізор</a:t>
            </a:r>
          </a:p>
        </p:txBody>
      </p:sp>
      <p:sp>
        <p:nvSpPr>
          <p:cNvPr id="23" name="Бульбашка прямої мови: прямокутна з округленими кутами 22">
            <a:extLst>
              <a:ext uri="{FF2B5EF4-FFF2-40B4-BE49-F238E27FC236}">
                <a16:creationId xmlns:a16="http://schemas.microsoft.com/office/drawing/2014/main" id="{F6CF08E6-AEC9-F3DE-E490-5B06BCFE066D}"/>
              </a:ext>
            </a:extLst>
          </p:cNvPr>
          <p:cNvSpPr/>
          <p:nvPr/>
        </p:nvSpPr>
        <p:spPr>
          <a:xfrm>
            <a:off x="8611656" y="3303993"/>
            <a:ext cx="3459178" cy="461849"/>
          </a:xfrm>
          <a:prstGeom prst="wedgeRoundRectCallout">
            <a:avLst>
              <a:gd name="adj1" fmla="val 4299"/>
              <a:gd name="adj2" fmla="val -138863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Мультимедійний центр</a:t>
            </a:r>
          </a:p>
        </p:txBody>
      </p:sp>
    </p:spTree>
    <p:extLst>
      <p:ext uri="{BB962C8B-B14F-4D97-AF65-F5344CB8AC3E}">
        <p14:creationId xmlns:p14="http://schemas.microsoft.com/office/powerpoint/2010/main" val="1223333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8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167</Words>
  <Application>Microsoft Office PowerPoint</Application>
  <PresentationFormat>Широкий екран</PresentationFormat>
  <Paragraphs>25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46</cp:revision>
  <dcterms:created xsi:type="dcterms:W3CDTF">2023-03-17T21:15:50Z</dcterms:created>
  <dcterms:modified xsi:type="dcterms:W3CDTF">2023-08-04T13:42:22Z</dcterms:modified>
</cp:coreProperties>
</file>