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522" r:id="rId2"/>
    <p:sldId id="487" r:id="rId3"/>
    <p:sldId id="524" r:id="rId4"/>
    <p:sldId id="525" r:id="rId5"/>
    <p:sldId id="527" r:id="rId6"/>
    <p:sldId id="542" r:id="rId7"/>
    <p:sldId id="545" r:id="rId8"/>
    <p:sldId id="549" r:id="rId9"/>
    <p:sldId id="551" r:id="rId10"/>
    <p:sldId id="271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5EAFA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6278A-10B2-4A93-90E3-FC704BDF938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44394D-3401-4E2F-A504-B7DEFAB4E6C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5510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15.11.2025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0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k6zrSq8TQcY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6zrSq8TQcY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openxmlformats.org/officeDocument/2006/relationships/image" Target="../media/image6.jp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k6zrSq8TQcY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6zrSq8TQcY" TargetMode="External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4.wdp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6.jp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7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k6zrSq8TQcY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6zrSq8TQcY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9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8.png"/><Relationship Id="rId4" Type="http://schemas.openxmlformats.org/officeDocument/2006/relationships/image" Target="../media/image6.jp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0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k6zrSq8TQcY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9.wdp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microsoft.com/office/2007/relationships/hdphoto" Target="../media/hdphoto10.wdp"/><Relationship Id="rId10" Type="http://schemas.openxmlformats.org/officeDocument/2006/relationships/image" Target="../media/image10.png"/><Relationship Id="rId4" Type="http://schemas.openxmlformats.org/officeDocument/2006/relationships/image" Target="../media/image23.png"/><Relationship Id="rId9" Type="http://schemas.openxmlformats.org/officeDocument/2006/relationships/hyperlink" Target="https://youtu.be/k6zrSq8TQcY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1.wdp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microsoft.com/office/2007/relationships/hdphoto" Target="../media/hdphoto12.wdp"/><Relationship Id="rId10" Type="http://schemas.openxmlformats.org/officeDocument/2006/relationships/image" Target="../media/image10.png"/><Relationship Id="rId4" Type="http://schemas.openxmlformats.org/officeDocument/2006/relationships/image" Target="../media/image25.png"/><Relationship Id="rId9" Type="http://schemas.openxmlformats.org/officeDocument/2006/relationships/hyperlink" Target="https://youtu.be/k6zrSq8TQcY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6.jpg"/><Relationship Id="rId7" Type="http://schemas.openxmlformats.org/officeDocument/2006/relationships/hyperlink" Target="https://youtu.be/k6zrSq8TQc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-1"/>
            <a:ext cx="1209714" cy="126808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433011" y="2382559"/>
            <a:ext cx="690594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582" y="5136211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482150" y="0"/>
            <a:ext cx="3661714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17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037929" y="4211375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397B05-CECE-C4E5-38B3-6632D8608E6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0" t="5333" r="26508" b="12149"/>
          <a:stretch/>
        </p:blipFill>
        <p:spPr>
          <a:xfrm rot="5400000">
            <a:off x="7204084" y="211972"/>
            <a:ext cx="3390541" cy="6599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5819963" y="1966112"/>
            <a:ext cx="6323900" cy="317009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Діагностика апаратної та програмної складової комп’ютера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8B707E3-96D1-6417-4AB5-4B82478C824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8"/>
          <a:stretch/>
        </p:blipFill>
        <p:spPr>
          <a:xfrm>
            <a:off x="2782975" y="1530417"/>
            <a:ext cx="3523168" cy="5327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F3CA78-63BE-466D-8E64-32371314F536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3093" t="35960" r="9621" b="44743"/>
          <a:stretch/>
        </p:blipFill>
        <p:spPr>
          <a:xfrm>
            <a:off x="1193075" y="99274"/>
            <a:ext cx="5712823" cy="1107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hlinkClick r:id="rId12"/>
            <a:extLst>
              <a:ext uri="{FF2B5EF4-FFF2-40B4-BE49-F238E27FC236}">
                <a16:creationId xmlns:a16="http://schemas.microsoft.com/office/drawing/2014/main" id="{89C2869F-00EA-6931-289A-0FBF8473707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054" y="5280076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0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968028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У </a:t>
            </a:r>
            <a:r>
              <a:rPr lang="ru-RU" b="1" dirty="0" err="1">
                <a:solidFill>
                  <a:schemeClr val="tx1"/>
                </a:solidFill>
              </a:rPr>
              <a:t>сучасних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частина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операцій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діагностики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апаратної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програмної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складової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здій-снюється</a:t>
            </a:r>
            <a:r>
              <a:rPr lang="ru-RU" b="1" dirty="0">
                <a:solidFill>
                  <a:schemeClr val="tx1"/>
                </a:solidFill>
              </a:rPr>
              <a:t> автоматично з </a:t>
            </a:r>
            <a:r>
              <a:rPr lang="ru-RU" b="1" dirty="0" err="1">
                <a:solidFill>
                  <a:schemeClr val="tx1"/>
                </a:solidFill>
              </a:rPr>
              <a:t>використанням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операційної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системи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додаткових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Ці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програми</a:t>
            </a:r>
            <a:r>
              <a:rPr lang="ru-RU" b="1" dirty="0">
                <a:solidFill>
                  <a:schemeClr val="tx1"/>
                </a:solidFill>
              </a:rPr>
              <a:t> регулярно </a:t>
            </a:r>
            <a:r>
              <a:rPr lang="ru-RU" b="1" dirty="0" err="1">
                <a:solidFill>
                  <a:schemeClr val="tx1"/>
                </a:solidFill>
              </a:rPr>
              <a:t>прово-дять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перевірку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роботи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окремих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включаючи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операційну</a:t>
            </a:r>
            <a:r>
              <a:rPr lang="ru-RU" b="1" dirty="0">
                <a:solidFill>
                  <a:schemeClr val="tx1"/>
                </a:solidFill>
              </a:rPr>
              <a:t> систему.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ДІАГНОСТИКА КОМП'ЮТЕРА в Києві ціни на ПК РЕМОНТ КОМП'ЮТЕРІВ І НОУТБУКІВ -  Ремонт ПК настройка комп'ютерів і ноутбуків Комп-Сервіс Київ">
            <a:extLst>
              <a:ext uri="{FF2B5EF4-FFF2-40B4-BE49-F238E27FC236}">
                <a16:creationId xmlns:a16="http://schemas.microsoft.com/office/drawing/2014/main" id="{FE85DCEC-5D52-9FE2-F82C-52C668EA2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1220988"/>
            <a:ext cx="5844205" cy="53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💻Діагностика та ремонт комп'ютерів | Львів Сервіс">
            <a:extLst>
              <a:ext uri="{FF2B5EF4-FFF2-40B4-BE49-F238E27FC236}">
                <a16:creationId xmlns:a16="http://schemas.microsoft.com/office/drawing/2014/main" id="{2798AC8D-743F-AB27-1248-756930A45F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8" r="11367"/>
          <a:stretch/>
        </p:blipFill>
        <p:spPr bwMode="auto">
          <a:xfrm>
            <a:off x="5930951" y="1402080"/>
            <a:ext cx="6261049" cy="423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9F874372-AF67-EE15-503E-63CCC588264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4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645811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Діагностика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– </a:t>
            </a:r>
            <a:r>
              <a:rPr lang="ru-RU" b="1" dirty="0" err="1">
                <a:solidFill>
                  <a:schemeClr val="tx1"/>
                </a:solidFill>
              </a:rPr>
              <a:t>процес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визначення</a:t>
            </a:r>
            <a:r>
              <a:rPr lang="ru-RU" b="1" dirty="0">
                <a:solidFill>
                  <a:schemeClr val="tx1"/>
                </a:solidFill>
              </a:rPr>
              <a:t> стану </a:t>
            </a:r>
            <a:r>
              <a:rPr lang="ru-RU" b="1" dirty="0" err="1">
                <a:solidFill>
                  <a:schemeClr val="tx1"/>
                </a:solidFill>
              </a:rPr>
              <a:t>організму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технічного</a:t>
            </a:r>
            <a:r>
              <a:rPr lang="ru-RU" b="1" dirty="0">
                <a:solidFill>
                  <a:schemeClr val="tx1"/>
                </a:solidFill>
              </a:rPr>
              <a:t> пристрою, </a:t>
            </a:r>
            <a:r>
              <a:rPr lang="ru-RU" b="1" dirty="0" err="1">
                <a:solidFill>
                  <a:schemeClr val="tx1"/>
                </a:solidFill>
              </a:rPr>
              <a:t>рослини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Взаємне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розташування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розміщен-ня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якихось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предметів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частин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Основні причини несправності комп'ютера та їх усунення">
            <a:extLst>
              <a:ext uri="{FF2B5EF4-FFF2-40B4-BE49-F238E27FC236}">
                <a16:creationId xmlns:a16="http://schemas.microsoft.com/office/drawing/2014/main" id="{F8B7F36C-42DC-F2DD-6451-22260EE5BE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395"/>
          <a:stretch/>
        </p:blipFill>
        <p:spPr bwMode="auto">
          <a:xfrm>
            <a:off x="1446710" y="803312"/>
            <a:ext cx="8751027" cy="5889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C6A6AAF1-AF7E-1C9A-0206-F5CC203B95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95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94190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після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включення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виконується</a:t>
            </a:r>
            <a:r>
              <a:rPr lang="ru-RU" b="1" dirty="0">
                <a:solidFill>
                  <a:schemeClr val="tx1"/>
                </a:solidFill>
              </a:rPr>
              <a:t> система команд, </a:t>
            </a:r>
            <a:r>
              <a:rPr lang="ru-RU" b="1" dirty="0" err="1">
                <a:solidFill>
                  <a:schemeClr val="tx1"/>
                </a:solidFill>
              </a:rPr>
              <a:t>які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об’єднані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назвою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POST</a:t>
            </a:r>
            <a:r>
              <a:rPr lang="en-US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самоперевірка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під</a:t>
            </a:r>
            <a:r>
              <a:rPr lang="ru-RU" b="1" dirty="0">
                <a:solidFill>
                  <a:schemeClr val="tx1"/>
                </a:solidFill>
              </a:rPr>
              <a:t> час </a:t>
            </a:r>
            <a:r>
              <a:rPr lang="ru-RU" b="1" dirty="0" err="1">
                <a:solidFill>
                  <a:schemeClr val="tx1"/>
                </a:solidFill>
              </a:rPr>
              <a:t>увімкнення</a:t>
            </a:r>
            <a:r>
              <a:rPr lang="ru-RU" b="1" dirty="0">
                <a:solidFill>
                  <a:schemeClr val="tx1"/>
                </a:solidFill>
              </a:rPr>
              <a:t>). Метою </a:t>
            </a:r>
            <a:r>
              <a:rPr lang="en-US" b="1" dirty="0">
                <a:solidFill>
                  <a:schemeClr val="tx1"/>
                </a:solidFill>
              </a:rPr>
              <a:t>POST </a:t>
            </a:r>
            <a:r>
              <a:rPr lang="ru-RU" b="1" dirty="0">
                <a:solidFill>
                  <a:schemeClr val="tx1"/>
                </a:solidFill>
              </a:rPr>
              <a:t>є </a:t>
            </a:r>
            <a:r>
              <a:rPr lang="ru-RU" b="1" dirty="0" err="1">
                <a:solidFill>
                  <a:schemeClr val="tx1"/>
                </a:solidFill>
              </a:rPr>
              <a:t>визначити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початковий</a:t>
            </a:r>
            <a:r>
              <a:rPr lang="ru-RU" b="1" dirty="0">
                <a:solidFill>
                  <a:schemeClr val="tx1"/>
                </a:solidFill>
              </a:rPr>
              <a:t> стан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виявити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чи</a:t>
            </a:r>
            <a:r>
              <a:rPr lang="ru-RU" b="1" dirty="0">
                <a:solidFill>
                  <a:schemeClr val="tx1"/>
                </a:solidFill>
              </a:rPr>
              <a:t> правильно </a:t>
            </a:r>
            <a:r>
              <a:rPr lang="ru-RU" b="1" dirty="0" err="1">
                <a:solidFill>
                  <a:schemeClr val="tx1"/>
                </a:solidFill>
              </a:rPr>
              <a:t>працюють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основні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апаратні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компоненти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C579B5C2-3975-557E-E1F5-3EBA7AC3F587}"/>
              </a:ext>
            </a:extLst>
          </p:cNvPr>
          <p:cNvGrpSpPr/>
          <p:nvPr/>
        </p:nvGrpSpPr>
        <p:grpSpPr>
          <a:xfrm>
            <a:off x="2190806" y="1156993"/>
            <a:ext cx="7531100" cy="5624006"/>
            <a:chOff x="196543" y="1126845"/>
            <a:chExt cx="7531100" cy="5624006"/>
          </a:xfrm>
        </p:grpSpPr>
        <p:pic>
          <p:nvPicPr>
            <p:cNvPr id="3076" name="Picture 4" descr="Press f1 to continue. Как избавиться? | PCprostoTV - YouTube">
              <a:extLst>
                <a:ext uri="{FF2B5EF4-FFF2-40B4-BE49-F238E27FC236}">
                  <a16:creationId xmlns:a16="http://schemas.microsoft.com/office/drawing/2014/main" id="{1582F128-FA38-3CD7-3E2D-88FDE162E5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22"/>
            <a:stretch/>
          </p:blipFill>
          <p:spPr bwMode="auto">
            <a:xfrm>
              <a:off x="757032" y="1548770"/>
              <a:ext cx="6410122" cy="3554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монитор на прозрачном фоне 26 фото">
              <a:extLst>
                <a:ext uri="{FF2B5EF4-FFF2-40B4-BE49-F238E27FC236}">
                  <a16:creationId xmlns:a16="http://schemas.microsoft.com/office/drawing/2014/main" id="{8C841362-F498-B1FA-0C94-8A0EE94BB0D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497" b="89935" l="5833" r="97143">
                          <a14:foregroundMark x1="6429" y1="8627" x2="89762" y2="8627"/>
                          <a14:foregroundMark x1="92381" y1="8235" x2="94881" y2="19869"/>
                          <a14:foregroundMark x1="94881" y1="19869" x2="94762" y2="64575"/>
                          <a14:foregroundMark x1="5952" y1="60784" x2="23452" y2="66405"/>
                          <a14:foregroundMark x1="23452" y1="66405" x2="88690" y2="63137"/>
                          <a14:foregroundMark x1="88690" y1="63137" x2="94524" y2="64052"/>
                          <a14:foregroundMark x1="50595" y1="70850" x2="48095" y2="79346"/>
                          <a14:foregroundMark x1="48095" y1="79346" x2="38333" y2="80784"/>
                          <a14:foregroundMark x1="38333" y1="80784" x2="68929" y2="83007"/>
                          <a14:foregroundMark x1="11190" y1="69281" x2="40238" y2="69281"/>
                          <a14:foregroundMark x1="41190" y1="69020" x2="94167" y2="69020"/>
                          <a14:foregroundMark x1="97143" y1="22353" x2="97143" y2="300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2" b="13422"/>
            <a:stretch/>
          </p:blipFill>
          <p:spPr bwMode="auto">
            <a:xfrm>
              <a:off x="196543" y="1126845"/>
              <a:ext cx="7531100" cy="5624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D7267980-77DF-D511-8B75-5457B0449B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0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55872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А </a:t>
            </a:r>
            <a:r>
              <a:rPr lang="ru-RU" b="1" dirty="0" err="1">
                <a:solidFill>
                  <a:schemeClr val="tx1"/>
                </a:solidFill>
              </a:rPr>
              <a:t>якщо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критичні</a:t>
            </a:r>
            <a:r>
              <a:rPr lang="ru-RU" b="1" dirty="0">
                <a:solidFill>
                  <a:schemeClr val="tx1"/>
                </a:solidFill>
              </a:rPr>
              <a:t> – </a:t>
            </a:r>
            <a:r>
              <a:rPr lang="ru-RU" b="1" dirty="0" err="1">
                <a:solidFill>
                  <a:schemeClr val="tx1"/>
                </a:solidFill>
              </a:rPr>
              <a:t>варто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усунути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підключити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певний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пристрій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клавіатуру</a:t>
            </a:r>
            <a:r>
              <a:rPr lang="ru-RU" b="1" dirty="0">
                <a:solidFill>
                  <a:schemeClr val="tx1"/>
                </a:solidFill>
              </a:rPr>
              <a:t>), а за </a:t>
            </a:r>
            <a:r>
              <a:rPr lang="ru-RU" b="1" dirty="0" err="1">
                <a:solidFill>
                  <a:schemeClr val="tx1"/>
                </a:solidFill>
              </a:rPr>
              <a:t>неможливості</a:t>
            </a:r>
            <a:r>
              <a:rPr lang="ru-RU" b="1" dirty="0">
                <a:solidFill>
                  <a:schemeClr val="tx1"/>
                </a:solidFill>
              </a:rPr>
              <a:t> –</a:t>
            </a:r>
          </a:p>
          <a:p>
            <a:r>
              <a:rPr lang="ru-RU" b="1" dirty="0" err="1">
                <a:solidFill>
                  <a:schemeClr val="tx1"/>
                </a:solidFill>
              </a:rPr>
              <a:t>звернутися</a:t>
            </a:r>
            <a:r>
              <a:rPr lang="ru-RU" b="1" dirty="0">
                <a:solidFill>
                  <a:schemeClr val="tx1"/>
                </a:solidFill>
              </a:rPr>
              <a:t> до </a:t>
            </a:r>
            <a:r>
              <a:rPr lang="ru-RU" b="1" dirty="0" err="1">
                <a:solidFill>
                  <a:schemeClr val="tx1"/>
                </a:solidFill>
              </a:rPr>
              <a:t>відповідного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фахівця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4F69A7FF-205E-1DC3-3131-DED48CE4CD59}"/>
              </a:ext>
            </a:extLst>
          </p:cNvPr>
          <p:cNvGrpSpPr/>
          <p:nvPr/>
        </p:nvGrpSpPr>
        <p:grpSpPr>
          <a:xfrm>
            <a:off x="2330450" y="898482"/>
            <a:ext cx="7531100" cy="5624006"/>
            <a:chOff x="357959" y="898482"/>
            <a:chExt cx="7531100" cy="5624006"/>
          </a:xfrm>
        </p:grpSpPr>
        <p:pic>
          <p:nvPicPr>
            <p:cNvPr id="5122" name="Picture 2" descr="Blue Screen of Death (BSOD) Error : (Stop: 0x00000116) with - Microsoft  Community">
              <a:extLst>
                <a:ext uri="{FF2B5EF4-FFF2-40B4-BE49-F238E27FC236}">
                  <a16:creationId xmlns:a16="http://schemas.microsoft.com/office/drawing/2014/main" id="{2AF81EAD-834C-FDB3-ED63-0C35ED46EB0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15" t="16254" r="2095" b="13422"/>
            <a:stretch/>
          </p:blipFill>
          <p:spPr bwMode="auto">
            <a:xfrm>
              <a:off x="966652" y="1314994"/>
              <a:ext cx="6313714" cy="3535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монитор на прозрачном фоне 26 фото">
              <a:extLst>
                <a:ext uri="{FF2B5EF4-FFF2-40B4-BE49-F238E27FC236}">
                  <a16:creationId xmlns:a16="http://schemas.microsoft.com/office/drawing/2014/main" id="{9F1A6480-4B8A-D4A3-BC28-EB542E75C69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497" b="89935" l="5833" r="97143">
                          <a14:foregroundMark x1="6429" y1="8627" x2="89762" y2="8627"/>
                          <a14:foregroundMark x1="92381" y1="8235" x2="94881" y2="19869"/>
                          <a14:foregroundMark x1="94881" y1="19869" x2="94762" y2="64575"/>
                          <a14:foregroundMark x1="5952" y1="60784" x2="23452" y2="66405"/>
                          <a14:foregroundMark x1="23452" y1="66405" x2="88690" y2="63137"/>
                          <a14:foregroundMark x1="88690" y1="63137" x2="94524" y2="64052"/>
                          <a14:foregroundMark x1="50595" y1="70850" x2="48095" y2="79346"/>
                          <a14:foregroundMark x1="48095" y1="79346" x2="38333" y2="80784"/>
                          <a14:foregroundMark x1="38333" y1="80784" x2="68929" y2="83007"/>
                          <a14:foregroundMark x1="11190" y1="69281" x2="40238" y2="69281"/>
                          <a14:foregroundMark x1="41190" y1="69020" x2="94167" y2="69020"/>
                          <a14:foregroundMark x1="97143" y1="22353" x2="97143" y2="300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2" b="13422"/>
            <a:stretch/>
          </p:blipFill>
          <p:spPr bwMode="auto">
            <a:xfrm>
              <a:off x="357959" y="898482"/>
              <a:ext cx="7531100" cy="5624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4E080113-84EF-4359-DFF4-EC976B7B41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872233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після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вибору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засобу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усунення</a:t>
            </a:r>
            <a:r>
              <a:rPr lang="ru-RU" b="1" dirty="0">
                <a:solidFill>
                  <a:schemeClr val="tx1"/>
                </a:solidFill>
              </a:rPr>
              <a:t> неполадок мережного адаптера в </a:t>
            </a:r>
            <a:r>
              <a:rPr lang="ru-RU" b="1" dirty="0" err="1">
                <a:solidFill>
                  <a:schemeClr val="tx1"/>
                </a:solidFill>
              </a:rPr>
              <a:t>діалоговому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вікні</a:t>
            </a:r>
            <a:r>
              <a:rPr lang="ru-RU" b="1" dirty="0">
                <a:solidFill>
                  <a:schemeClr val="tx1"/>
                </a:solidFill>
              </a:rPr>
              <a:t> буде </a:t>
            </a:r>
            <a:r>
              <a:rPr lang="ru-RU" b="1" dirty="0" err="1">
                <a:solidFill>
                  <a:schemeClr val="tx1"/>
                </a:solidFill>
              </a:rPr>
              <a:t>запропоновано</a:t>
            </a:r>
            <a:r>
              <a:rPr lang="ru-RU" b="1" dirty="0">
                <a:solidFill>
                  <a:schemeClr val="tx1"/>
                </a:solidFill>
              </a:rPr>
              <a:t> обрати адаптер для </a:t>
            </a:r>
            <a:r>
              <a:rPr lang="ru-RU" b="1" dirty="0" err="1">
                <a:solidFill>
                  <a:schemeClr val="tx1"/>
                </a:solidFill>
              </a:rPr>
              <a:t>певної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мережі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en-US" b="1" dirty="0">
                <a:solidFill>
                  <a:schemeClr val="tx1"/>
                </a:solidFill>
              </a:rPr>
              <a:t>Ethernet (</a:t>
            </a:r>
            <a:r>
              <a:rPr lang="ru-RU" b="1" dirty="0" err="1">
                <a:solidFill>
                  <a:schemeClr val="tx1"/>
                </a:solidFill>
              </a:rPr>
              <a:t>ефірна</a:t>
            </a:r>
            <a:r>
              <a:rPr lang="ru-RU" b="1" dirty="0">
                <a:solidFill>
                  <a:schemeClr val="tx1"/>
                </a:solidFill>
              </a:rPr>
              <a:t> мережа, </a:t>
            </a:r>
            <a:r>
              <a:rPr lang="ru-RU" b="1" dirty="0" err="1">
                <a:solidFill>
                  <a:schemeClr val="tx1"/>
                </a:solidFill>
              </a:rPr>
              <a:t>технологія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передавання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використовується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локальних</a:t>
            </a:r>
            <a:r>
              <a:rPr lang="ru-RU" b="1" dirty="0">
                <a:solidFill>
                  <a:schemeClr val="tx1"/>
                </a:solidFill>
              </a:rPr>
              <a:t> мережах), </a:t>
            </a:r>
            <a:r>
              <a:rPr lang="en-US" b="1" dirty="0">
                <a:solidFill>
                  <a:schemeClr val="tx1"/>
                </a:solidFill>
              </a:rPr>
              <a:t>Wi-Fi, </a:t>
            </a:r>
            <a:r>
              <a:rPr lang="ru-RU" b="1" dirty="0" err="1">
                <a:solidFill>
                  <a:schemeClr val="tx1"/>
                </a:solidFill>
              </a:rPr>
              <a:t>Підключення</a:t>
            </a:r>
            <a:r>
              <a:rPr lang="ru-RU" b="1" dirty="0">
                <a:solidFill>
                  <a:schemeClr val="tx1"/>
                </a:solidFill>
              </a:rPr>
              <a:t> через мережу </a:t>
            </a:r>
            <a:r>
              <a:rPr lang="en-US" b="1" dirty="0">
                <a:solidFill>
                  <a:schemeClr val="tx1"/>
                </a:solidFill>
              </a:rPr>
              <a:t>Bluetooth, </a:t>
            </a:r>
            <a:r>
              <a:rPr lang="ru-RU" b="1" dirty="0" err="1">
                <a:solidFill>
                  <a:schemeClr val="tx1"/>
                </a:solidFill>
              </a:rPr>
              <a:t>Усі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мережні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адаптери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EAE0BC-CFE4-9557-9552-3DE0743DA9E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000" t="7364" r="21786" b="6794"/>
          <a:stretch/>
        </p:blipFill>
        <p:spPr>
          <a:xfrm>
            <a:off x="400593" y="1049317"/>
            <a:ext cx="7175863" cy="556932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F92B07B3-B1A9-54B1-DF1F-3489F4B34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68137" y="5041988"/>
            <a:ext cx="1027632" cy="102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40DD9ADC-2968-5411-9377-59F55FD5FA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4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116994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Діагностика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комп'ютера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– </a:t>
            </a:r>
            <a:r>
              <a:rPr lang="ru-RU" b="1" dirty="0" err="1">
                <a:solidFill>
                  <a:schemeClr val="tx1"/>
                </a:solidFill>
              </a:rPr>
              <a:t>це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впорядкований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згідно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встановлених</a:t>
            </a:r>
            <a:r>
              <a:rPr lang="ru-RU" b="1" dirty="0">
                <a:solidFill>
                  <a:schemeClr val="tx1"/>
                </a:solidFill>
              </a:rPr>
              <a:t> правил і </a:t>
            </a:r>
            <a:r>
              <a:rPr lang="ru-RU" b="1" dirty="0" err="1">
                <a:solidFill>
                  <a:schemeClr val="tx1"/>
                </a:solidFill>
              </a:rPr>
              <a:t>алгоритмів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процес</a:t>
            </a:r>
            <a:r>
              <a:rPr lang="ru-RU" b="1" dirty="0">
                <a:solidFill>
                  <a:schemeClr val="tx1"/>
                </a:solidFill>
              </a:rPr>
              <a:t>, метою </a:t>
            </a:r>
            <a:r>
              <a:rPr lang="ru-RU" b="1" dirty="0" err="1">
                <a:solidFill>
                  <a:schemeClr val="tx1"/>
                </a:solidFill>
              </a:rPr>
              <a:t>якого</a:t>
            </a:r>
            <a:r>
              <a:rPr lang="ru-RU" b="1" dirty="0">
                <a:solidFill>
                  <a:schemeClr val="tx1"/>
                </a:solidFill>
              </a:rPr>
              <a:t> є:</a:t>
            </a:r>
          </a:p>
          <a:p>
            <a:r>
              <a:rPr lang="ru-RU" b="1" dirty="0">
                <a:solidFill>
                  <a:schemeClr val="tx1"/>
                </a:solidFill>
              </a:rPr>
              <a:t>- </a:t>
            </a:r>
            <a:r>
              <a:rPr lang="ru-RU" b="1" dirty="0" err="1">
                <a:solidFill>
                  <a:schemeClr val="tx1"/>
                </a:solidFill>
              </a:rPr>
              <a:t>встановлення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його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загального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технічного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програмно-апаратного</a:t>
            </a:r>
            <a:r>
              <a:rPr lang="ru-RU" b="1" dirty="0">
                <a:solidFill>
                  <a:schemeClr val="tx1"/>
                </a:solidFill>
              </a:rPr>
              <a:t>) стану;</a:t>
            </a:r>
          </a:p>
          <a:p>
            <a:r>
              <a:rPr lang="ru-RU" b="1" dirty="0">
                <a:solidFill>
                  <a:schemeClr val="tx1"/>
                </a:solidFill>
              </a:rPr>
              <a:t>- </a:t>
            </a:r>
            <a:r>
              <a:rPr lang="ru-RU" b="1" dirty="0" err="1">
                <a:solidFill>
                  <a:schemeClr val="tx1"/>
                </a:solidFill>
              </a:rPr>
              <a:t>визначення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наявних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програмних</a:t>
            </a:r>
            <a:r>
              <a:rPr lang="ru-RU" b="1" dirty="0">
                <a:solidFill>
                  <a:schemeClr val="tx1"/>
                </a:solidFill>
              </a:rPr>
              <a:t> неполадок і </a:t>
            </a:r>
            <a:r>
              <a:rPr lang="ru-RU" b="1" dirty="0" err="1">
                <a:solidFill>
                  <a:schemeClr val="tx1"/>
                </a:solidFill>
              </a:rPr>
              <a:t>апаратних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несправностей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характеру;</a:t>
            </a:r>
          </a:p>
          <a:p>
            <a:r>
              <a:rPr lang="ru-RU" b="1" dirty="0">
                <a:solidFill>
                  <a:schemeClr val="tx1"/>
                </a:solidFill>
              </a:rPr>
              <a:t>- </a:t>
            </a:r>
            <a:r>
              <a:rPr lang="ru-RU" b="1" dirty="0" err="1">
                <a:solidFill>
                  <a:schemeClr val="tx1"/>
                </a:solidFill>
              </a:rPr>
              <a:t>виявлення</a:t>
            </a:r>
            <a:r>
              <a:rPr lang="ru-RU" b="1" dirty="0">
                <a:solidFill>
                  <a:schemeClr val="tx1"/>
                </a:solidFill>
              </a:rPr>
              <a:t> причин </a:t>
            </a:r>
            <a:r>
              <a:rPr lang="ru-RU" b="1" dirty="0" err="1">
                <a:solidFill>
                  <a:schemeClr val="tx1"/>
                </a:solidFill>
              </a:rPr>
              <a:t>виникнення</a:t>
            </a:r>
            <a:r>
              <a:rPr lang="ru-RU" b="1" dirty="0">
                <a:solidFill>
                  <a:schemeClr val="tx1"/>
                </a:solidFill>
              </a:rPr>
              <a:t> неполадок і </a:t>
            </a:r>
            <a:r>
              <a:rPr lang="ru-RU" b="1" dirty="0" err="1">
                <a:solidFill>
                  <a:schemeClr val="tx1"/>
                </a:solidFill>
              </a:rPr>
              <a:t>несправностей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комп'ютера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Діагностика комп'ютера та усунення проблеми перегрівання">
            <a:extLst>
              <a:ext uri="{FF2B5EF4-FFF2-40B4-BE49-F238E27FC236}">
                <a16:creationId xmlns:a16="http://schemas.microsoft.com/office/drawing/2014/main" id="{8AA2B2FF-91B8-E07E-DED3-5747A090E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77" y="1468210"/>
            <a:ext cx="5497414" cy="393981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Ремонт компьютеров - ALL SERVICE, an IT Company">
            <a:extLst>
              <a:ext uri="{FF2B5EF4-FFF2-40B4-BE49-F238E27FC236}">
                <a16:creationId xmlns:a16="http://schemas.microsoft.com/office/drawing/2014/main" id="{BE61D26A-E28E-3F0F-1A0D-ACC46F95A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090" y="2034850"/>
            <a:ext cx="5998033" cy="400363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6C1F0FC5-7CB7-89C1-3DF0-C15F81AFB47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41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2"/>
            <a:ext cx="11949668" cy="62839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Надмірне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забруднення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(пил, шерсть </a:t>
            </a:r>
            <a:r>
              <a:rPr lang="ru-RU" b="1" dirty="0" err="1">
                <a:solidFill>
                  <a:schemeClr val="tx1"/>
                </a:solidFill>
              </a:rPr>
              <a:t>домашніх</a:t>
            </a:r>
            <a:r>
              <a:rPr lang="ru-RU" b="1" dirty="0">
                <a:solidFill>
                  <a:schemeClr val="tx1"/>
                </a:solidFill>
              </a:rPr>
              <a:t> тварин, </a:t>
            </a:r>
            <a:r>
              <a:rPr lang="ru-RU" b="1" dirty="0" err="1">
                <a:solidFill>
                  <a:schemeClr val="tx1"/>
                </a:solidFill>
              </a:rPr>
              <a:t>залишки</a:t>
            </a:r>
            <a:r>
              <a:rPr lang="ru-RU" b="1" dirty="0">
                <a:solidFill>
                  <a:schemeClr val="tx1"/>
                </a:solidFill>
              </a:rPr>
              <a:t> комах, і </a:t>
            </a:r>
            <a:r>
              <a:rPr lang="ru-RU" b="1" dirty="0" err="1">
                <a:solidFill>
                  <a:schemeClr val="tx1"/>
                </a:solidFill>
              </a:rPr>
              <a:t>ін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всередині</a:t>
            </a:r>
            <a:r>
              <a:rPr lang="ru-RU" b="1" dirty="0">
                <a:solidFill>
                  <a:schemeClr val="tx1"/>
                </a:solidFill>
              </a:rPr>
              <a:t> корпусу системного блоку,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призводить</a:t>
            </a:r>
            <a:r>
              <a:rPr lang="ru-RU" b="1" dirty="0">
                <a:solidFill>
                  <a:schemeClr val="tx1"/>
                </a:solidFill>
              </a:rPr>
              <a:t> до </a:t>
            </a:r>
            <a:r>
              <a:rPr lang="ru-RU" b="1" dirty="0" err="1">
                <a:solidFill>
                  <a:schemeClr val="tx1"/>
                </a:solidFill>
              </a:rPr>
              <a:t>порушення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процесів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охолодження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компонентів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системи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1266" name="Picture 2" descr="Is your PC cosplaying as a dust bunny? How often should you dust out your  system?">
            <a:extLst>
              <a:ext uri="{FF2B5EF4-FFF2-40B4-BE49-F238E27FC236}">
                <a16:creationId xmlns:a16="http://schemas.microsoft.com/office/drawing/2014/main" id="{F454DCB9-205E-D590-DD75-FE96B88B8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1537535"/>
            <a:ext cx="5115567" cy="391403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Te gusta ir sucio? A tu ordenador tampoco… | IT4U">
            <a:extLst>
              <a:ext uri="{FF2B5EF4-FFF2-40B4-BE49-F238E27FC236}">
                <a16:creationId xmlns:a16="http://schemas.microsoft.com/office/drawing/2014/main" id="{E4BDCBFB-FC89-349C-F1E1-65F9F0943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38" y="1222748"/>
            <a:ext cx="6388335" cy="471476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7065ECDB-9804-32BD-DF6B-3580297573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61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680645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Руйнівна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дія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шкідливих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програм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</a:t>
            </a:r>
            <a:r>
              <a:rPr lang="ru-RU" b="1" dirty="0" err="1">
                <a:solidFill>
                  <a:schemeClr val="tx1"/>
                </a:solidFill>
              </a:rPr>
              <a:t>комп'ютерних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вірусів</a:t>
            </a:r>
            <a:r>
              <a:rPr lang="ru-RU" b="1" dirty="0">
                <a:solidFill>
                  <a:schemeClr val="tx1"/>
                </a:solidFill>
              </a:rPr>
              <a:t>) на BIOS, </a:t>
            </a:r>
            <a:r>
              <a:rPr lang="ru-RU" b="1" dirty="0" err="1">
                <a:solidFill>
                  <a:schemeClr val="tx1"/>
                </a:solidFill>
              </a:rPr>
              <a:t>операційну</a:t>
            </a:r>
            <a:r>
              <a:rPr lang="ru-RU" b="1" dirty="0">
                <a:solidFill>
                  <a:schemeClr val="tx1"/>
                </a:solidFill>
              </a:rPr>
              <a:t> систему, </a:t>
            </a:r>
            <a:r>
              <a:rPr lang="ru-RU" b="1" dirty="0" err="1">
                <a:solidFill>
                  <a:schemeClr val="tx1"/>
                </a:solidFill>
              </a:rPr>
              <a:t>прикладне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програмне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забезпечення</a:t>
            </a:r>
            <a:r>
              <a:rPr lang="ru-RU" b="1" dirty="0">
                <a:solidFill>
                  <a:schemeClr val="tx1"/>
                </a:solidFill>
              </a:rPr>
              <a:t> та (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апаратне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середовище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комп'ютера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Zillya! - Основные виды вирусных программ">
            <a:extLst>
              <a:ext uri="{FF2B5EF4-FFF2-40B4-BE49-F238E27FC236}">
                <a16:creationId xmlns:a16="http://schemas.microsoft.com/office/drawing/2014/main" id="{669AE2BB-C379-09AA-66BE-F1BF5F86E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52" y="934262"/>
            <a:ext cx="5270319" cy="3932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к защитить компьютер от вредоносного ПО: полное руководство по  безопасности">
            <a:extLst>
              <a:ext uri="{FF2B5EF4-FFF2-40B4-BE49-F238E27FC236}">
                <a16:creationId xmlns:a16="http://schemas.microsoft.com/office/drawing/2014/main" id="{E802DC63-7FAC-2BD7-66A3-169366673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194" y="2561444"/>
            <a:ext cx="6188202" cy="4125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E24D5F46-CE1D-E5FC-C17A-50906BD85C8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0087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78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5263</TotalTime>
  <Words>293</Words>
  <Application>Microsoft Office PowerPoint</Application>
  <PresentationFormat>Широкий екран</PresentationFormat>
  <Paragraphs>19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a_Assuan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608</cp:revision>
  <dcterms:created xsi:type="dcterms:W3CDTF">2023-03-17T21:15:50Z</dcterms:created>
  <dcterms:modified xsi:type="dcterms:W3CDTF">2025-11-15T16:06:22Z</dcterms:modified>
</cp:coreProperties>
</file>