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522" r:id="rId2"/>
    <p:sldId id="487" r:id="rId3"/>
    <p:sldId id="525" r:id="rId4"/>
    <p:sldId id="528" r:id="rId5"/>
    <p:sldId id="529" r:id="rId6"/>
    <p:sldId id="531" r:id="rId7"/>
    <p:sldId id="532" r:id="rId8"/>
    <p:sldId id="535" r:id="rId9"/>
    <p:sldId id="271" r:id="rId10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00FF"/>
    <a:srgbClr val="0000FF"/>
    <a:srgbClr val="C5EAFA"/>
    <a:srgbClr val="5BD4FF"/>
    <a:srgbClr val="F0F97F"/>
    <a:srgbClr val="EEDDEF"/>
    <a:srgbClr val="DDF0FE"/>
    <a:srgbClr val="3A39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9FB4A7-4496-434E-B0C1-09F51A2CD933}" type="datetimeFigureOut">
              <a:rPr lang="uk-UA" smtClean="0"/>
              <a:t>22.08.2025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E31E82-25A0-4414-A0E7-1DD68D9F02C3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4662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179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22.08.2025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22.08.2025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22.08.2025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22.08.2025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22.08.2025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22.08.2025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22.08.2025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22.08.2025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22.08.2025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22.08.2025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22.08.2025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22.08.2025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hyperlink" Target="https://youtu.be/FS5Y5Kbh2rQ" TargetMode="External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microsoft.com/office/2007/relationships/hdphoto" Target="../media/hdphoto2.wdp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image" Target="../media/image4.png"/><Relationship Id="rId9" Type="http://schemas.openxmlformats.org/officeDocument/2006/relationships/image" Target="../media/image7.jpeg"/><Relationship Id="rId1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0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FS5Y5Kbh2rQ" TargetMode="External"/><Relationship Id="rId5" Type="http://schemas.openxmlformats.org/officeDocument/2006/relationships/image" Target="../media/image12.pn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0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FS5Y5Kbh2rQ" TargetMode="External"/><Relationship Id="rId5" Type="http://schemas.openxmlformats.org/officeDocument/2006/relationships/image" Target="../media/image13.pn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5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14.png"/><Relationship Id="rId10" Type="http://schemas.openxmlformats.org/officeDocument/2006/relationships/image" Target="../media/image10.png"/><Relationship Id="rId4" Type="http://schemas.openxmlformats.org/officeDocument/2006/relationships/image" Target="../media/image6.jpg"/><Relationship Id="rId9" Type="http://schemas.openxmlformats.org/officeDocument/2006/relationships/hyperlink" Target="https://youtu.be/FS5Y5Kbh2rQ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FS5Y5Kbh2rQ" TargetMode="External"/><Relationship Id="rId3" Type="http://schemas.microsoft.com/office/2007/relationships/hdphoto" Target="../media/hdphoto5.wdp"/><Relationship Id="rId7" Type="http://schemas.openxmlformats.org/officeDocument/2006/relationships/image" Target="../media/image6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youtube.com/channel/UCYtu9EnlIk3Nph-Yj_nHd6A" TargetMode="External"/><Relationship Id="rId5" Type="http://schemas.openxmlformats.org/officeDocument/2006/relationships/image" Target="../media/image11.gif"/><Relationship Id="rId4" Type="http://schemas.openxmlformats.org/officeDocument/2006/relationships/image" Target="../media/image17.jpe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9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18.png"/><Relationship Id="rId10" Type="http://schemas.openxmlformats.org/officeDocument/2006/relationships/image" Target="../media/image10.png"/><Relationship Id="rId4" Type="http://schemas.openxmlformats.org/officeDocument/2006/relationships/image" Target="../media/image6.jpg"/><Relationship Id="rId9" Type="http://schemas.openxmlformats.org/officeDocument/2006/relationships/hyperlink" Target="https://youtu.be/FS5Y5Kbh2rQ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21.png"/><Relationship Id="rId12" Type="http://schemas.openxmlformats.org/officeDocument/2006/relationships/image" Target="../media/image10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11" Type="http://schemas.openxmlformats.org/officeDocument/2006/relationships/hyperlink" Target="https://youtu.be/FS5Y5Kbh2rQ" TargetMode="External"/><Relationship Id="rId5" Type="http://schemas.openxmlformats.org/officeDocument/2006/relationships/image" Target="../media/image20.png"/><Relationship Id="rId10" Type="http://schemas.microsoft.com/office/2007/relationships/hdphoto" Target="../media/hdphoto10.wdp"/><Relationship Id="rId4" Type="http://schemas.openxmlformats.org/officeDocument/2006/relationships/image" Target="../media/image6.jpg"/><Relationship Id="rId9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hyperlink" Target="https://youtu.be/FS5Y5Kbh2rQ" TargetMode="External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5.jpg"/><Relationship Id="rId7" Type="http://schemas.openxmlformats.org/officeDocument/2006/relationships/hyperlink" Target="https://youtu.be/FS5Y5Kbh2rQ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gif"/><Relationship Id="rId5" Type="http://schemas.openxmlformats.org/officeDocument/2006/relationships/image" Target="../media/image27.jpeg"/><Relationship Id="rId4" Type="http://schemas.openxmlformats.org/officeDocument/2006/relationships/image" Target="../media/image26.png"/><Relationship Id="rId9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-16639" y="-1"/>
            <a:ext cx="1209714" cy="1268089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433011" y="2382559"/>
            <a:ext cx="690594" cy="209288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3000" b="1" cap="none" spc="50" dirty="0">
                <a:ln w="57150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8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582" y="5136211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744734" y="0"/>
            <a:ext cx="3399129" cy="11079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1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037929" y="4211375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_Assuan" panose="02040904030706050204" pitchFamily="18" charset="-52"/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6179419" y="6024791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7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5397B05-CECE-C4E5-38B3-6632D8608E66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10" t="5333" r="26508" b="12149"/>
          <a:stretch/>
        </p:blipFill>
        <p:spPr>
          <a:xfrm rot="5400000">
            <a:off x="7138770" y="146658"/>
            <a:ext cx="3390541" cy="67301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5885396" y="2457049"/>
            <a:ext cx="5897287" cy="1754326"/>
          </a:xfrm>
          <a:prstGeom prst="rect">
            <a:avLst/>
          </a:prstGeom>
          <a:noFill/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6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Кодування та декодування повідомлень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1174B3E-959E-9069-70F7-92D6198C260A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9083" t="19955" r="30643" b="64388"/>
          <a:stretch/>
        </p:blipFill>
        <p:spPr>
          <a:xfrm>
            <a:off x="1193075" y="76520"/>
            <a:ext cx="4114088" cy="1066972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18B707E3-96D1-6417-4AB5-4B82478C8245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48"/>
          <a:stretch/>
        </p:blipFill>
        <p:spPr>
          <a:xfrm>
            <a:off x="2782975" y="1530417"/>
            <a:ext cx="3523168" cy="53275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>
            <a:hlinkClick r:id="rId13"/>
            <a:extLst>
              <a:ext uri="{FF2B5EF4-FFF2-40B4-BE49-F238E27FC236}">
                <a16:creationId xmlns:a16="http://schemas.microsoft.com/office/drawing/2014/main" id="{89DE4AAF-A0DE-B9D9-6D92-0325E30C599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3267" y="5286012"/>
            <a:ext cx="2992632" cy="1167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257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6" presetID="2" presetClass="entr" presetSubtype="8" accel="36000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1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3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4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5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 animBg="1"/>
          <p:bldP spid="2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6" presetID="2" presetClass="entr" presetSubtype="8" accel="36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1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3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4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5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 animBg="1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63655E0-F010-1FFA-2C47-053EBDABCD2B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D8421DA5-0699-349F-3F0F-7268BAE2D3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3"/>
              <a:extLst>
                <a:ext uri="{FF2B5EF4-FFF2-40B4-BE49-F238E27FC236}">
                  <a16:creationId xmlns:a16="http://schemas.microsoft.com/office/drawing/2014/main" id="{D1CCA62F-32B0-357B-CAE8-39EA035A3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0" name="Блок-схема: альтернативний процес 9">
            <a:extLst>
              <a:ext uri="{FF2B5EF4-FFF2-40B4-BE49-F238E27FC236}">
                <a16:creationId xmlns:a16="http://schemas.microsoft.com/office/drawing/2014/main" id="{AAE31AE6-B042-93F3-4DAC-E5FB1012A85E}"/>
              </a:ext>
            </a:extLst>
          </p:cNvPr>
          <p:cNvSpPr/>
          <p:nvPr/>
        </p:nvSpPr>
        <p:spPr>
          <a:xfrm>
            <a:off x="121166" y="77001"/>
            <a:ext cx="11949668" cy="664144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b="1" dirty="0">
                <a:solidFill>
                  <a:schemeClr val="tx1"/>
                </a:solidFill>
              </a:rPr>
              <a:t>Під час опрацювання повідомлень, поданих словами, числами, графічними зображеннями, звуками тощо, часто змінюють спосіб подання з метою зберігання, передавання, опрацювання або захисту повідомлень.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04C8A66-953D-7C71-6567-E4B78C5FBD2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8142" t="28445" r="11500" b="10478"/>
          <a:stretch/>
        </p:blipFill>
        <p:spPr>
          <a:xfrm>
            <a:off x="1698172" y="1010194"/>
            <a:ext cx="8656302" cy="4927321"/>
          </a:xfrm>
          <a:prstGeom prst="rect">
            <a:avLst/>
          </a:prstGeom>
        </p:spPr>
      </p:pic>
      <p:pic>
        <p:nvPicPr>
          <p:cNvPr id="9" name="Рисунок 8">
            <a:hlinkClick r:id="rId6"/>
            <a:extLst>
              <a:ext uri="{FF2B5EF4-FFF2-40B4-BE49-F238E27FC236}">
                <a16:creationId xmlns:a16="http://schemas.microsoft.com/office/drawing/2014/main" id="{3FFB79D0-74D4-AACC-9E1C-08A30EC421B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261" y="5759744"/>
            <a:ext cx="2992632" cy="1167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247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63655E0-F010-1FFA-2C47-053EBDABCD2B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D8421DA5-0699-349F-3F0F-7268BAE2D3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3"/>
              <a:extLst>
                <a:ext uri="{FF2B5EF4-FFF2-40B4-BE49-F238E27FC236}">
                  <a16:creationId xmlns:a16="http://schemas.microsoft.com/office/drawing/2014/main" id="{D1CCA62F-32B0-357B-CAE8-39EA035A3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0" name="Блок-схема: альтернативний процес 9">
            <a:extLst>
              <a:ext uri="{FF2B5EF4-FFF2-40B4-BE49-F238E27FC236}">
                <a16:creationId xmlns:a16="http://schemas.microsoft.com/office/drawing/2014/main" id="{AAE31AE6-B042-93F3-4DAC-E5FB1012A85E}"/>
              </a:ext>
            </a:extLst>
          </p:cNvPr>
          <p:cNvSpPr/>
          <p:nvPr/>
        </p:nvSpPr>
        <p:spPr>
          <a:xfrm>
            <a:off x="121166" y="77001"/>
            <a:ext cx="11949668" cy="664144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>
                <a:solidFill>
                  <a:schemeClr val="tx1"/>
                </a:solidFill>
              </a:rPr>
              <a:t>Під</a:t>
            </a:r>
            <a:r>
              <a:rPr lang="ru-RU" b="1" dirty="0">
                <a:solidFill>
                  <a:schemeClr val="tx1"/>
                </a:solidFill>
              </a:rPr>
              <a:t> час </a:t>
            </a:r>
            <a:r>
              <a:rPr lang="ru-RU" b="1" dirty="0" err="1">
                <a:solidFill>
                  <a:schemeClr val="tx1"/>
                </a:solidFill>
              </a:rPr>
              <a:t>розмови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мобільним</a:t>
            </a:r>
            <a:r>
              <a:rPr lang="ru-RU" b="1" dirty="0">
                <a:solidFill>
                  <a:schemeClr val="tx1"/>
                </a:solidFill>
              </a:rPr>
              <a:t> телефоном </a:t>
            </a:r>
            <a:r>
              <a:rPr lang="ru-RU" b="1" dirty="0" err="1">
                <a:solidFill>
                  <a:schemeClr val="tx1"/>
                </a:solidFill>
              </a:rPr>
              <a:t>звукові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сигнали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перетворюються</a:t>
            </a:r>
            <a:r>
              <a:rPr lang="ru-RU" b="1" dirty="0">
                <a:solidFill>
                  <a:schemeClr val="tx1"/>
                </a:solidFill>
              </a:rPr>
              <a:t> на </a:t>
            </a:r>
            <a:r>
              <a:rPr lang="ru-RU" b="1" dirty="0" err="1">
                <a:solidFill>
                  <a:schemeClr val="tx1"/>
                </a:solidFill>
              </a:rPr>
              <a:t>електромагнітні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хвилі</a:t>
            </a:r>
            <a:r>
              <a:rPr lang="ru-RU" b="1" dirty="0">
                <a:solidFill>
                  <a:schemeClr val="tx1"/>
                </a:solidFill>
              </a:rPr>
              <a:t>. </a:t>
            </a:r>
            <a:r>
              <a:rPr lang="ru-RU" b="1" dirty="0" err="1">
                <a:solidFill>
                  <a:schemeClr val="tx1"/>
                </a:solidFill>
              </a:rPr>
              <a:t>Це</a:t>
            </a:r>
            <a:r>
              <a:rPr lang="ru-RU" b="1" dirty="0">
                <a:solidFill>
                  <a:schemeClr val="tx1"/>
                </a:solidFill>
              </a:rPr>
              <a:t> робить </a:t>
            </a:r>
            <a:r>
              <a:rPr lang="ru-RU" b="1" dirty="0" err="1">
                <a:solidFill>
                  <a:schemeClr val="tx1"/>
                </a:solidFill>
              </a:rPr>
              <a:t>можливим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передавання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повідомлень</a:t>
            </a:r>
            <a:r>
              <a:rPr lang="ru-RU" b="1" dirty="0">
                <a:solidFill>
                  <a:schemeClr val="tx1"/>
                </a:solidFill>
              </a:rPr>
              <a:t> на </a:t>
            </a:r>
            <a:r>
              <a:rPr lang="ru-RU" b="1" dirty="0" err="1">
                <a:solidFill>
                  <a:schemeClr val="tx1"/>
                </a:solidFill>
              </a:rPr>
              <a:t>великі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відстані</a:t>
            </a:r>
            <a:r>
              <a:rPr lang="ru-RU" b="1" dirty="0">
                <a:solidFill>
                  <a:schemeClr val="tx1"/>
                </a:solidFill>
              </a:rPr>
              <a:t>.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86ED096-0E49-3634-6CFB-0FE0BA57323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7643" t="27809" r="11857" b="11492"/>
          <a:stretch/>
        </p:blipFill>
        <p:spPr>
          <a:xfrm>
            <a:off x="1445621" y="1007101"/>
            <a:ext cx="9022082" cy="5091565"/>
          </a:xfrm>
          <a:prstGeom prst="rect">
            <a:avLst/>
          </a:prstGeom>
        </p:spPr>
      </p:pic>
      <p:pic>
        <p:nvPicPr>
          <p:cNvPr id="9" name="Рисунок 8">
            <a:hlinkClick r:id="rId6"/>
            <a:extLst>
              <a:ext uri="{FF2B5EF4-FFF2-40B4-BE49-F238E27FC236}">
                <a16:creationId xmlns:a16="http://schemas.microsoft.com/office/drawing/2014/main" id="{C083D19C-FAF5-540A-D586-A1636D8E174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261" y="5759744"/>
            <a:ext cx="2992632" cy="1167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709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63655E0-F010-1FFA-2C47-053EBDABCD2B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D8421DA5-0699-349F-3F0F-7268BAE2D3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3"/>
              <a:extLst>
                <a:ext uri="{FF2B5EF4-FFF2-40B4-BE49-F238E27FC236}">
                  <a16:creationId xmlns:a16="http://schemas.microsoft.com/office/drawing/2014/main" id="{D1CCA62F-32B0-357B-CAE8-39EA035A3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0" name="Блок-схема: альтернативний процес 9">
            <a:extLst>
              <a:ext uri="{FF2B5EF4-FFF2-40B4-BE49-F238E27FC236}">
                <a16:creationId xmlns:a16="http://schemas.microsoft.com/office/drawing/2014/main" id="{AAE31AE6-B042-93F3-4DAC-E5FB1012A85E}"/>
              </a:ext>
            </a:extLst>
          </p:cNvPr>
          <p:cNvSpPr/>
          <p:nvPr/>
        </p:nvSpPr>
        <p:spPr>
          <a:xfrm>
            <a:off x="121166" y="77001"/>
            <a:ext cx="11949668" cy="664144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>
                <a:solidFill>
                  <a:schemeClr val="tx1"/>
                </a:solidFill>
              </a:rPr>
              <a:t>Процес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заміни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однієї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послідовності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сигналів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якою</a:t>
            </a:r>
            <a:r>
              <a:rPr lang="ru-RU" b="1" dirty="0">
                <a:solidFill>
                  <a:schemeClr val="tx1"/>
                </a:solidFill>
              </a:rPr>
              <a:t> подано </a:t>
            </a:r>
            <a:r>
              <a:rPr lang="ru-RU" b="1" dirty="0" err="1">
                <a:solidFill>
                  <a:schemeClr val="tx1"/>
                </a:solidFill>
              </a:rPr>
              <a:t>повідомлення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іншою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послідовністю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сигналів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називають</a:t>
            </a:r>
            <a:endParaRPr lang="ru-RU" b="1" dirty="0">
              <a:solidFill>
                <a:schemeClr val="tx1"/>
              </a:solidFill>
            </a:endParaRPr>
          </a:p>
          <a:p>
            <a:r>
              <a:rPr lang="ru-RU" b="1" dirty="0" err="1">
                <a:solidFill>
                  <a:srgbClr val="FF0000"/>
                </a:solidFill>
              </a:rPr>
              <a:t>кодуванням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повідомлення</a:t>
            </a:r>
            <a:r>
              <a:rPr lang="ru-RU" b="1" dirty="0">
                <a:solidFill>
                  <a:schemeClr val="tx1"/>
                </a:solidFill>
              </a:rPr>
              <a:t>.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Криптографія (види шифрів) | Тест на 8 запитань. Інформатика">
            <a:extLst>
              <a:ext uri="{FF2B5EF4-FFF2-40B4-BE49-F238E27FC236}">
                <a16:creationId xmlns:a16="http://schemas.microsoft.com/office/drawing/2014/main" id="{61B3E8AA-D868-EB82-3F86-B076C8AC3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66" y="990223"/>
            <a:ext cx="6030804" cy="3843034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одування даних. 8-А | bitclub">
            <a:extLst>
              <a:ext uri="{FF2B5EF4-FFF2-40B4-BE49-F238E27FC236}">
                <a16:creationId xmlns:a16="http://schemas.microsoft.com/office/drawing/2014/main" id="{4A6DCA6B-56BD-8021-59B5-EABE4F5EBC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3714" y="1531302"/>
            <a:ext cx="5686697" cy="42650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9"/>
            <a:extLst>
              <a:ext uri="{FF2B5EF4-FFF2-40B4-BE49-F238E27FC236}">
                <a16:creationId xmlns:a16="http://schemas.microsoft.com/office/drawing/2014/main" id="{0B7EC2D5-BD8D-88F4-133D-CD31577DFAC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261" y="5759744"/>
            <a:ext cx="2992632" cy="1167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360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Блок-схема: альтернативний процес 9">
            <a:extLst>
              <a:ext uri="{FF2B5EF4-FFF2-40B4-BE49-F238E27FC236}">
                <a16:creationId xmlns:a16="http://schemas.microsoft.com/office/drawing/2014/main" id="{AAE31AE6-B042-93F3-4DAC-E5FB1012A85E}"/>
              </a:ext>
            </a:extLst>
          </p:cNvPr>
          <p:cNvSpPr/>
          <p:nvPr/>
        </p:nvSpPr>
        <p:spPr>
          <a:xfrm>
            <a:off x="121166" y="77001"/>
            <a:ext cx="11949668" cy="933652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tx1"/>
                </a:solidFill>
              </a:rPr>
              <a:t>У наш час </a:t>
            </a:r>
            <a:r>
              <a:rPr lang="ru-RU" b="1" dirty="0" err="1">
                <a:solidFill>
                  <a:schemeClr val="tx1"/>
                </a:solidFill>
              </a:rPr>
              <a:t>кодування</a:t>
            </a:r>
            <a:r>
              <a:rPr lang="ru-RU" b="1" dirty="0">
                <a:solidFill>
                  <a:schemeClr val="tx1"/>
                </a:solidFill>
              </a:rPr>
              <a:t> широко </a:t>
            </a:r>
            <a:r>
              <a:rPr lang="ru-RU" b="1" dirty="0" err="1">
                <a:solidFill>
                  <a:schemeClr val="tx1"/>
                </a:solidFill>
              </a:rPr>
              <a:t>використовують</a:t>
            </a:r>
            <a:r>
              <a:rPr lang="ru-RU" b="1" dirty="0">
                <a:solidFill>
                  <a:schemeClr val="tx1"/>
                </a:solidFill>
              </a:rPr>
              <a:t> для </a:t>
            </a:r>
            <a:r>
              <a:rPr lang="ru-RU" b="1" dirty="0" err="1">
                <a:solidFill>
                  <a:schemeClr val="tx1"/>
                </a:solidFill>
              </a:rPr>
              <a:t>опрацювання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повідомлень</a:t>
            </a:r>
            <a:r>
              <a:rPr lang="ru-RU" b="1" dirty="0">
                <a:solidFill>
                  <a:schemeClr val="tx1"/>
                </a:solidFill>
              </a:rPr>
              <a:t> не </a:t>
            </a:r>
            <a:r>
              <a:rPr lang="ru-RU" b="1" dirty="0" err="1">
                <a:solidFill>
                  <a:schemeClr val="tx1"/>
                </a:solidFill>
              </a:rPr>
              <a:t>лише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людиною</a:t>
            </a:r>
            <a:r>
              <a:rPr lang="ru-RU" b="1" dirty="0">
                <a:solidFill>
                  <a:schemeClr val="tx1"/>
                </a:solidFill>
              </a:rPr>
              <a:t>, а й </a:t>
            </a:r>
            <a:r>
              <a:rPr lang="ru-RU" b="1" dirty="0" err="1">
                <a:solidFill>
                  <a:schemeClr val="tx1"/>
                </a:solidFill>
              </a:rPr>
              <a:t>цифровими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пристроями</a:t>
            </a:r>
            <a:r>
              <a:rPr lang="ru-RU" b="1" dirty="0">
                <a:solidFill>
                  <a:schemeClr val="tx1"/>
                </a:solidFill>
              </a:rPr>
              <a:t>. </a:t>
            </a:r>
            <a:r>
              <a:rPr lang="ru-RU" b="1" dirty="0" err="1">
                <a:solidFill>
                  <a:schemeClr val="tx1"/>
                </a:solidFill>
              </a:rPr>
              <a:t>Наприклад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відомості</a:t>
            </a:r>
            <a:r>
              <a:rPr lang="ru-RU" b="1" dirty="0">
                <a:solidFill>
                  <a:schemeClr val="tx1"/>
                </a:solidFill>
              </a:rPr>
              <a:t> про </a:t>
            </a:r>
            <a:r>
              <a:rPr lang="ru-RU" b="1" dirty="0" err="1">
                <a:solidFill>
                  <a:schemeClr val="tx1"/>
                </a:solidFill>
              </a:rPr>
              <a:t>товари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кодують</a:t>
            </a:r>
            <a:r>
              <a:rPr lang="ru-RU" b="1" dirty="0">
                <a:solidFill>
                  <a:schemeClr val="tx1"/>
                </a:solidFill>
              </a:rPr>
              <a:t> з </a:t>
            </a:r>
            <a:r>
              <a:rPr lang="ru-RU" b="1" dirty="0" err="1">
                <a:solidFill>
                  <a:schemeClr val="tx1"/>
                </a:solidFill>
              </a:rPr>
              <a:t>використанням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штрихкодів</a:t>
            </a:r>
            <a:r>
              <a:rPr lang="ru-RU" b="1" dirty="0">
                <a:solidFill>
                  <a:schemeClr val="tx1"/>
                </a:solidFill>
              </a:rPr>
              <a:t>. </a:t>
            </a:r>
            <a:r>
              <a:rPr lang="ru-RU" b="1" dirty="0" err="1">
                <a:solidFill>
                  <a:schemeClr val="tx1"/>
                </a:solidFill>
              </a:rPr>
              <a:t>Групи</a:t>
            </a:r>
            <a:r>
              <a:rPr lang="ru-RU" b="1" dirty="0">
                <a:solidFill>
                  <a:schemeClr val="tx1"/>
                </a:solidFill>
              </a:rPr>
              <a:t> цифр на </a:t>
            </a:r>
            <a:r>
              <a:rPr lang="ru-RU" b="1" dirty="0" err="1">
                <a:solidFill>
                  <a:schemeClr val="tx1"/>
                </a:solidFill>
              </a:rPr>
              <a:t>штрихкоді</a:t>
            </a:r>
            <a:r>
              <a:rPr lang="ru-RU" b="1" dirty="0">
                <a:solidFill>
                  <a:schemeClr val="tx1"/>
                </a:solidFill>
              </a:rPr>
              <a:t> є кодами </a:t>
            </a:r>
            <a:r>
              <a:rPr lang="ru-RU" b="1" dirty="0" err="1">
                <a:solidFill>
                  <a:schemeClr val="tx1"/>
                </a:solidFill>
              </a:rPr>
              <a:t>країни</a:t>
            </a:r>
            <a:r>
              <a:rPr lang="ru-RU" b="1" dirty="0">
                <a:solidFill>
                  <a:schemeClr val="tx1"/>
                </a:solidFill>
              </a:rPr>
              <a:t> та </a:t>
            </a:r>
            <a:r>
              <a:rPr lang="ru-RU" b="1" dirty="0" err="1">
                <a:solidFill>
                  <a:schemeClr val="tx1"/>
                </a:solidFill>
              </a:rPr>
              <a:t>підприємства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що</a:t>
            </a:r>
            <a:r>
              <a:rPr lang="ru-RU" b="1" dirty="0">
                <a:solidFill>
                  <a:schemeClr val="tx1"/>
                </a:solidFill>
              </a:rPr>
              <a:t> є </a:t>
            </a:r>
            <a:r>
              <a:rPr lang="ru-RU" b="1" dirty="0" err="1">
                <a:solidFill>
                  <a:schemeClr val="tx1"/>
                </a:solidFill>
              </a:rPr>
              <a:t>виробником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певного</a:t>
            </a:r>
            <a:r>
              <a:rPr lang="ru-RU" b="1" dirty="0">
                <a:solidFill>
                  <a:schemeClr val="tx1"/>
                </a:solidFill>
              </a:rPr>
              <a:t> товару, та самого товару.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F071DBA-6304-CD02-C1B3-3D4FF7C76F5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3000" t="32140" r="43474" b="30106"/>
          <a:stretch/>
        </p:blipFill>
        <p:spPr>
          <a:xfrm>
            <a:off x="240631" y="1270532"/>
            <a:ext cx="4947386" cy="4231339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 descr="Как сделать штрих код на товар самостоятельно: внутренняя идентификация и  обязательная маркировка | Блог Сканпорт">
            <a:extLst>
              <a:ext uri="{FF2B5EF4-FFF2-40B4-BE49-F238E27FC236}">
                <a16:creationId xmlns:a16="http://schemas.microsoft.com/office/drawing/2014/main" id="{601499B9-61C0-C027-BFD9-1E36AB6529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4149" y="1169012"/>
            <a:ext cx="6517220" cy="5213776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63655E0-F010-1FFA-2C47-053EBDABCD2B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D8421DA5-0699-349F-3F0F-7268BAE2D3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6"/>
              <a:extLst>
                <a:ext uri="{FF2B5EF4-FFF2-40B4-BE49-F238E27FC236}">
                  <a16:creationId xmlns:a16="http://schemas.microsoft.com/office/drawing/2014/main" id="{D1CCA62F-32B0-357B-CAE8-39EA035A3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9" name="Рисунок 8">
            <a:hlinkClick r:id="rId8"/>
            <a:extLst>
              <a:ext uri="{FF2B5EF4-FFF2-40B4-BE49-F238E27FC236}">
                <a16:creationId xmlns:a16="http://schemas.microsoft.com/office/drawing/2014/main" id="{6A9D5640-2F3F-869A-48B7-F0CEF6F2443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261" y="5759744"/>
            <a:ext cx="2992632" cy="1167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83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63655E0-F010-1FFA-2C47-053EBDABCD2B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D8421DA5-0699-349F-3F0F-7268BAE2D3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3"/>
              <a:extLst>
                <a:ext uri="{FF2B5EF4-FFF2-40B4-BE49-F238E27FC236}">
                  <a16:creationId xmlns:a16="http://schemas.microsoft.com/office/drawing/2014/main" id="{D1CCA62F-32B0-357B-CAE8-39EA035A3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0" name="Блок-схема: альтернативний процес 9">
            <a:extLst>
              <a:ext uri="{FF2B5EF4-FFF2-40B4-BE49-F238E27FC236}">
                <a16:creationId xmlns:a16="http://schemas.microsoft.com/office/drawing/2014/main" id="{AAE31AE6-B042-93F3-4DAC-E5FB1012A85E}"/>
              </a:ext>
            </a:extLst>
          </p:cNvPr>
          <p:cNvSpPr/>
          <p:nvPr/>
        </p:nvSpPr>
        <p:spPr>
          <a:xfrm>
            <a:off x="121166" y="77001"/>
            <a:ext cx="11949668" cy="721896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>
                <a:solidFill>
                  <a:schemeClr val="tx1"/>
                </a:solidFill>
              </a:rPr>
              <a:t>Усі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повідомлення</a:t>
            </a:r>
            <a:r>
              <a:rPr lang="ru-RU" b="1" dirty="0">
                <a:solidFill>
                  <a:schemeClr val="tx1"/>
                </a:solidFill>
              </a:rPr>
              <a:t> – </a:t>
            </a:r>
            <a:r>
              <a:rPr lang="ru-RU" b="1" dirty="0" err="1">
                <a:solidFill>
                  <a:schemeClr val="tx1"/>
                </a:solidFill>
              </a:rPr>
              <a:t>текстові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числові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графічні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звукові</a:t>
            </a:r>
            <a:r>
              <a:rPr lang="ru-RU" b="1" dirty="0">
                <a:solidFill>
                  <a:schemeClr val="tx1"/>
                </a:solidFill>
              </a:rPr>
              <a:t> та </a:t>
            </a:r>
            <a:r>
              <a:rPr lang="ru-RU" b="1" dirty="0" err="1">
                <a:solidFill>
                  <a:schemeClr val="tx1"/>
                </a:solidFill>
              </a:rPr>
              <a:t>інші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які</a:t>
            </a:r>
            <a:r>
              <a:rPr lang="ru-RU" b="1" dirty="0">
                <a:solidFill>
                  <a:schemeClr val="tx1"/>
                </a:solidFill>
              </a:rPr>
              <a:t> ми </a:t>
            </a:r>
            <a:r>
              <a:rPr lang="ru-RU" b="1" dirty="0" err="1">
                <a:solidFill>
                  <a:schemeClr val="tx1"/>
                </a:solidFill>
              </a:rPr>
              <a:t>створюємо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зберігаємо</a:t>
            </a:r>
            <a:r>
              <a:rPr lang="ru-RU" b="1" dirty="0">
                <a:solidFill>
                  <a:schemeClr val="tx1"/>
                </a:solidFill>
              </a:rPr>
              <a:t> та </a:t>
            </a:r>
            <a:r>
              <a:rPr lang="ru-RU" b="1" dirty="0" err="1">
                <a:solidFill>
                  <a:schemeClr val="tx1"/>
                </a:solidFill>
              </a:rPr>
              <a:t>опрацьовуємо</a:t>
            </a:r>
            <a:r>
              <a:rPr lang="ru-RU" b="1" dirty="0">
                <a:solidFill>
                  <a:schemeClr val="tx1"/>
                </a:solidFill>
              </a:rPr>
              <a:t> з </a:t>
            </a:r>
            <a:r>
              <a:rPr lang="ru-RU" b="1" dirty="0" err="1">
                <a:solidFill>
                  <a:schemeClr val="tx1"/>
                </a:solidFill>
              </a:rPr>
              <a:t>використанням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комп’ютера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кодуються</a:t>
            </a:r>
            <a:r>
              <a:rPr lang="ru-RU" b="1" dirty="0">
                <a:solidFill>
                  <a:schemeClr val="tx1"/>
                </a:solidFill>
              </a:rPr>
              <a:t> з </a:t>
            </a:r>
            <a:r>
              <a:rPr lang="ru-RU" b="1" dirty="0" err="1">
                <a:solidFill>
                  <a:schemeClr val="tx1"/>
                </a:solidFill>
              </a:rPr>
              <a:t>використанням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двійкового</a:t>
            </a:r>
            <a:r>
              <a:rPr lang="ru-RU" b="1" dirty="0">
                <a:solidFill>
                  <a:schemeClr val="tx1"/>
                </a:solidFill>
              </a:rPr>
              <a:t> коду.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4098" name="Picture 2" descr="Двійковий код | Тест на 9 запитань. Інформатика">
            <a:extLst>
              <a:ext uri="{FF2B5EF4-FFF2-40B4-BE49-F238E27FC236}">
                <a16:creationId xmlns:a16="http://schemas.microsoft.com/office/drawing/2014/main" id="{B60ED595-8384-9A75-BF8D-59A72ADEFA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48" y="1470310"/>
            <a:ext cx="7014561" cy="3679206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Шкарпетки білі &quot;Двійковий код&quot; Sunny Focks">
            <a:extLst>
              <a:ext uri="{FF2B5EF4-FFF2-40B4-BE49-F238E27FC236}">
                <a16:creationId xmlns:a16="http://schemas.microsoft.com/office/drawing/2014/main" id="{AB1C6922-6B79-CCA3-EA36-F6A6DD2586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061" y="951699"/>
            <a:ext cx="5829300" cy="582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9"/>
            <a:extLst>
              <a:ext uri="{FF2B5EF4-FFF2-40B4-BE49-F238E27FC236}">
                <a16:creationId xmlns:a16="http://schemas.microsoft.com/office/drawing/2014/main" id="{23BFD47A-7D0D-7489-8EBE-76E3F4DD7F6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261" y="5759744"/>
            <a:ext cx="2992632" cy="1167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30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63655E0-F010-1FFA-2C47-053EBDABCD2B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D8421DA5-0699-349F-3F0F-7268BAE2D3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3"/>
              <a:extLst>
                <a:ext uri="{FF2B5EF4-FFF2-40B4-BE49-F238E27FC236}">
                  <a16:creationId xmlns:a16="http://schemas.microsoft.com/office/drawing/2014/main" id="{D1CCA62F-32B0-357B-CAE8-39EA035A3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0" name="Блок-схема: альтернативний процес 9">
            <a:extLst>
              <a:ext uri="{FF2B5EF4-FFF2-40B4-BE49-F238E27FC236}">
                <a16:creationId xmlns:a16="http://schemas.microsoft.com/office/drawing/2014/main" id="{AAE31AE6-B042-93F3-4DAC-E5FB1012A85E}"/>
              </a:ext>
            </a:extLst>
          </p:cNvPr>
          <p:cNvSpPr/>
          <p:nvPr/>
        </p:nvSpPr>
        <p:spPr>
          <a:xfrm>
            <a:off x="121166" y="77002"/>
            <a:ext cx="11949668" cy="1472666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tx1"/>
                </a:solidFill>
              </a:rPr>
              <a:t>Для </a:t>
            </a:r>
            <a:r>
              <a:rPr lang="ru-RU" b="1" dirty="0" err="1">
                <a:solidFill>
                  <a:schemeClr val="tx1"/>
                </a:solidFill>
              </a:rPr>
              <a:t>кодування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повідомлень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визначають</a:t>
            </a:r>
            <a:r>
              <a:rPr lang="ru-RU" b="1" dirty="0">
                <a:solidFill>
                  <a:schemeClr val="tx1"/>
                </a:solidFill>
              </a:rPr>
              <a:t> не </a:t>
            </a:r>
            <a:r>
              <a:rPr lang="ru-RU" b="1" dirty="0" err="1">
                <a:solidFill>
                  <a:schemeClr val="tx1"/>
                </a:solidFill>
              </a:rPr>
              <a:t>лише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набір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сигналів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які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будуть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використані</a:t>
            </a:r>
            <a:r>
              <a:rPr lang="ru-RU" b="1" dirty="0">
                <a:solidFill>
                  <a:schemeClr val="tx1"/>
                </a:solidFill>
              </a:rPr>
              <a:t> для </a:t>
            </a:r>
            <a:r>
              <a:rPr lang="ru-RU" b="1" dirty="0" err="1">
                <a:solidFill>
                  <a:schemeClr val="tx1"/>
                </a:solidFill>
              </a:rPr>
              <a:t>заміни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сигналів</a:t>
            </a:r>
            <a:r>
              <a:rPr lang="ru-RU" b="1" dirty="0">
                <a:solidFill>
                  <a:schemeClr val="tx1"/>
                </a:solidFill>
              </a:rPr>
              <a:t> зада-</a:t>
            </a:r>
            <a:r>
              <a:rPr lang="ru-RU" b="1" dirty="0" err="1">
                <a:solidFill>
                  <a:schemeClr val="tx1"/>
                </a:solidFill>
              </a:rPr>
              <a:t>ного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повідомлення</a:t>
            </a:r>
            <a:r>
              <a:rPr lang="ru-RU" b="1" dirty="0">
                <a:solidFill>
                  <a:schemeClr val="tx1"/>
                </a:solidFill>
              </a:rPr>
              <a:t>, а й правила, за </a:t>
            </a:r>
            <a:r>
              <a:rPr lang="ru-RU" b="1" dirty="0" err="1">
                <a:solidFill>
                  <a:schemeClr val="tx1"/>
                </a:solidFill>
              </a:rPr>
              <a:t>якими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здійснюється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ця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заміна</a:t>
            </a:r>
            <a:r>
              <a:rPr lang="ru-RU" b="1" dirty="0">
                <a:solidFill>
                  <a:schemeClr val="tx1"/>
                </a:solidFill>
              </a:rPr>
              <a:t>. </a:t>
            </a:r>
            <a:r>
              <a:rPr lang="ru-RU" b="1" dirty="0" err="1">
                <a:solidFill>
                  <a:schemeClr val="tx1"/>
                </a:solidFill>
              </a:rPr>
              <a:t>Наприклад</a:t>
            </a:r>
            <a:r>
              <a:rPr lang="ru-RU" b="1" dirty="0">
                <a:solidFill>
                  <a:schemeClr val="tx1"/>
                </a:solidFill>
              </a:rPr>
              <a:t>, з </a:t>
            </a:r>
            <a:r>
              <a:rPr lang="ru-RU" b="1" dirty="0" err="1">
                <a:solidFill>
                  <a:schemeClr val="tx1"/>
                </a:solidFill>
              </a:rPr>
              <a:t>історії</a:t>
            </a:r>
            <a:r>
              <a:rPr lang="ru-RU" b="1" dirty="0">
                <a:solidFill>
                  <a:schemeClr val="tx1"/>
                </a:solidFill>
              </a:rPr>
              <a:t> добре </a:t>
            </a:r>
            <a:r>
              <a:rPr lang="ru-RU" b="1" dirty="0" err="1">
                <a:solidFill>
                  <a:schemeClr val="tx1"/>
                </a:solidFill>
              </a:rPr>
              <a:t>відомо</a:t>
            </a:r>
            <a:r>
              <a:rPr lang="ru-RU" b="1" dirty="0">
                <a:solidFill>
                  <a:schemeClr val="tx1"/>
                </a:solidFill>
              </a:rPr>
              <a:t> шифр, </a:t>
            </a:r>
            <a:r>
              <a:rPr lang="ru-RU" b="1" dirty="0" err="1">
                <a:solidFill>
                  <a:schemeClr val="tx1"/>
                </a:solidFill>
              </a:rPr>
              <a:t>яким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користувався</a:t>
            </a:r>
            <a:r>
              <a:rPr lang="ru-RU" b="1" dirty="0">
                <a:solidFill>
                  <a:schemeClr val="tx1"/>
                </a:solidFill>
              </a:rPr>
              <a:t> для секретного </a:t>
            </a:r>
            <a:r>
              <a:rPr lang="ru-RU" b="1" dirty="0" err="1">
                <a:solidFill>
                  <a:schemeClr val="tx1"/>
                </a:solidFill>
              </a:rPr>
              <a:t>листування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своїми</a:t>
            </a:r>
            <a:r>
              <a:rPr lang="ru-RU" b="1" dirty="0">
                <a:solidFill>
                  <a:schemeClr val="tx1"/>
                </a:solidFill>
              </a:rPr>
              <a:t> генералами </a:t>
            </a:r>
            <a:r>
              <a:rPr lang="ru-RU" b="1" dirty="0" err="1">
                <a:solidFill>
                  <a:schemeClr val="tx1"/>
                </a:solidFill>
              </a:rPr>
              <a:t>римський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імператор</a:t>
            </a:r>
            <a:r>
              <a:rPr lang="ru-RU" b="1" dirty="0">
                <a:solidFill>
                  <a:schemeClr val="tx1"/>
                </a:solidFill>
              </a:rPr>
              <a:t> Гай </a:t>
            </a:r>
            <a:r>
              <a:rPr lang="ru-RU" b="1" dirty="0" err="1">
                <a:solidFill>
                  <a:schemeClr val="tx1"/>
                </a:solidFill>
              </a:rPr>
              <a:t>Юлій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Цезар</a:t>
            </a:r>
            <a:r>
              <a:rPr lang="ru-RU" b="1" dirty="0">
                <a:solidFill>
                  <a:schemeClr val="tx1"/>
                </a:solidFill>
              </a:rPr>
              <a:t>. Правило </a:t>
            </a:r>
            <a:r>
              <a:rPr lang="ru-RU" b="1" dirty="0" err="1">
                <a:solidFill>
                  <a:schemeClr val="tx1"/>
                </a:solidFill>
              </a:rPr>
              <a:t>кодування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полягає</a:t>
            </a:r>
            <a:r>
              <a:rPr lang="ru-RU" b="1" dirty="0">
                <a:solidFill>
                  <a:schemeClr val="tx1"/>
                </a:solidFill>
              </a:rPr>
              <a:t> в тому, </a:t>
            </a:r>
            <a:r>
              <a:rPr lang="ru-RU" b="1" dirty="0" err="1">
                <a:solidFill>
                  <a:schemeClr val="tx1"/>
                </a:solidFill>
              </a:rPr>
              <a:t>що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кожна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літера</a:t>
            </a:r>
            <a:r>
              <a:rPr lang="ru-RU" b="1" dirty="0">
                <a:solidFill>
                  <a:schemeClr val="tx1"/>
                </a:solidFill>
              </a:rPr>
              <a:t> в </a:t>
            </a:r>
            <a:r>
              <a:rPr lang="ru-RU" b="1" dirty="0" err="1">
                <a:solidFill>
                  <a:schemeClr val="tx1"/>
                </a:solidFill>
              </a:rPr>
              <a:t>тексті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повідомлення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замінюється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іншою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що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міститься</a:t>
            </a:r>
            <a:r>
              <a:rPr lang="ru-RU" b="1" dirty="0">
                <a:solidFill>
                  <a:schemeClr val="tx1"/>
                </a:solidFill>
              </a:rPr>
              <a:t> в </a:t>
            </a:r>
            <a:r>
              <a:rPr lang="ru-RU" b="1" dirty="0" err="1">
                <a:solidFill>
                  <a:schemeClr val="tx1"/>
                </a:solidFill>
              </a:rPr>
              <a:t>алфавіті</a:t>
            </a:r>
            <a:r>
              <a:rPr lang="ru-RU" b="1" dirty="0">
                <a:solidFill>
                  <a:schemeClr val="tx1"/>
                </a:solidFill>
              </a:rPr>
              <a:t> на </a:t>
            </a:r>
            <a:r>
              <a:rPr lang="ru-RU" b="1" dirty="0" err="1">
                <a:solidFill>
                  <a:schemeClr val="tx1"/>
                </a:solidFill>
              </a:rPr>
              <a:t>відстані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кількох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позицій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від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заданої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літери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015CF66-0D3A-63AE-8AE1-D9FFC2FE3CF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2684" t="40561" r="42684" b="31649"/>
          <a:stretch/>
        </p:blipFill>
        <p:spPr>
          <a:xfrm>
            <a:off x="224301" y="1772720"/>
            <a:ext cx="4335151" cy="27511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F6D0D7E-DAEC-CC64-0BC0-65260924D033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973" t="45614" r="45181" b="7789"/>
          <a:stretch/>
        </p:blipFill>
        <p:spPr>
          <a:xfrm>
            <a:off x="4640202" y="3153878"/>
            <a:ext cx="3416144" cy="34644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 descr="Гай Юлій Цезар — Вікіпедія">
            <a:extLst>
              <a:ext uri="{FF2B5EF4-FFF2-40B4-BE49-F238E27FC236}">
                <a16:creationId xmlns:a16="http://schemas.microsoft.com/office/drawing/2014/main" id="{DB5A4229-CCB5-D7EE-F3F1-DDD3399A48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560" r="21405" b="31930"/>
          <a:stretch/>
        </p:blipFill>
        <p:spPr bwMode="auto">
          <a:xfrm>
            <a:off x="8318908" y="1772720"/>
            <a:ext cx="3151053" cy="42928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Блок-схема: альтернативний процес 3">
            <a:extLst>
              <a:ext uri="{FF2B5EF4-FFF2-40B4-BE49-F238E27FC236}">
                <a16:creationId xmlns:a16="http://schemas.microsoft.com/office/drawing/2014/main" id="{98AA6FC8-C874-2C79-B777-5F509717BDC2}"/>
              </a:ext>
            </a:extLst>
          </p:cNvPr>
          <p:cNvSpPr/>
          <p:nvPr/>
        </p:nvSpPr>
        <p:spPr>
          <a:xfrm>
            <a:off x="8374097" y="6214043"/>
            <a:ext cx="2136808" cy="404261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Гай </a:t>
            </a:r>
            <a:r>
              <a:rPr lang="ru-RU" b="1" dirty="0" err="1">
                <a:solidFill>
                  <a:schemeClr val="bg1"/>
                </a:solidFill>
              </a:rPr>
              <a:t>Юлій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Цезар</a:t>
            </a:r>
            <a:endParaRPr lang="uk-UA" dirty="0">
              <a:solidFill>
                <a:schemeClr val="bg1"/>
              </a:solidFill>
            </a:endParaRPr>
          </a:p>
        </p:txBody>
      </p:sp>
      <p:pic>
        <p:nvPicPr>
          <p:cNvPr id="11" name="Рисунок 10">
            <a:hlinkClick r:id="rId11"/>
            <a:extLst>
              <a:ext uri="{FF2B5EF4-FFF2-40B4-BE49-F238E27FC236}">
                <a16:creationId xmlns:a16="http://schemas.microsoft.com/office/drawing/2014/main" id="{19AAE33E-F993-C802-4391-C67520AA8E7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261" y="5759744"/>
            <a:ext cx="2992632" cy="1167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636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63655E0-F010-1FFA-2C47-053EBDABCD2B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D8421DA5-0699-349F-3F0F-7268BAE2D3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3"/>
              <a:extLst>
                <a:ext uri="{FF2B5EF4-FFF2-40B4-BE49-F238E27FC236}">
                  <a16:creationId xmlns:a16="http://schemas.microsoft.com/office/drawing/2014/main" id="{D1CCA62F-32B0-357B-CAE8-39EA035A3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0" name="Блок-схема: альтернативний процес 9">
            <a:extLst>
              <a:ext uri="{FF2B5EF4-FFF2-40B4-BE49-F238E27FC236}">
                <a16:creationId xmlns:a16="http://schemas.microsoft.com/office/drawing/2014/main" id="{AAE31AE6-B042-93F3-4DAC-E5FB1012A85E}"/>
              </a:ext>
            </a:extLst>
          </p:cNvPr>
          <p:cNvSpPr/>
          <p:nvPr/>
        </p:nvSpPr>
        <p:spPr>
          <a:xfrm>
            <a:off x="121166" y="77001"/>
            <a:ext cx="11949668" cy="721896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tx1"/>
                </a:solidFill>
              </a:rPr>
              <a:t>На </a:t>
            </a:r>
            <a:r>
              <a:rPr lang="ru-RU" b="1" dirty="0" err="1">
                <a:solidFill>
                  <a:schemeClr val="tx1"/>
                </a:solidFill>
              </a:rPr>
              <a:t>основі</a:t>
            </a:r>
            <a:r>
              <a:rPr lang="ru-RU" b="1" dirty="0">
                <a:solidFill>
                  <a:schemeClr val="tx1"/>
                </a:solidFill>
              </a:rPr>
              <a:t> правила, за </a:t>
            </a:r>
            <a:r>
              <a:rPr lang="ru-RU" b="1" dirty="0" err="1">
                <a:solidFill>
                  <a:schemeClr val="tx1"/>
                </a:solidFill>
              </a:rPr>
              <a:t>яким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кодується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повідомлення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утворюється</a:t>
            </a:r>
            <a:r>
              <a:rPr lang="ru-RU" b="1" dirty="0">
                <a:solidFill>
                  <a:schemeClr val="tx1"/>
                </a:solidFill>
              </a:rPr>
              <a:t> правило для </a:t>
            </a:r>
            <a:r>
              <a:rPr lang="ru-RU" b="1" dirty="0" err="1">
                <a:solidFill>
                  <a:schemeClr val="tx1"/>
                </a:solidFill>
              </a:rPr>
              <a:t>відновлення</a:t>
            </a:r>
            <a:r>
              <a:rPr lang="ru-RU" b="1" dirty="0">
                <a:solidFill>
                  <a:schemeClr val="tx1"/>
                </a:solidFill>
              </a:rPr>
              <a:t> початкового </a:t>
            </a:r>
            <a:r>
              <a:rPr lang="ru-RU" b="1" dirty="0" err="1">
                <a:solidFill>
                  <a:schemeClr val="tx1"/>
                </a:solidFill>
              </a:rPr>
              <a:t>повідом-лення</a:t>
            </a:r>
            <a:r>
              <a:rPr lang="ru-RU" b="1" dirty="0">
                <a:solidFill>
                  <a:schemeClr val="tx1"/>
                </a:solidFill>
              </a:rPr>
              <a:t>. </a:t>
            </a:r>
            <a:r>
              <a:rPr lang="ru-RU" b="1" dirty="0" err="1">
                <a:solidFill>
                  <a:schemeClr val="tx1"/>
                </a:solidFill>
              </a:rPr>
              <a:t>Процес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отримання</a:t>
            </a:r>
            <a:r>
              <a:rPr lang="ru-RU" b="1" dirty="0">
                <a:solidFill>
                  <a:schemeClr val="tx1"/>
                </a:solidFill>
              </a:rPr>
              <a:t> початкового </a:t>
            </a:r>
            <a:r>
              <a:rPr lang="ru-RU" b="1" dirty="0" err="1">
                <a:solidFill>
                  <a:schemeClr val="tx1"/>
                </a:solidFill>
              </a:rPr>
              <a:t>повідомлення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із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закодованого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називають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декодуванням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повідомлення</a:t>
            </a:r>
            <a:r>
              <a:rPr lang="ru-RU" b="1" dirty="0">
                <a:solidFill>
                  <a:schemeClr val="tx1"/>
                </a:solidFill>
              </a:rPr>
              <a:t>.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Що таке кодування - KSW">
            <a:extLst>
              <a:ext uri="{FF2B5EF4-FFF2-40B4-BE49-F238E27FC236}">
                <a16:creationId xmlns:a16="http://schemas.microsoft.com/office/drawing/2014/main" id="{6A7CAE00-5CA8-42D2-3E6D-572054728A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07" y="1204769"/>
            <a:ext cx="7099119" cy="47327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Що таке декодування інформації?">
            <a:extLst>
              <a:ext uri="{FF2B5EF4-FFF2-40B4-BE49-F238E27FC236}">
                <a16:creationId xmlns:a16="http://schemas.microsoft.com/office/drawing/2014/main" id="{E2755FC3-7A57-8E39-C499-EEE4EA60C6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3350" y="2333897"/>
            <a:ext cx="4627484" cy="2598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7"/>
            <a:extLst>
              <a:ext uri="{FF2B5EF4-FFF2-40B4-BE49-F238E27FC236}">
                <a16:creationId xmlns:a16="http://schemas.microsoft.com/office/drawing/2014/main" id="{CF081D98-22AF-35B2-7476-1C321EB8389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5261" y="5759744"/>
            <a:ext cx="2992632" cy="1167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193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49059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Прямоугольник: скругленные углы 2">
            <a:extLst>
              <a:ext uri="{FF2B5EF4-FFF2-40B4-BE49-F238E27FC236}">
                <a16:creationId xmlns:a16="http://schemas.microsoft.com/office/drawing/2014/main" id="{9AF7DCA0-3D43-E5B6-1738-FF40B0F62292}"/>
              </a:ext>
            </a:extLst>
          </p:cNvPr>
          <p:cNvSpPr/>
          <p:nvPr/>
        </p:nvSpPr>
        <p:spPr>
          <a:xfrm>
            <a:off x="1829790" y="474251"/>
            <a:ext cx="8845864" cy="1168927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9" name="Рисунок 88">
            <a:hlinkClick r:id="rId7"/>
            <a:extLst>
              <a:ext uri="{FF2B5EF4-FFF2-40B4-BE49-F238E27FC236}">
                <a16:creationId xmlns:a16="http://schemas.microsoft.com/office/drawing/2014/main" id="{5BA5E41B-3086-6C97-6D6E-9D3CA51735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2289437"/>
            <a:ext cx="4783482" cy="1865811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A8935F2D-25F5-DAAD-DD8A-486A6B4618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565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5024</TotalTime>
  <Words>274</Words>
  <Application>Microsoft Office PowerPoint</Application>
  <PresentationFormat>Широкий екран</PresentationFormat>
  <Paragraphs>16</Paragraphs>
  <Slides>9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9</vt:i4>
      </vt:variant>
    </vt:vector>
  </HeadingPairs>
  <TitlesOfParts>
    <vt:vector size="15" baseType="lpstr">
      <vt:lpstr>a_Assuan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550</cp:revision>
  <dcterms:created xsi:type="dcterms:W3CDTF">2023-03-17T21:15:50Z</dcterms:created>
  <dcterms:modified xsi:type="dcterms:W3CDTF">2025-08-22T20:11:33Z</dcterms:modified>
</cp:coreProperties>
</file>