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522" r:id="rId2"/>
    <p:sldId id="524" r:id="rId3"/>
    <p:sldId id="525" r:id="rId4"/>
    <p:sldId id="527" r:id="rId5"/>
    <p:sldId id="530" r:id="rId6"/>
    <p:sldId id="533" r:id="rId7"/>
    <p:sldId id="271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5EAFA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8F4B2-3091-4D7B-8BB2-6044E0CF17EB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901A5-7A04-4093-A078-0C221DA738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3621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hyperlink" Target="https://youtu.be/OGSRxzz2JJQ" TargetMode="External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jpe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3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2.png"/><Relationship Id="rId10" Type="http://schemas.openxmlformats.org/officeDocument/2006/relationships/image" Target="../media/image10.png"/><Relationship Id="rId4" Type="http://schemas.openxmlformats.org/officeDocument/2006/relationships/image" Target="../media/image6.jpg"/><Relationship Id="rId9" Type="http://schemas.openxmlformats.org/officeDocument/2006/relationships/hyperlink" Target="https://youtu.be/OGSRxzz2JJQ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microsoft.com/office/2007/relationships/hdphoto" Target="../media/hdphoto5.wdp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microsoft.com/office/2007/relationships/hdphoto" Target="../media/hdphoto6.wdp"/><Relationship Id="rId10" Type="http://schemas.openxmlformats.org/officeDocument/2006/relationships/image" Target="../media/image10.png"/><Relationship Id="rId4" Type="http://schemas.openxmlformats.org/officeDocument/2006/relationships/image" Target="../media/image15.png"/><Relationship Id="rId9" Type="http://schemas.openxmlformats.org/officeDocument/2006/relationships/hyperlink" Target="https://youtu.be/OGSRxzz2JJQ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7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6.png"/><Relationship Id="rId10" Type="http://schemas.openxmlformats.org/officeDocument/2006/relationships/image" Target="../media/image10.png"/><Relationship Id="rId4" Type="http://schemas.openxmlformats.org/officeDocument/2006/relationships/image" Target="../media/image6.jpg"/><Relationship Id="rId9" Type="http://schemas.openxmlformats.org/officeDocument/2006/relationships/hyperlink" Target="https://youtu.be/OGSRxzz2JJQ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OGSRxzz2JJQ" TargetMode="External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9.wdp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6.jp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OGSRxzz2JJQ" TargetMode="Externa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20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1.jpg"/><Relationship Id="rId7" Type="http://schemas.openxmlformats.org/officeDocument/2006/relationships/hyperlink" Target="https://youtu.be/OGSRxzz2JJQ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4" Type="http://schemas.openxmlformats.org/officeDocument/2006/relationships/image" Target="../media/image22.png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-1"/>
            <a:ext cx="1209714" cy="126808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433011" y="2382559"/>
            <a:ext cx="690594" cy="20928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3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8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582" y="5136211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744734" y="0"/>
            <a:ext cx="3399129" cy="11079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037929" y="4211375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397B05-CECE-C4E5-38B3-6632D8608E6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0" t="5333" r="26508" b="12149"/>
          <a:stretch/>
        </p:blipFill>
        <p:spPr>
          <a:xfrm rot="5400000">
            <a:off x="7143124" y="151012"/>
            <a:ext cx="3390541" cy="67214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5926684" y="2298979"/>
            <a:ext cx="5823419" cy="2308324"/>
          </a:xfrm>
          <a:prstGeom prst="rect">
            <a:avLst/>
          </a:prstGeom>
          <a:noFill/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Кодування текстових даних. </a:t>
            </a:r>
          </a:p>
          <a:p>
            <a:pPr algn="ctr"/>
            <a:r>
              <a:rPr lang="uk-UA" sz="36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Таблиці кодів символів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174B3E-959E-9069-70F7-92D6198C260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9083" t="19955" r="30643" b="64388"/>
          <a:stretch/>
        </p:blipFill>
        <p:spPr>
          <a:xfrm>
            <a:off x="1193075" y="76520"/>
            <a:ext cx="4114088" cy="106697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18B707E3-96D1-6417-4AB5-4B82478C8245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48"/>
          <a:stretch/>
        </p:blipFill>
        <p:spPr>
          <a:xfrm>
            <a:off x="2782975" y="1530417"/>
            <a:ext cx="3523168" cy="5327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>
            <a:hlinkClick r:id="rId13"/>
            <a:extLst>
              <a:ext uri="{FF2B5EF4-FFF2-40B4-BE49-F238E27FC236}">
                <a16:creationId xmlns:a16="http://schemas.microsoft.com/office/drawing/2014/main" id="{61282A38-25DA-8077-0245-983A693F56D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448" y="5207107"/>
            <a:ext cx="2862004" cy="111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" presetClass="entr" presetSubtype="8" accel="36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4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5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" presetClass="entr" presetSubtype="8" accel="36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4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5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593559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Для </a:t>
            </a:r>
            <a:r>
              <a:rPr lang="ru-RU" b="1" dirty="0" err="1">
                <a:solidFill>
                  <a:schemeClr val="tx1"/>
                </a:solidFill>
              </a:rPr>
              <a:t>кодування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текстів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використовують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таблиці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кодів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символів</a:t>
            </a:r>
            <a:r>
              <a:rPr lang="ru-RU" b="1" dirty="0">
                <a:solidFill>
                  <a:schemeClr val="tx1"/>
                </a:solidFill>
              </a:rPr>
              <a:t>, у </a:t>
            </a:r>
            <a:r>
              <a:rPr lang="ru-RU" b="1" dirty="0" err="1">
                <a:solidFill>
                  <a:schemeClr val="tx1"/>
                </a:solidFill>
              </a:rPr>
              <a:t>яких</a:t>
            </a:r>
            <a:r>
              <a:rPr lang="ru-RU" b="1" dirty="0">
                <a:solidFill>
                  <a:schemeClr val="tx1"/>
                </a:solidFill>
              </a:rPr>
              <a:t> кожному символу,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може</a:t>
            </a:r>
            <a:r>
              <a:rPr lang="ru-RU" b="1" dirty="0">
                <a:solidFill>
                  <a:schemeClr val="tx1"/>
                </a:solidFill>
              </a:rPr>
              <a:t> бути </a:t>
            </a:r>
            <a:r>
              <a:rPr lang="ru-RU" b="1" dirty="0" err="1">
                <a:solidFill>
                  <a:schemeClr val="tx1"/>
                </a:solidFill>
              </a:rPr>
              <a:t>використа-ний</a:t>
            </a:r>
            <a:r>
              <a:rPr lang="ru-RU" b="1" dirty="0">
                <a:solidFill>
                  <a:schemeClr val="tx1"/>
                </a:solidFill>
              </a:rPr>
              <a:t> у текстовому </a:t>
            </a:r>
            <a:r>
              <a:rPr lang="ru-RU" b="1" dirty="0" err="1">
                <a:solidFill>
                  <a:schemeClr val="tx1"/>
                </a:solidFill>
              </a:rPr>
              <a:t>повідомленні</a:t>
            </a:r>
            <a:r>
              <a:rPr lang="ru-RU" b="1" dirty="0">
                <a:solidFill>
                  <a:schemeClr val="tx1"/>
                </a:solidFill>
              </a:rPr>
              <a:t>, поставлено у </a:t>
            </a:r>
            <a:r>
              <a:rPr lang="ru-RU" b="1" dirty="0" err="1">
                <a:solidFill>
                  <a:schemeClr val="tx1"/>
                </a:solidFill>
              </a:rPr>
              <a:t>відповідність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деяке</a:t>
            </a:r>
            <a:r>
              <a:rPr lang="ru-RU" b="1" dirty="0">
                <a:solidFill>
                  <a:schemeClr val="tx1"/>
                </a:solidFill>
              </a:rPr>
              <a:t> число.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9" name="Picture 2" descr="Презентация на тему: &quot;О кодировках символов в компьютере Учитель  информатики Троицкой СОШ Еремин О.Ф.&quot;. Скачать бесплатно и без регистрации.">
            <a:extLst>
              <a:ext uri="{FF2B5EF4-FFF2-40B4-BE49-F238E27FC236}">
                <a16:creationId xmlns:a16="http://schemas.microsoft.com/office/drawing/2014/main" id="{E40D7486-36B4-3F4A-C1CE-2E2CEEA1DA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86" t="21965" r="4107" b="12321"/>
          <a:stretch/>
        </p:blipFill>
        <p:spPr bwMode="auto">
          <a:xfrm>
            <a:off x="121166" y="1053738"/>
            <a:ext cx="6905625" cy="3106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Урок Тема: &quot;кодування даних.&quot;">
            <a:extLst>
              <a:ext uri="{FF2B5EF4-FFF2-40B4-BE49-F238E27FC236}">
                <a16:creationId xmlns:a16="http://schemas.microsoft.com/office/drawing/2014/main" id="{CCCD1A89-ED99-FE7D-FAA7-9D58977DF1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579"/>
          <a:stretch/>
        </p:blipFill>
        <p:spPr bwMode="auto">
          <a:xfrm>
            <a:off x="4196384" y="3535680"/>
            <a:ext cx="7395498" cy="3245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203C11CF-B111-7C95-0720-5060F028D5F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42969"/>
            <a:ext cx="2862004" cy="111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95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0"/>
            <a:ext cx="11949668" cy="863525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У 1963 </a:t>
            </a:r>
            <a:r>
              <a:rPr lang="ru-RU" b="1" dirty="0" err="1">
                <a:solidFill>
                  <a:schemeClr val="tx1"/>
                </a:solidFill>
              </a:rPr>
              <a:t>році</a:t>
            </a:r>
            <a:r>
              <a:rPr lang="ru-RU" b="1" dirty="0">
                <a:solidFill>
                  <a:schemeClr val="tx1"/>
                </a:solidFill>
              </a:rPr>
              <a:t> у США </a:t>
            </a:r>
            <a:r>
              <a:rPr lang="ru-RU" b="1" dirty="0" err="1">
                <a:solidFill>
                  <a:schemeClr val="tx1"/>
                </a:solidFill>
              </a:rPr>
              <a:t>була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розроблена</a:t>
            </a:r>
            <a:r>
              <a:rPr lang="ru-RU" b="1" dirty="0">
                <a:solidFill>
                  <a:schemeClr val="tx1"/>
                </a:solidFill>
              </a:rPr>
              <a:t> одна з перших </a:t>
            </a:r>
            <a:r>
              <a:rPr lang="ru-RU" b="1" dirty="0" err="1">
                <a:solidFill>
                  <a:schemeClr val="tx1"/>
                </a:solidFill>
              </a:rPr>
              <a:t>таблиць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кодів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символів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призначена</a:t>
            </a:r>
            <a:r>
              <a:rPr lang="ru-RU" b="1" dirty="0">
                <a:solidFill>
                  <a:schemeClr val="tx1"/>
                </a:solidFill>
              </a:rPr>
              <a:t> для </a:t>
            </a:r>
            <a:r>
              <a:rPr lang="ru-RU" b="1" dirty="0" err="1">
                <a:solidFill>
                  <a:schemeClr val="tx1"/>
                </a:solidFill>
              </a:rPr>
              <a:t>передавання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повідом</a:t>
            </a:r>
            <a:r>
              <a:rPr lang="ru-RU" b="1" dirty="0">
                <a:solidFill>
                  <a:schemeClr val="tx1"/>
                </a:solidFill>
              </a:rPr>
              <a:t>-лень телетайпом. </a:t>
            </a:r>
            <a:r>
              <a:rPr lang="ru-RU" b="1" dirty="0" err="1">
                <a:solidFill>
                  <a:schemeClr val="tx1"/>
                </a:solidFill>
              </a:rPr>
              <a:t>Пізніше</a:t>
            </a:r>
            <a:r>
              <a:rPr lang="ru-RU" b="1" dirty="0">
                <a:solidFill>
                  <a:schemeClr val="tx1"/>
                </a:solidFill>
              </a:rPr>
              <a:t> вона стала стандартом для </a:t>
            </a:r>
            <a:r>
              <a:rPr lang="ru-RU" b="1" dirty="0" err="1">
                <a:solidFill>
                  <a:schemeClr val="tx1"/>
                </a:solidFill>
              </a:rPr>
              <a:t>використання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комп’ютерній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техніці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отримала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назву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табли-ця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кодів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символів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ASCII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Телетайп — Википедия">
            <a:extLst>
              <a:ext uri="{FF2B5EF4-FFF2-40B4-BE49-F238E27FC236}">
                <a16:creationId xmlns:a16="http://schemas.microsoft.com/office/drawing/2014/main" id="{08C3F14E-78B9-7D0E-60A5-CCFDF27A3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83" y="1151656"/>
            <a:ext cx="4176984" cy="378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009B283-0E8B-A60D-E302-0CFDE93E793F}"/>
              </a:ext>
            </a:extLst>
          </p:cNvPr>
          <p:cNvSpPr/>
          <p:nvPr/>
        </p:nvSpPr>
        <p:spPr>
          <a:xfrm rot="21236409">
            <a:off x="670562" y="4918114"/>
            <a:ext cx="2002971" cy="461555"/>
          </a:xfrm>
          <a:prstGeom prst="rect">
            <a:avLst/>
          </a:prstGeom>
          <a:solidFill>
            <a:schemeClr val="accent4">
              <a:lumMod val="60000"/>
              <a:lumOff val="40000"/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ysClr val="windowText" lastClr="000000"/>
                </a:solidFill>
              </a:rPr>
              <a:t>Телетайп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07DF9D-D1DE-C9FA-0CD3-F29AAA4C42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9643" t="11174" r="18357" b="15048"/>
          <a:stretch/>
        </p:blipFill>
        <p:spPr>
          <a:xfrm>
            <a:off x="4211355" y="1356494"/>
            <a:ext cx="7559041" cy="5059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7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130CFEF2-E941-F63E-D8B9-DE901DB2A5E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42969"/>
            <a:ext cx="2862004" cy="111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09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410679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Текстові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символи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кодуються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таблиці</a:t>
            </a:r>
            <a:r>
              <a:rPr lang="ru-RU" b="1" dirty="0">
                <a:solidFill>
                  <a:schemeClr val="tx1"/>
                </a:solidFill>
              </a:rPr>
              <a:t> ASCII числами </a:t>
            </a:r>
            <a:r>
              <a:rPr lang="ru-RU" b="1" dirty="0" err="1">
                <a:solidFill>
                  <a:schemeClr val="tx1"/>
                </a:solidFill>
              </a:rPr>
              <a:t>від</a:t>
            </a:r>
            <a:r>
              <a:rPr lang="ru-RU" b="1" dirty="0">
                <a:solidFill>
                  <a:schemeClr val="tx1"/>
                </a:solidFill>
              </a:rPr>
              <a:t> 32 до 127.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ED43D2-3E03-C145-5A13-A901E09120F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2500" t="8889" r="12286" b="6666"/>
          <a:stretch/>
        </p:blipFill>
        <p:spPr>
          <a:xfrm>
            <a:off x="3344198" y="691928"/>
            <a:ext cx="6975567" cy="60009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1F324F4-4B4A-F083-1A16-47D94F82A7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221" y="1442034"/>
            <a:ext cx="2395700" cy="5499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3A4E026A-8ED8-D139-AA7E-D2933C88BA7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42969"/>
            <a:ext cx="2862004" cy="111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1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0"/>
            <a:ext cx="11949668" cy="1169947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Цілих</a:t>
            </a:r>
            <a:r>
              <a:rPr lang="ru-RU" b="1" dirty="0">
                <a:solidFill>
                  <a:schemeClr val="tx1"/>
                </a:solidFill>
              </a:rPr>
              <a:t> чисел </a:t>
            </a:r>
            <a:r>
              <a:rPr lang="ru-RU" b="1" dirty="0" err="1">
                <a:solidFill>
                  <a:schemeClr val="tx1"/>
                </a:solidFill>
              </a:rPr>
              <a:t>від</a:t>
            </a:r>
            <a:r>
              <a:rPr lang="ru-RU" b="1" dirty="0">
                <a:solidFill>
                  <a:schemeClr val="tx1"/>
                </a:solidFill>
              </a:rPr>
              <a:t> 0 до 255 </a:t>
            </a:r>
            <a:r>
              <a:rPr lang="ru-RU" b="1" dirty="0" err="1">
                <a:solidFill>
                  <a:schemeClr val="tx1"/>
                </a:solidFill>
              </a:rPr>
              <a:t>вистачає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щоб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закодувати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символи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деяких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двох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абеток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наприклад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англійської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україн-ської</a:t>
            </a:r>
            <a:r>
              <a:rPr lang="ru-RU" b="1" dirty="0">
                <a:solidFill>
                  <a:schemeClr val="tx1"/>
                </a:solidFill>
              </a:rPr>
              <a:t>, та </a:t>
            </a:r>
            <a:r>
              <a:rPr lang="ru-RU" b="1" dirty="0" err="1">
                <a:solidFill>
                  <a:schemeClr val="tx1"/>
                </a:solidFill>
              </a:rPr>
              <a:t>деякі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інші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символи</a:t>
            </a:r>
            <a:r>
              <a:rPr lang="ru-RU" b="1" dirty="0">
                <a:solidFill>
                  <a:schemeClr val="tx1"/>
                </a:solidFill>
              </a:rPr>
              <a:t>. Але для </a:t>
            </a:r>
            <a:r>
              <a:rPr lang="ru-RU" b="1" dirty="0" err="1">
                <a:solidFill>
                  <a:schemeClr val="tx1"/>
                </a:solidFill>
              </a:rPr>
              <a:t>кодування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символів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інших</a:t>
            </a:r>
            <a:r>
              <a:rPr lang="ru-RU" b="1" dirty="0">
                <a:solidFill>
                  <a:schemeClr val="tx1"/>
                </a:solidFill>
              </a:rPr>
              <a:t> систем письма (</a:t>
            </a:r>
            <a:r>
              <a:rPr lang="ru-RU" b="1" dirty="0" err="1">
                <a:solidFill>
                  <a:schemeClr val="tx1"/>
                </a:solidFill>
              </a:rPr>
              <a:t>грецької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арабської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абетки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ієрогліфів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клинопису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тощо</a:t>
            </a:r>
            <a:r>
              <a:rPr lang="ru-RU" b="1" dirty="0">
                <a:solidFill>
                  <a:schemeClr val="tx1"/>
                </a:solidFill>
              </a:rPr>
              <a:t>) </a:t>
            </a:r>
            <a:r>
              <a:rPr lang="ru-RU" b="1" dirty="0" err="1">
                <a:solidFill>
                  <a:schemeClr val="tx1"/>
                </a:solidFill>
              </a:rPr>
              <a:t>потрібно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значно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більше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значень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кодів</a:t>
            </a:r>
            <a:r>
              <a:rPr lang="ru-RU" b="1" dirty="0">
                <a:solidFill>
                  <a:schemeClr val="tx1"/>
                </a:solidFill>
              </a:rPr>
              <a:t>. Для </a:t>
            </a:r>
            <a:r>
              <a:rPr lang="ru-RU" b="1" dirty="0" err="1">
                <a:solidFill>
                  <a:schemeClr val="tx1"/>
                </a:solidFill>
              </a:rPr>
              <a:t>кодування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символів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усіх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алфавітів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світу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розроблено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таблицю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кодів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символів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Юнікод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Работа со спецсимволами Unicode">
            <a:extLst>
              <a:ext uri="{FF2B5EF4-FFF2-40B4-BE49-F238E27FC236}">
                <a16:creationId xmlns:a16="http://schemas.microsoft.com/office/drawing/2014/main" id="{A4ECBA69-0A4A-9496-ECEE-B73E50685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15" y="1766961"/>
            <a:ext cx="3033168" cy="3033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3D7D46C-6B86-BA49-1418-70D8CC37C88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6357" t="36698" r="23286" b="25969"/>
          <a:stretch/>
        </p:blipFill>
        <p:spPr>
          <a:xfrm>
            <a:off x="4367389" y="1453453"/>
            <a:ext cx="6623043" cy="4581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E4652B2C-843B-EA90-BACC-B8BC9954D508}"/>
              </a:ext>
            </a:extLst>
          </p:cNvPr>
          <p:cNvSpPr/>
          <p:nvPr/>
        </p:nvSpPr>
        <p:spPr>
          <a:xfrm>
            <a:off x="7977050" y="5293954"/>
            <a:ext cx="3013381" cy="40059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C371F477-5279-55A2-22BA-4B5DEA915D48}"/>
              </a:ext>
            </a:extLst>
          </p:cNvPr>
          <p:cNvSpPr/>
          <p:nvPr/>
        </p:nvSpPr>
        <p:spPr>
          <a:xfrm>
            <a:off x="8445264" y="3952834"/>
            <a:ext cx="481021" cy="40059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03488ADD-089F-CF2E-AC79-3DAF95DA136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42969"/>
            <a:ext cx="2862004" cy="111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55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72189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У текстовому </a:t>
            </a:r>
            <a:r>
              <a:rPr lang="ru-RU" b="1" dirty="0" err="1">
                <a:solidFill>
                  <a:schemeClr val="tx1"/>
                </a:solidFill>
              </a:rPr>
              <a:t>процесорі</a:t>
            </a:r>
            <a:r>
              <a:rPr lang="ru-RU" b="1" dirty="0">
                <a:solidFill>
                  <a:schemeClr val="tx1"/>
                </a:solidFill>
              </a:rPr>
              <a:t> Word для </a:t>
            </a:r>
            <a:r>
              <a:rPr lang="ru-RU" b="1" dirty="0" err="1">
                <a:solidFill>
                  <a:schemeClr val="tx1"/>
                </a:solidFill>
              </a:rPr>
              <a:t>вставлення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символів</a:t>
            </a:r>
            <a:r>
              <a:rPr lang="ru-RU" b="1" dirty="0">
                <a:solidFill>
                  <a:schemeClr val="tx1"/>
                </a:solidFill>
              </a:rPr>
              <a:t> у текст </a:t>
            </a:r>
            <a:r>
              <a:rPr lang="ru-RU" b="1" dirty="0" err="1">
                <a:solidFill>
                  <a:schemeClr val="tx1"/>
                </a:solidFill>
              </a:rPr>
              <a:t>можна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використати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їх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коди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таблиці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Юнікод</a:t>
            </a:r>
            <a:r>
              <a:rPr lang="ru-RU" b="1" dirty="0">
                <a:solidFill>
                  <a:schemeClr val="tx1"/>
                </a:solidFill>
              </a:rPr>
              <a:t>. Для </a:t>
            </a:r>
            <a:r>
              <a:rPr lang="ru-RU" b="1" dirty="0" err="1">
                <a:solidFill>
                  <a:schemeClr val="tx1"/>
                </a:solidFill>
              </a:rPr>
              <a:t>цього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потрібно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натиснути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утримувати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клавішу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Alt</a:t>
            </a:r>
            <a:r>
              <a:rPr lang="ru-RU" b="1" dirty="0">
                <a:solidFill>
                  <a:schemeClr val="tx1"/>
                </a:solidFill>
              </a:rPr>
              <a:t> і </a:t>
            </a:r>
            <a:r>
              <a:rPr lang="ru-RU" b="1" dirty="0" err="1">
                <a:solidFill>
                  <a:schemeClr val="tx1"/>
                </a:solidFill>
              </a:rPr>
              <a:t>набрати</a:t>
            </a:r>
            <a:r>
              <a:rPr lang="ru-RU" b="1" dirty="0">
                <a:solidFill>
                  <a:schemeClr val="tx1"/>
                </a:solidFill>
              </a:rPr>
              <a:t> код символа на </a:t>
            </a:r>
            <a:r>
              <a:rPr lang="ru-RU" b="1" dirty="0" err="1">
                <a:solidFill>
                  <a:schemeClr val="tx1"/>
                </a:solidFill>
              </a:rPr>
              <a:t>додатковій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цифровій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клавіатурі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3B25D33-04E4-EDB6-A605-B4DAF97A070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6214" t="33905" r="15786" b="25841"/>
          <a:stretch/>
        </p:blipFill>
        <p:spPr>
          <a:xfrm>
            <a:off x="922039" y="993443"/>
            <a:ext cx="10068393" cy="47495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B8D49579-53C3-F43D-FB8C-55996296348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42969"/>
            <a:ext cx="2862004" cy="111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202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5082</TotalTime>
  <Words>199</Words>
  <Application>Microsoft Office PowerPoint</Application>
  <PresentationFormat>Широкий екран</PresentationFormat>
  <Paragraphs>14</Paragraphs>
  <Slides>7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a_Assuan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567</cp:revision>
  <dcterms:created xsi:type="dcterms:W3CDTF">2023-03-17T21:15:50Z</dcterms:created>
  <dcterms:modified xsi:type="dcterms:W3CDTF">2025-08-28T18:32:54Z</dcterms:modified>
</cp:coreProperties>
</file>