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522" r:id="rId2"/>
    <p:sldId id="525" r:id="rId3"/>
    <p:sldId id="523" r:id="rId4"/>
    <p:sldId id="533" r:id="rId5"/>
    <p:sldId id="524" r:id="rId6"/>
    <p:sldId id="534" r:id="rId7"/>
    <p:sldId id="553" r:id="rId8"/>
    <p:sldId id="538" r:id="rId9"/>
    <p:sldId id="555" r:id="rId10"/>
    <p:sldId id="539" r:id="rId11"/>
    <p:sldId id="556" r:id="rId12"/>
    <p:sldId id="271" r:id="rId13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5EAFA"/>
    <a:srgbClr val="0000FF"/>
    <a:srgbClr val="5BD4FF"/>
    <a:srgbClr val="FF00FF"/>
    <a:srgbClr val="F0F97F"/>
    <a:srgbClr val="EEDDEF"/>
    <a:srgbClr val="DDF0FE"/>
    <a:srgbClr val="3A39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41C1CF-693A-4826-8D70-3E0AD4E3E5D3}" type="datetimeFigureOut">
              <a:rPr lang="uk-UA" smtClean="0"/>
              <a:t>01.03.2025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7B49B3-EE26-4AFA-B212-D125905BDD2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389234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86D8F8-1E25-43AB-9034-6EC45E637E82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11797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D5CCEE-143D-60EB-6935-879ED86166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DFDAEDAE-99D1-F70D-DEA8-D935896C0E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BCCB5B1-0572-9C33-D4A0-AAC21B7FB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01.03.2025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55296216-B219-6640-7E51-09326A4E2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5BC6197-DC99-D2EC-3AFC-9CCCDA5B6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667023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A3B64D-D001-A58E-D287-2AAEF3C01D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14F2F6-51EE-EA7C-F82A-D389DA94AD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E70FA8D-06DF-A22C-67D6-A54E97614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01.03.2025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B33C760-8721-712E-9949-415531F76B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ECB1FBCD-4280-B1CD-0E12-900B6FB0A9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71723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8B2F87-FD2B-90C1-6BBF-83D5D81D7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7718925D-90A8-33F1-636E-B1751B0DF7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9EBB276-5B1C-103B-E35B-71B3D40776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01.03.2025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77A7AA3A-9EDA-8351-1FF1-43FB32DE2F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CD2A20A4-5DF2-4DD2-DE4B-2C80F85F5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449182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88BA49-7A5F-C9E0-C4DE-6CC17CB6D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DC26D3C-39AF-2B3D-96E9-B9D316FB44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C45E39BB-6B3A-CF5F-09E1-A28EDC8A71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F2E0BE47-B8B9-CA90-81F7-5D9CFCF802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01.03.2025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2E9D3F53-635C-6EC6-4951-BABF4356F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E2BEE36-6F12-A25C-4A3B-819E7CA54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18720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6EFE09-ACAC-9CAA-2C27-88BF3609C0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F61FFF8-9EAF-5D83-1817-D1A146833C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265D8A77-1679-6B16-9455-37938357E0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9416A592-64A3-58E6-4FA0-DAC8662B91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F893D938-842C-938E-7E43-3B5824C03A8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50A134D2-73C7-4207-AA61-C89323C904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01.03.2025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AA12C4C-5AAE-BCDC-F3D3-FF1BEA8193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154653E3-5E8E-76B5-3211-66FB61CC21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41591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369942-7232-CDB9-7D9B-5C334312D5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29C4A3B6-363C-94FC-209C-B175FBD85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01.03.2025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43678554-D93D-FA53-117C-2577BA843F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A5DAECEF-854B-6940-667D-AF5D9051D5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9953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5BEA5633-AD68-EE39-FDA1-F9BBD609F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01.03.2025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D30F6B48-C5E5-3C18-504E-CF54AE51E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73AF835F-FDBB-5E9C-0882-ACDFE5A9DF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661806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5E31C8-4678-ED5B-67EA-D6AA5BFB0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FFE1AE2-67D5-3BC9-FC07-151B1DF0F6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D4235BBC-88D9-08D8-6873-9C6DAF84BF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1475C2E-4E7F-8830-DACC-926386A702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01.03.2025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1040E41A-C6CF-9561-9B76-6D6FDC0787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5B394003-7BA0-BC2E-ECD9-B037BF8AAB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385611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62E07E-8068-E47D-279D-0420F7CE5B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F80DCE83-CC71-E9CC-BC1F-A8DD8FFA94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700C439D-2EDB-70B1-EDF1-06CA7D69BC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C649DBF3-B7BB-9068-91ED-03B9ED649B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01.03.2025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49EEA5E8-7C1A-9DD1-EB56-4C8D8E4F0E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398429C-2D05-4CCE-EE87-98B5F4289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77403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32F6D7-6844-78D9-3E27-B458504CAC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F9089143-6FFB-AFFE-6F1F-CA6A51F189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74E4851A-1A0C-E230-119F-042637EF22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01.03.2025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812ABC3-7344-E6F6-7BA1-FEE4F4C81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42BEBE4-29CA-BD89-6365-73B6CD86F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993154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7A4F6040-0FF0-B42D-2647-38B0630743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CF344D33-D11B-BB54-9176-9E61BE9916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CDB0D7D-1859-58D9-8071-ECE1CAA126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01.03.2025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69A832B8-AC26-8D4F-E349-18479C060F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03D7E19-D7CF-51CB-F6A8-900F87A604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93482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3B8AF1BF-188E-DFA2-D054-09F7DD7D3F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EC434913-EBEE-559D-3839-6776A02E31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044F351-8286-C883-4FBF-C49FDEB4CC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03B80A-18F8-41CF-B782-306013C2E149}" type="datetimeFigureOut">
              <a:rPr lang="uk-UA" smtClean="0"/>
              <a:t>01.03.2025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82E0F98-ABB5-DF22-FEDA-E4F5F395DB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38B266F-0335-16C1-9D38-29B50427EB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700777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13" Type="http://schemas.openxmlformats.org/officeDocument/2006/relationships/image" Target="../media/image9.png"/><Relationship Id="rId3" Type="http://schemas.openxmlformats.org/officeDocument/2006/relationships/image" Target="../media/image3.jpeg"/><Relationship Id="rId7" Type="http://schemas.openxmlformats.org/officeDocument/2006/relationships/hyperlink" Target="https://www.youtube.com/channel/UCYtu9EnlIk3Nph-Yj_nHd6A" TargetMode="External"/><Relationship Id="rId12" Type="http://schemas.openxmlformats.org/officeDocument/2006/relationships/hyperlink" Target="https://youtu.be/8hBlWHaqLfw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microsoft.com/office/2007/relationships/hdphoto" Target="../media/hdphoto2.wdp"/><Relationship Id="rId5" Type="http://schemas.openxmlformats.org/officeDocument/2006/relationships/image" Target="../media/image5.png"/><Relationship Id="rId10" Type="http://schemas.openxmlformats.org/officeDocument/2006/relationships/image" Target="../media/image8.png"/><Relationship Id="rId4" Type="http://schemas.openxmlformats.org/officeDocument/2006/relationships/image" Target="../media/image4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hyperlink" Target="https://youtu.be/8hBlWHaqLfw" TargetMode="External"/><Relationship Id="rId4" Type="http://schemas.openxmlformats.org/officeDocument/2006/relationships/image" Target="../media/image1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8hBlWHaqLfw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8hBlWHaqLfw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8hBlWHaqLfw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8hBlWHaqLfw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8hBlWHaqLfw" TargetMode="Externa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hyperlink" Target="https://youtu.be/8hBlWHaqLfw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8hBlWHaqLfw" TargetMode="Externa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8hBlWHaqLfw" TargetMode="Externa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8hBlWHaqLfw" TargetMode="Externa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21.jpg"/><Relationship Id="rId7" Type="http://schemas.openxmlformats.org/officeDocument/2006/relationships/hyperlink" Target="https://youtu.be/8hBlWHaqLfw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gif"/><Relationship Id="rId5" Type="http://schemas.openxmlformats.org/officeDocument/2006/relationships/image" Target="../media/image23.jpeg"/><Relationship Id="rId4" Type="http://schemas.openxmlformats.org/officeDocument/2006/relationships/image" Target="../media/image22.png"/><Relationship Id="rId9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61D02583-63B9-4127-F596-C10E6E5EA4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-16639" y="0"/>
            <a:ext cx="1087794" cy="1140286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B873EC40-13CC-DD0C-7711-81EA0F5AA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3">
            <a:extLst>
              <a:ext uri="{FF2B5EF4-FFF2-40B4-BE49-F238E27FC236}">
                <a16:creationId xmlns:a16="http://schemas.microsoft.com/office/drawing/2014/main" id="{65885A23-84B0-3B9F-249B-FB83FAE865C6}"/>
              </a:ext>
            </a:extLst>
          </p:cNvPr>
          <p:cNvSpPr/>
          <p:nvPr/>
        </p:nvSpPr>
        <p:spPr>
          <a:xfrm>
            <a:off x="1575407" y="2547656"/>
            <a:ext cx="528947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2000" b="1" cap="none" spc="50" dirty="0">
                <a:ln w="57150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7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2320EBE8-0A68-D756-41E8-A22EFCBDDA6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41923"/>
            <a:ext cx="1839881" cy="1839881"/>
          </a:xfrm>
          <a:prstGeom prst="rect">
            <a:avLst/>
          </a:prstGeom>
        </p:spPr>
      </p:pic>
      <p:sp>
        <p:nvSpPr>
          <p:cNvPr id="24" name="Прямоугольник 12">
            <a:extLst>
              <a:ext uri="{FF2B5EF4-FFF2-40B4-BE49-F238E27FC236}">
                <a16:creationId xmlns:a16="http://schemas.microsoft.com/office/drawing/2014/main" id="{C5F4BD2D-3D11-B47B-85BA-001EF9EBA860}"/>
              </a:ext>
            </a:extLst>
          </p:cNvPr>
          <p:cNvSpPr/>
          <p:nvPr/>
        </p:nvSpPr>
        <p:spPr>
          <a:xfrm>
            <a:off x="8634777" y="71616"/>
            <a:ext cx="3399129" cy="1107996"/>
          </a:xfrm>
          <a:prstGeom prst="rect">
            <a:avLst/>
          </a:prstGeom>
          <a:solidFill>
            <a:srgbClr val="C5EAFA"/>
          </a:solidFill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Урок </a:t>
            </a:r>
            <a:r>
              <a:rPr lang="ru-RU" sz="6600" b="1" i="1" cap="none" spc="50" dirty="0">
                <a:ln w="2857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47</a:t>
            </a:r>
          </a:p>
        </p:txBody>
      </p:sp>
      <p:grpSp>
        <p:nvGrpSpPr>
          <p:cNvPr id="28" name="Групувати 27">
            <a:extLst>
              <a:ext uri="{FF2B5EF4-FFF2-40B4-BE49-F238E27FC236}">
                <a16:creationId xmlns:a16="http://schemas.microsoft.com/office/drawing/2014/main" id="{A40CCA30-7D0D-3B1E-CE18-E0E81882AD5E}"/>
              </a:ext>
            </a:extLst>
          </p:cNvPr>
          <p:cNvGrpSpPr/>
          <p:nvPr/>
        </p:nvGrpSpPr>
        <p:grpSpPr>
          <a:xfrm>
            <a:off x="1413760" y="4370304"/>
            <a:ext cx="2249183" cy="2249183"/>
            <a:chOff x="2209664" y="3808717"/>
            <a:chExt cx="2249183" cy="2249183"/>
          </a:xfrm>
        </p:grpSpPr>
        <p:pic>
          <p:nvPicPr>
            <p:cNvPr id="20" name="Рисунок 19">
              <a:extLst>
                <a:ext uri="{FF2B5EF4-FFF2-40B4-BE49-F238E27FC236}">
                  <a16:creationId xmlns:a16="http://schemas.microsoft.com/office/drawing/2014/main" id="{65AAF99F-DF26-37E1-21A6-850855DC5E5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9664" y="3808717"/>
              <a:ext cx="2249183" cy="2249183"/>
            </a:xfrm>
            <a:prstGeom prst="rect">
              <a:avLst/>
            </a:prstGeom>
          </p:spPr>
        </p:pic>
        <p:pic>
          <p:nvPicPr>
            <p:cNvPr id="25" name="Рисунок 24">
              <a:hlinkClick r:id="rId7"/>
              <a:extLst>
                <a:ext uri="{FF2B5EF4-FFF2-40B4-BE49-F238E27FC236}">
                  <a16:creationId xmlns:a16="http://schemas.microsoft.com/office/drawing/2014/main" id="{1127D1D3-7E7D-F136-07AB-53A7FA9A042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2869034" y="4505603"/>
              <a:ext cx="930442" cy="857013"/>
            </a:xfrm>
            <a:prstGeom prst="rect">
              <a:avLst/>
            </a:prstGeom>
          </p:spPr>
        </p:pic>
      </p:grpSp>
      <p:sp>
        <p:nvSpPr>
          <p:cNvPr id="29" name="Прямоугольник 5">
            <a:extLst>
              <a:ext uri="{FF2B5EF4-FFF2-40B4-BE49-F238E27FC236}">
                <a16:creationId xmlns:a16="http://schemas.microsoft.com/office/drawing/2014/main" id="{EF9BD8D0-9885-4773-26BA-641DDA687CB9}"/>
              </a:ext>
            </a:extLst>
          </p:cNvPr>
          <p:cNvSpPr/>
          <p:nvPr/>
        </p:nvSpPr>
        <p:spPr>
          <a:xfrm>
            <a:off x="4555329" y="1777395"/>
            <a:ext cx="7585166" cy="3170099"/>
          </a:xfrm>
          <a:prstGeom prst="rect">
            <a:avLst/>
          </a:prstGeom>
          <a:solidFill>
            <a:srgbClr val="FFFF00">
              <a:alpha val="15000"/>
            </a:srgbClr>
          </a:solidFill>
          <a:effectLst>
            <a:softEdge rad="127000"/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4000" b="1" dirty="0">
                <a:ln w="19050">
                  <a:solidFill>
                    <a:schemeClr val="tx1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Fat Freddie CT" panose="02000504020000020004" pitchFamily="50" charset="0"/>
              </a:rPr>
              <a:t>Комп’ютерна анімація. </a:t>
            </a:r>
          </a:p>
          <a:p>
            <a:pPr algn="ctr"/>
            <a:r>
              <a:rPr lang="uk-UA" sz="4000" b="1" dirty="0">
                <a:ln w="19050">
                  <a:solidFill>
                    <a:schemeClr val="tx1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Fat Freddie CT" panose="02000504020000020004" pitchFamily="50" charset="0"/>
              </a:rPr>
              <a:t>Професії в галузі комп’ютерної анімації</a:t>
            </a:r>
          </a:p>
        </p:txBody>
      </p:sp>
      <p:sp>
        <p:nvSpPr>
          <p:cNvPr id="30" name="Прямокутник 29">
            <a:extLst>
              <a:ext uri="{FF2B5EF4-FFF2-40B4-BE49-F238E27FC236}">
                <a16:creationId xmlns:a16="http://schemas.microsoft.com/office/drawing/2014/main" id="{7C21D8BF-097F-6515-DE23-6AAC8F0716D7}"/>
              </a:ext>
            </a:extLst>
          </p:cNvPr>
          <p:cNvSpPr/>
          <p:nvPr/>
        </p:nvSpPr>
        <p:spPr>
          <a:xfrm>
            <a:off x="683021" y="2298979"/>
            <a:ext cx="2171192" cy="163121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1183086"/>
              </a:avLst>
            </a:prstTxWarp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_Assuan" panose="02040904030706050204" pitchFamily="18" charset="-52"/>
              </a:rPr>
              <a:t>інформатика</a:t>
            </a:r>
          </a:p>
        </p:txBody>
      </p:sp>
      <p:grpSp>
        <p:nvGrpSpPr>
          <p:cNvPr id="16" name="Групувати 15">
            <a:extLst>
              <a:ext uri="{FF2B5EF4-FFF2-40B4-BE49-F238E27FC236}">
                <a16:creationId xmlns:a16="http://schemas.microsoft.com/office/drawing/2014/main" id="{A2BCDF86-6612-B70D-937B-2AA050F59D7B}"/>
              </a:ext>
            </a:extLst>
          </p:cNvPr>
          <p:cNvGrpSpPr/>
          <p:nvPr/>
        </p:nvGrpSpPr>
        <p:grpSpPr>
          <a:xfrm>
            <a:off x="5107806" y="5851620"/>
            <a:ext cx="7084194" cy="993904"/>
            <a:chOff x="6179420" y="5945347"/>
            <a:chExt cx="5988173" cy="936457"/>
          </a:xfrm>
        </p:grpSpPr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73CE0EC9-6176-8A86-A930-49A22AD46D52}"/>
                </a:ext>
              </a:extLst>
            </p:cNvPr>
            <p:cNvSpPr txBox="1"/>
            <p:nvPr/>
          </p:nvSpPr>
          <p:spPr>
            <a:xfrm>
              <a:off x="7002035" y="6183295"/>
              <a:ext cx="5165558" cy="376984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uk-UA" sz="2000" b="1" dirty="0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  Підпишись на </a:t>
              </a:r>
              <a:r>
                <a:rPr lang="uk-UA" sz="2000" b="1" dirty="0" err="1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Ютуб</a:t>
              </a:r>
              <a:r>
                <a:rPr lang="uk-UA" sz="2000" b="1" dirty="0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-канал «Дистанційне навчання»</a:t>
              </a:r>
              <a:endParaRPr lang="uk-UA" sz="2000" b="1" dirty="0">
                <a:solidFill>
                  <a:srgbClr val="FF0000"/>
                </a:solidFill>
              </a:endParaRPr>
            </a:p>
          </p:txBody>
        </p:sp>
        <p:pic>
          <p:nvPicPr>
            <p:cNvPr id="19" name="Рисунок 18">
              <a:hlinkClick r:id="rId7"/>
              <a:extLst>
                <a:ext uri="{FF2B5EF4-FFF2-40B4-BE49-F238E27FC236}">
                  <a16:creationId xmlns:a16="http://schemas.microsoft.com/office/drawing/2014/main" id="{97ED6AB3-826B-93F2-0EB3-A8F0563429C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6179420" y="5945347"/>
              <a:ext cx="935653" cy="936457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121C728-471A-63E6-67F3-105737B306A3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3714" t="52699" r="40997" b="36274"/>
          <a:stretch/>
        </p:blipFill>
        <p:spPr>
          <a:xfrm>
            <a:off x="1197853" y="19867"/>
            <a:ext cx="4558796" cy="1098519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CC51512-BCB4-C9CD-90A6-83BE7684389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610" b="98229" l="10000" r="90000">
                        <a14:foregroundMark x1="22556" y1="5636" x2="32889" y2="8052"/>
                        <a14:foregroundMark x1="32889" y1="8052" x2="33667" y2="8857"/>
                        <a14:foregroundMark x1="25000" y1="1932" x2="30889" y2="2415"/>
                        <a14:foregroundMark x1="54222" y1="35910" x2="46778" y2="42834"/>
                        <a14:foregroundMark x1="46778" y1="42834" x2="45667" y2="44767"/>
                        <a14:foregroundMark x1="80444" y1="37842" x2="69444" y2="43478"/>
                        <a14:foregroundMark x1="82778" y1="36715" x2="76111" y2="38969"/>
                        <a14:foregroundMark x1="74111" y1="39452" x2="70000" y2="40580"/>
                        <a14:foregroundMark x1="55111" y1="35749" x2="53333" y2="36715"/>
                        <a14:foregroundMark x1="36889" y1="93881" x2="42667" y2="93237"/>
                        <a14:foregroundMark x1="42667" y1="93237" x2="50444" y2="87279"/>
                        <a14:foregroundMark x1="50444" y1="87279" x2="54333" y2="94364"/>
                        <a14:foregroundMark x1="32778" y1="97746" x2="47667" y2="98390"/>
                        <a14:foregroundMark x1="47667" y1="98390" x2="55333" y2="98229"/>
                        <a14:foregroundMark x1="55333" y1="98229" x2="55556" y2="89533"/>
                        <a14:foregroundMark x1="55556" y1="89533" x2="55333" y2="89211"/>
                        <a14:foregroundMark x1="23667" y1="74879" x2="24444" y2="7600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2687" y="2665204"/>
            <a:ext cx="6111015" cy="4216600"/>
          </a:xfrm>
          <a:prstGeom prst="rect">
            <a:avLst/>
          </a:prstGeom>
        </p:spPr>
      </p:pic>
      <p:pic>
        <p:nvPicPr>
          <p:cNvPr id="22" name="Рисунок 21">
            <a:hlinkClick r:id="rId12"/>
            <a:extLst>
              <a:ext uri="{FF2B5EF4-FFF2-40B4-BE49-F238E27FC236}">
                <a16:creationId xmlns:a16="http://schemas.microsoft.com/office/drawing/2014/main" id="{FC62A251-2B2D-A4C5-6A85-76A6A750DD5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5723" y="5065042"/>
            <a:ext cx="2731375" cy="1065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257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60000" fill="hold" nodeType="after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1" presetID="2" presetClass="entr" presetSubtype="1" accel="54000" fill="hold" grpId="0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23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24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6" presetID="8" presetClass="emph" presetSubtype="0" repeatCount="indefinite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7" dur="2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8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9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0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1" end="1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29">
                                                <p:txEl>
                                                  <p:pRg st="1" end="1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2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24" grpId="0" animBg="1"/>
          <p:bldP spid="29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1" presetID="2" presetClass="entr" presetSubtype="1" accel="54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6" presetID="8" presetClass="emph" presetSubtype="0" repeatCount="indefinite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7" dur="2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8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9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0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1" end="1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29">
                                                <p:txEl>
                                                  <p:pRg st="1" end="1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2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24" grpId="0" animBg="1"/>
          <p:bldP spid="29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6A39558-3342-19B4-8AD6-BB8D312AF1BD}"/>
              </a:ext>
            </a:extLst>
          </p:cNvPr>
          <p:cNvSpPr txBox="1"/>
          <p:nvPr/>
        </p:nvSpPr>
        <p:spPr>
          <a:xfrm>
            <a:off x="97313" y="84556"/>
            <a:ext cx="11946641" cy="10156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uk-UA" sz="2000" b="1" dirty="0"/>
              <a:t>Використання комп’ютерної техніки суттєво вплинуло на процес створення анімації. Усе почалося зі створення у графічних редакторах малюнків, які потім роздруковувались на прозорих плівках і використовувались як елементи мальованої анімації.</a:t>
            </a:r>
          </a:p>
        </p:txBody>
      </p:sp>
      <p:pic>
        <p:nvPicPr>
          <p:cNvPr id="1026" name="Picture 2" descr="Компанія Animagrad про 3D анімацію - Новини - FILM.UA Group">
            <a:extLst>
              <a:ext uri="{FF2B5EF4-FFF2-40B4-BE49-F238E27FC236}">
                <a16:creationId xmlns:a16="http://schemas.microsoft.com/office/drawing/2014/main" id="{7057E28E-6C44-85D9-C7F3-D84ED72BA0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14" y="1208360"/>
            <a:ext cx="6399740" cy="3823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Всесвітній день комп'ютерної графіки (Міжнародний день дизайнерів та  аніматорів) - 3 грудня - знаменні дати поточного календарного року.  Календар :: Свята та події">
            <a:extLst>
              <a:ext uri="{FF2B5EF4-FFF2-40B4-BE49-F238E27FC236}">
                <a16:creationId xmlns:a16="http://schemas.microsoft.com/office/drawing/2014/main" id="{189578E5-6423-3FAB-43ED-4213DEF756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5916" y="3214838"/>
            <a:ext cx="6758038" cy="3379019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hlinkClick r:id="rId5"/>
            <a:extLst>
              <a:ext uri="{FF2B5EF4-FFF2-40B4-BE49-F238E27FC236}">
                <a16:creationId xmlns:a16="http://schemas.microsoft.com/office/drawing/2014/main" id="{EDDA0A2A-8744-2F80-91CB-628310E8ADA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402" y="5792619"/>
            <a:ext cx="2731375" cy="1065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812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B4DBC40-0F34-6A2F-914D-11A21671CC52}"/>
              </a:ext>
            </a:extLst>
          </p:cNvPr>
          <p:cNvSpPr txBox="1"/>
          <p:nvPr/>
        </p:nvSpPr>
        <p:spPr>
          <a:xfrm>
            <a:off x="97313" y="84556"/>
            <a:ext cx="11946641" cy="10156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uk-UA" sz="2000" b="1" dirty="0"/>
              <a:t>У подальшому </a:t>
            </a:r>
            <a:r>
              <a:rPr lang="uk-UA" sz="2000" b="1" dirty="0">
                <a:solidFill>
                  <a:srgbClr val="FF0000"/>
                </a:solidFill>
              </a:rPr>
              <a:t>комп’ютерна анімація </a:t>
            </a:r>
            <a:r>
              <a:rPr lang="uk-UA" sz="2000" b="1" dirty="0"/>
              <a:t>розвинулась в окремий вид анімації. Вона вже не потребує додаткових етапів, пов’язаних з друкуванням малюнків і використанням знімальної техніки. Процес створення анімаційного фільму повністю реалізується комп’ютерними програмами та пристроями.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71A052A-1B18-A275-994D-4123EF273A6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357" t="32380" r="13714" b="11874"/>
          <a:stretch/>
        </p:blipFill>
        <p:spPr>
          <a:xfrm>
            <a:off x="1402079" y="1236617"/>
            <a:ext cx="9583615" cy="5373189"/>
          </a:xfrm>
          <a:prstGeom prst="rect">
            <a:avLst/>
          </a:prstGeom>
        </p:spPr>
      </p:pic>
      <p:pic>
        <p:nvPicPr>
          <p:cNvPr id="6" name="Рисунок 5">
            <a:hlinkClick r:id="rId3"/>
            <a:extLst>
              <a:ext uri="{FF2B5EF4-FFF2-40B4-BE49-F238E27FC236}">
                <a16:creationId xmlns:a16="http://schemas.microsoft.com/office/drawing/2014/main" id="{320A6194-F510-F887-73C8-2481A4CA0AE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402" y="5792619"/>
            <a:ext cx="2731375" cy="1065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976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B4DBC40-0F34-6A2F-914D-11A21671CC52}"/>
              </a:ext>
            </a:extLst>
          </p:cNvPr>
          <p:cNvSpPr txBox="1"/>
          <p:nvPr/>
        </p:nvSpPr>
        <p:spPr>
          <a:xfrm>
            <a:off x="97313" y="84556"/>
            <a:ext cx="11946641" cy="10156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uk-UA" sz="2000" b="1" dirty="0"/>
              <a:t>У комп’ютерній анімації виділяють </a:t>
            </a:r>
            <a:r>
              <a:rPr lang="uk-UA" sz="2000" b="1" dirty="0">
                <a:solidFill>
                  <a:srgbClr val="FF0000"/>
                </a:solidFill>
              </a:rPr>
              <a:t>плоску</a:t>
            </a:r>
            <a:r>
              <a:rPr lang="uk-UA" sz="2000" b="1" i="1" dirty="0">
                <a:solidFill>
                  <a:srgbClr val="FF0000"/>
                </a:solidFill>
              </a:rPr>
              <a:t> </a:t>
            </a:r>
            <a:r>
              <a:rPr lang="uk-UA" sz="2000" b="1" dirty="0">
                <a:solidFill>
                  <a:srgbClr val="FF0000"/>
                </a:solidFill>
              </a:rPr>
              <a:t>(</a:t>
            </a:r>
            <a:r>
              <a:rPr lang="uk-UA" sz="2000" b="1" i="1" dirty="0">
                <a:solidFill>
                  <a:srgbClr val="FF0000"/>
                </a:solidFill>
              </a:rPr>
              <a:t>2D</a:t>
            </a:r>
            <a:r>
              <a:rPr lang="uk-UA" sz="2000" b="1" dirty="0">
                <a:solidFill>
                  <a:srgbClr val="FF0000"/>
                </a:solidFill>
              </a:rPr>
              <a:t>) </a:t>
            </a:r>
            <a:r>
              <a:rPr lang="uk-UA" sz="2000" b="1" dirty="0"/>
              <a:t>та </a:t>
            </a:r>
            <a:r>
              <a:rPr lang="uk-UA" sz="2000" b="1" dirty="0">
                <a:solidFill>
                  <a:srgbClr val="FF0000"/>
                </a:solidFill>
              </a:rPr>
              <a:t>о6’ємнy</a:t>
            </a:r>
            <a:r>
              <a:rPr lang="uk-UA" sz="2000" b="1" i="1" dirty="0">
                <a:solidFill>
                  <a:srgbClr val="FF0000"/>
                </a:solidFill>
              </a:rPr>
              <a:t> </a:t>
            </a:r>
            <a:r>
              <a:rPr lang="uk-UA" sz="2000" b="1" dirty="0">
                <a:solidFill>
                  <a:srgbClr val="FF0000"/>
                </a:solidFill>
              </a:rPr>
              <a:t>(</a:t>
            </a:r>
            <a:r>
              <a:rPr lang="uk-UA" sz="2000" b="1" i="1" dirty="0">
                <a:solidFill>
                  <a:srgbClr val="FF0000"/>
                </a:solidFill>
              </a:rPr>
              <a:t>3D</a:t>
            </a:r>
            <a:r>
              <a:rPr lang="uk-UA" sz="2000" b="1" dirty="0">
                <a:solidFill>
                  <a:srgbClr val="FF0000"/>
                </a:solidFill>
              </a:rPr>
              <a:t>) </a:t>
            </a:r>
            <a:r>
              <a:rPr lang="uk-UA" sz="2000" b="1" dirty="0"/>
              <a:t>анімацію. </a:t>
            </a:r>
            <a:r>
              <a:rPr lang="uk-UA" sz="2000" b="1" dirty="0" err="1"/>
              <a:t>Tакож</a:t>
            </a:r>
            <a:r>
              <a:rPr lang="uk-UA" sz="2000" b="1" dirty="0"/>
              <a:t> комп’ютерну анімацію поділяють залежно від типу комп’ютерної графіки, що була використана для її створення, на: </a:t>
            </a:r>
            <a:r>
              <a:rPr lang="uk-UA" sz="2000" b="1" dirty="0">
                <a:solidFill>
                  <a:srgbClr val="FF0000"/>
                </a:solidFill>
              </a:rPr>
              <a:t>растрову</a:t>
            </a:r>
            <a:r>
              <a:rPr lang="uk-UA" sz="2000" b="1" dirty="0"/>
              <a:t>; </a:t>
            </a:r>
            <a:r>
              <a:rPr lang="uk-UA" sz="2000" b="1" dirty="0">
                <a:solidFill>
                  <a:srgbClr val="FF0000"/>
                </a:solidFill>
              </a:rPr>
              <a:t>векторну</a:t>
            </a:r>
            <a:r>
              <a:rPr lang="uk-UA" sz="2000" b="1" dirty="0"/>
              <a:t>; </a:t>
            </a:r>
            <a:r>
              <a:rPr lang="uk-UA" sz="2000" b="1" dirty="0" err="1">
                <a:solidFill>
                  <a:srgbClr val="FF0000"/>
                </a:solidFill>
              </a:rPr>
              <a:t>фрактальну</a:t>
            </a:r>
            <a:r>
              <a:rPr lang="uk-UA" sz="2000" b="1" dirty="0"/>
              <a:t>; </a:t>
            </a:r>
            <a:r>
              <a:rPr lang="uk-UA" sz="2000" b="1" dirty="0">
                <a:solidFill>
                  <a:srgbClr val="FF0000"/>
                </a:solidFill>
              </a:rPr>
              <a:t>тривимірну (3D).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95D179F-FBD5-3679-72C5-B2FB505B25B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87" t="31873" r="8999" b="10985"/>
          <a:stretch/>
        </p:blipFill>
        <p:spPr>
          <a:xfrm>
            <a:off x="957246" y="1242083"/>
            <a:ext cx="10277507" cy="5184843"/>
          </a:xfrm>
          <a:prstGeom prst="rect">
            <a:avLst/>
          </a:prstGeom>
        </p:spPr>
      </p:pic>
      <p:pic>
        <p:nvPicPr>
          <p:cNvPr id="6" name="Рисунок 5">
            <a:hlinkClick r:id="rId3"/>
            <a:extLst>
              <a:ext uri="{FF2B5EF4-FFF2-40B4-BE49-F238E27FC236}">
                <a16:creationId xmlns:a16="http://schemas.microsoft.com/office/drawing/2014/main" id="{24DDB0B7-4405-824F-CABF-D957BE88E7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402" y="5792619"/>
            <a:ext cx="2731375" cy="1065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228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D60C8F3-CC7F-A819-8AA4-C2CF5513DDBC}"/>
              </a:ext>
            </a:extLst>
          </p:cNvPr>
          <p:cNvSpPr txBox="1"/>
          <p:nvPr/>
        </p:nvSpPr>
        <p:spPr>
          <a:xfrm>
            <a:off x="97313" y="84556"/>
            <a:ext cx="11946641" cy="70788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uk-UA" sz="2000" b="1" dirty="0"/>
              <a:t>Ще однією з класифікацій комп’ютерної анімації є її поділ за технологією створення: </a:t>
            </a:r>
            <a:r>
              <a:rPr lang="uk-UA" sz="2000" b="1" dirty="0" err="1">
                <a:solidFill>
                  <a:srgbClr val="FF0000"/>
                </a:solidFill>
              </a:rPr>
              <a:t>покадрова</a:t>
            </a:r>
            <a:r>
              <a:rPr lang="uk-UA" sz="2000" b="1" dirty="0">
                <a:solidFill>
                  <a:srgbClr val="FF0000"/>
                </a:solidFill>
              </a:rPr>
              <a:t> анімація</a:t>
            </a:r>
            <a:r>
              <a:rPr lang="uk-UA" sz="2000" b="1" dirty="0"/>
              <a:t>, </a:t>
            </a:r>
            <a:r>
              <a:rPr lang="uk-UA" sz="2000" b="1" dirty="0" err="1">
                <a:solidFill>
                  <a:srgbClr val="FF0000"/>
                </a:solidFill>
              </a:rPr>
              <a:t>пeрeкладна</a:t>
            </a:r>
            <a:r>
              <a:rPr lang="uk-UA" sz="2000" b="1" dirty="0">
                <a:solidFill>
                  <a:srgbClr val="FF0000"/>
                </a:solidFill>
              </a:rPr>
              <a:t> анімація</a:t>
            </a:r>
            <a:r>
              <a:rPr lang="uk-UA" sz="2000" b="1" dirty="0"/>
              <a:t>, </a:t>
            </a:r>
            <a:r>
              <a:rPr lang="uk-UA" sz="2000" b="1" dirty="0">
                <a:solidFill>
                  <a:srgbClr val="FF0000"/>
                </a:solidFill>
              </a:rPr>
              <a:t>програмна анімація</a:t>
            </a:r>
            <a:r>
              <a:rPr lang="uk-UA" sz="2000" b="1" dirty="0"/>
              <a:t>, </a:t>
            </a:r>
            <a:r>
              <a:rPr lang="uk-UA" sz="2000" b="1" dirty="0">
                <a:solidFill>
                  <a:srgbClr val="FF0000"/>
                </a:solidFill>
              </a:rPr>
              <a:t>процедурна анімація</a:t>
            </a:r>
            <a:r>
              <a:rPr lang="uk-UA" sz="2000" b="1" dirty="0"/>
              <a:t>, </a:t>
            </a:r>
            <a:r>
              <a:rPr lang="uk-UA" sz="2000" b="1" dirty="0">
                <a:solidFill>
                  <a:srgbClr val="FF0000"/>
                </a:solidFill>
              </a:rPr>
              <a:t>анімація запису </a:t>
            </a:r>
            <a:r>
              <a:rPr lang="uk-UA" sz="2000" b="1" dirty="0" err="1">
                <a:solidFill>
                  <a:srgbClr val="FF0000"/>
                </a:solidFill>
              </a:rPr>
              <a:t>рyxів</a:t>
            </a:r>
            <a:r>
              <a:rPr lang="uk-UA" sz="2000" b="1" dirty="0"/>
              <a:t>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C895A60-6187-1D9F-91F5-49D4217022A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500" t="28572" r="11928" b="10603"/>
          <a:stretch/>
        </p:blipFill>
        <p:spPr>
          <a:xfrm>
            <a:off x="1193074" y="1010194"/>
            <a:ext cx="9974967" cy="5634445"/>
          </a:xfrm>
          <a:prstGeom prst="rect">
            <a:avLst/>
          </a:prstGeom>
        </p:spPr>
      </p:pic>
      <p:pic>
        <p:nvPicPr>
          <p:cNvPr id="6" name="Рисунок 5">
            <a:hlinkClick r:id="rId3"/>
            <a:extLst>
              <a:ext uri="{FF2B5EF4-FFF2-40B4-BE49-F238E27FC236}">
                <a16:creationId xmlns:a16="http://schemas.microsoft.com/office/drawing/2014/main" id="{930C98B9-2463-2359-1CE8-4046F135131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402" y="5792619"/>
            <a:ext cx="2731375" cy="1065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4248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B4DBC40-0F34-6A2F-914D-11A21671CC52}"/>
              </a:ext>
            </a:extLst>
          </p:cNvPr>
          <p:cNvSpPr txBox="1"/>
          <p:nvPr/>
        </p:nvSpPr>
        <p:spPr>
          <a:xfrm>
            <a:off x="97313" y="84556"/>
            <a:ext cx="11946641" cy="70788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uk-UA" sz="2000" b="1" dirty="0" err="1">
                <a:solidFill>
                  <a:srgbClr val="FF0000"/>
                </a:solidFill>
              </a:rPr>
              <a:t>Покадрова</a:t>
            </a:r>
            <a:r>
              <a:rPr lang="uk-UA" sz="2000" b="1" dirty="0">
                <a:solidFill>
                  <a:srgbClr val="FF0000"/>
                </a:solidFill>
              </a:rPr>
              <a:t> анімація </a:t>
            </a:r>
            <a:r>
              <a:rPr lang="uk-UA" sz="2000" b="1" dirty="0"/>
              <a:t>передбачає створення анімації на основі послідовності кадрів, як у класичній </a:t>
            </a:r>
            <a:r>
              <a:rPr lang="uk-UA" sz="2000" b="1" dirty="0" err="1"/>
              <a:t>мальо-ваній</a:t>
            </a:r>
            <a:r>
              <a:rPr lang="uk-UA" sz="2000" b="1" dirty="0"/>
              <a:t> анімації. З тією різницею, що малюнки-кадри створюються в одному з графічних редакторів.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E85F62C-BA19-D6D6-2E4D-82553603E21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428" t="30349" r="12286" b="13778"/>
          <a:stretch/>
        </p:blipFill>
        <p:spPr>
          <a:xfrm>
            <a:off x="995250" y="992777"/>
            <a:ext cx="10201499" cy="5408023"/>
          </a:xfrm>
          <a:prstGeom prst="rect">
            <a:avLst/>
          </a:prstGeom>
        </p:spPr>
      </p:pic>
      <p:pic>
        <p:nvPicPr>
          <p:cNvPr id="6" name="Рисунок 5">
            <a:hlinkClick r:id="rId3"/>
            <a:extLst>
              <a:ext uri="{FF2B5EF4-FFF2-40B4-BE49-F238E27FC236}">
                <a16:creationId xmlns:a16="http://schemas.microsoft.com/office/drawing/2014/main" id="{45224881-AD8D-695E-3E97-5F15D0F3AEF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402" y="5792619"/>
            <a:ext cx="2731375" cy="1065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033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B4DBC40-0F34-6A2F-914D-11A21671CC52}"/>
              </a:ext>
            </a:extLst>
          </p:cNvPr>
          <p:cNvSpPr txBox="1"/>
          <p:nvPr/>
        </p:nvSpPr>
        <p:spPr>
          <a:xfrm>
            <a:off x="97313" y="84556"/>
            <a:ext cx="11946641" cy="70788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uk-UA" sz="2000" b="1" dirty="0">
                <a:solidFill>
                  <a:srgbClr val="FF0000"/>
                </a:solidFill>
              </a:rPr>
              <a:t>Перекладна анімація </a:t>
            </a:r>
            <a:r>
              <a:rPr lang="uk-UA" sz="2000" b="1" dirty="0"/>
              <a:t>базується на поділі певного об’єкта на окремі складові, форму та положення яких можна змінювати незалежно від інших частин об’єкта.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EA73C60-3D55-2BA0-A378-3FFA8907BA1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4429" t="30730" r="16214" b="11746"/>
          <a:stretch/>
        </p:blipFill>
        <p:spPr>
          <a:xfrm>
            <a:off x="1854925" y="1018903"/>
            <a:ext cx="8482150" cy="5560656"/>
          </a:xfrm>
          <a:prstGeom prst="rect">
            <a:avLst/>
          </a:prstGeom>
        </p:spPr>
      </p:pic>
      <p:pic>
        <p:nvPicPr>
          <p:cNvPr id="6" name="Рисунок 5">
            <a:hlinkClick r:id="rId3"/>
            <a:extLst>
              <a:ext uri="{FF2B5EF4-FFF2-40B4-BE49-F238E27FC236}">
                <a16:creationId xmlns:a16="http://schemas.microsoft.com/office/drawing/2014/main" id="{7BFDFE3C-7459-B50D-6F09-C9FD3FBB260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402" y="5792619"/>
            <a:ext cx="2731375" cy="1065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382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B4DBC40-0F34-6A2F-914D-11A21671CC52}"/>
              </a:ext>
            </a:extLst>
          </p:cNvPr>
          <p:cNvSpPr txBox="1"/>
          <p:nvPr/>
        </p:nvSpPr>
        <p:spPr>
          <a:xfrm>
            <a:off x="97313" y="84556"/>
            <a:ext cx="11946641" cy="10156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uk-UA" sz="2000" b="1" dirty="0">
                <a:solidFill>
                  <a:srgbClr val="FF0000"/>
                </a:solidFill>
              </a:rPr>
              <a:t>Програмна анімація </a:t>
            </a:r>
            <a:r>
              <a:rPr lang="uk-UA" sz="2000" b="1" dirty="0" err="1"/>
              <a:t>бaзуєтьcя</a:t>
            </a:r>
            <a:r>
              <a:rPr lang="uk-UA" sz="2000" b="1" dirty="0"/>
              <a:t> </a:t>
            </a:r>
            <a:r>
              <a:rPr lang="uk-UA" sz="2000" b="1" dirty="0" err="1"/>
              <a:t>нa</a:t>
            </a:r>
            <a:r>
              <a:rPr lang="uk-UA" sz="2000" b="1" dirty="0"/>
              <a:t> </a:t>
            </a:r>
            <a:r>
              <a:rPr lang="uk-UA" sz="2000" b="1" dirty="0" err="1"/>
              <a:t>викориcтaнні</a:t>
            </a:r>
            <a:r>
              <a:rPr lang="uk-UA" sz="2000" b="1" dirty="0"/>
              <a:t> однієї з мов </a:t>
            </a:r>
            <a:r>
              <a:rPr lang="uk-UA" sz="2000" b="1" dirty="0" err="1"/>
              <a:t>прогрaмувaння</a:t>
            </a:r>
            <a:r>
              <a:rPr lang="uk-UA" sz="2000" b="1" dirty="0"/>
              <a:t> для </a:t>
            </a:r>
            <a:r>
              <a:rPr lang="uk-UA" sz="2000" b="1" dirty="0" err="1"/>
              <a:t>aнімaції</a:t>
            </a:r>
            <a:r>
              <a:rPr lang="uk-UA" sz="2000" b="1" dirty="0"/>
              <a:t> </a:t>
            </a:r>
            <a:r>
              <a:rPr lang="uk-UA" sz="2000" b="1" dirty="0" err="1"/>
              <a:t>об’єктa</a:t>
            </a:r>
            <a:r>
              <a:rPr lang="uk-UA" sz="2000" b="1" dirty="0"/>
              <a:t>. Може </a:t>
            </a:r>
            <a:r>
              <a:rPr lang="uk-UA" sz="2000" b="1" dirty="0" err="1"/>
              <a:t>зacтоcовувaтиcя</a:t>
            </a:r>
            <a:r>
              <a:rPr lang="uk-UA" sz="2000" b="1" dirty="0"/>
              <a:t> будь-</a:t>
            </a:r>
            <a:r>
              <a:rPr lang="uk-UA" sz="2000" b="1" dirty="0" err="1"/>
              <a:t>якa</a:t>
            </a:r>
            <a:r>
              <a:rPr lang="uk-UA" sz="2000" b="1" dirty="0"/>
              <a:t> </a:t>
            </a:r>
            <a:r>
              <a:rPr lang="uk-UA" sz="2000" b="1" dirty="0" err="1"/>
              <a:t>мовa</a:t>
            </a:r>
            <a:r>
              <a:rPr lang="uk-UA" sz="2000" b="1" dirty="0"/>
              <a:t>, що </a:t>
            </a:r>
            <a:r>
              <a:rPr lang="uk-UA" sz="2000" b="1" dirty="0" err="1"/>
              <a:t>мaє</a:t>
            </a:r>
            <a:r>
              <a:rPr lang="uk-UA" sz="2000" b="1" dirty="0"/>
              <a:t> </a:t>
            </a:r>
            <a:r>
              <a:rPr lang="uk-UA" sz="2000" b="1" dirty="0" err="1"/>
              <a:t>зacоби</a:t>
            </a:r>
            <a:r>
              <a:rPr lang="uk-UA" sz="2000" b="1" dirty="0"/>
              <a:t> відтворення </a:t>
            </a:r>
            <a:r>
              <a:rPr lang="uk-UA" sz="2000" b="1" dirty="0" err="1"/>
              <a:t>грaфічних</a:t>
            </a:r>
            <a:r>
              <a:rPr lang="uk-UA" sz="2000" b="1" dirty="0"/>
              <a:t> об’єктів, </a:t>
            </a:r>
            <a:r>
              <a:rPr lang="uk-UA" sz="2000" b="1" dirty="0" err="1"/>
              <a:t>нaприклaд</a:t>
            </a:r>
            <a:r>
              <a:rPr lang="uk-UA" sz="2000" b="1" dirty="0"/>
              <a:t> </a:t>
            </a:r>
            <a:r>
              <a:rPr lang="uk-UA" sz="2000" b="1" dirty="0" err="1"/>
              <a:t>JavaSсript</a:t>
            </a:r>
            <a:r>
              <a:rPr lang="uk-UA" sz="2000" b="1" dirty="0"/>
              <a:t>. </a:t>
            </a:r>
            <a:r>
              <a:rPr lang="uk-UA" sz="2000" b="1" dirty="0" err="1"/>
              <a:t>Прогрaмну</a:t>
            </a:r>
            <a:r>
              <a:rPr lang="uk-UA" sz="2000" b="1" dirty="0"/>
              <a:t> </a:t>
            </a:r>
            <a:r>
              <a:rPr lang="uk-UA" sz="2000" b="1" dirty="0" err="1"/>
              <a:t>aнімaцію</a:t>
            </a:r>
            <a:r>
              <a:rPr lang="uk-UA" sz="2000" b="1" dirty="0"/>
              <a:t> </a:t>
            </a:r>
            <a:r>
              <a:rPr lang="uk-UA" sz="2000" b="1" dirty="0" err="1"/>
              <a:t>можнa</a:t>
            </a:r>
            <a:r>
              <a:rPr lang="uk-UA" sz="2000" b="1" dirty="0"/>
              <a:t> </a:t>
            </a:r>
            <a:r>
              <a:rPr lang="uk-UA" sz="2000" b="1" dirty="0" err="1"/>
              <a:t>cтворити</a:t>
            </a:r>
            <a:r>
              <a:rPr lang="uk-UA" sz="2000" b="1" dirty="0"/>
              <a:t> й у </a:t>
            </a:r>
            <a:r>
              <a:rPr lang="uk-UA" sz="2000" b="1" dirty="0" err="1"/>
              <a:t>cередовищі</a:t>
            </a:r>
            <a:r>
              <a:rPr lang="uk-UA" sz="2000" b="1" dirty="0"/>
              <a:t> </a:t>
            </a:r>
            <a:r>
              <a:rPr lang="uk-UA" sz="2000" b="1" dirty="0" err="1"/>
              <a:t>Sсratсh</a:t>
            </a:r>
            <a:r>
              <a:rPr lang="uk-UA" sz="2000" b="1" dirty="0"/>
              <a:t>, з яким ви вже </a:t>
            </a:r>
            <a:r>
              <a:rPr lang="uk-UA" sz="2000" b="1" dirty="0" err="1"/>
              <a:t>ознaйомилиcя</a:t>
            </a:r>
            <a:r>
              <a:rPr lang="uk-UA" sz="2000" b="1" dirty="0"/>
              <a:t> </a:t>
            </a:r>
            <a:r>
              <a:rPr lang="uk-UA" sz="2000" b="1" dirty="0" err="1"/>
              <a:t>рaніше</a:t>
            </a:r>
            <a:r>
              <a:rPr lang="uk-UA" sz="2000" b="1" dirty="0"/>
              <a:t>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2A17FFF-9D5E-0D3E-FBD6-5FBB50BEEE8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5785" t="33016" r="7786" b="10222"/>
          <a:stretch/>
        </p:blipFill>
        <p:spPr>
          <a:xfrm>
            <a:off x="748937" y="1283399"/>
            <a:ext cx="10375160" cy="4986771"/>
          </a:xfrm>
          <a:prstGeom prst="rect">
            <a:avLst/>
          </a:prstGeom>
        </p:spPr>
      </p:pic>
      <p:pic>
        <p:nvPicPr>
          <p:cNvPr id="6" name="Рисунок 5">
            <a:hlinkClick r:id="rId4"/>
            <a:extLst>
              <a:ext uri="{FF2B5EF4-FFF2-40B4-BE49-F238E27FC236}">
                <a16:creationId xmlns:a16="http://schemas.microsoft.com/office/drawing/2014/main" id="{7659CF7C-6AB3-FB27-6385-09F45C8D10A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402" y="5792619"/>
            <a:ext cx="2731375" cy="1065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5674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B4DBC40-0F34-6A2F-914D-11A21671CC52}"/>
              </a:ext>
            </a:extLst>
          </p:cNvPr>
          <p:cNvSpPr txBox="1"/>
          <p:nvPr/>
        </p:nvSpPr>
        <p:spPr>
          <a:xfrm>
            <a:off x="97313" y="84556"/>
            <a:ext cx="11946641" cy="10156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uk-UA" sz="2000" b="1" dirty="0">
                <a:solidFill>
                  <a:srgbClr val="FF0000"/>
                </a:solidFill>
              </a:rPr>
              <a:t>Анімація запису </a:t>
            </a:r>
            <a:r>
              <a:rPr lang="uk-UA" sz="2000" b="1" dirty="0" err="1">
                <a:solidFill>
                  <a:srgbClr val="FF0000"/>
                </a:solidFill>
              </a:rPr>
              <a:t>рyxів</a:t>
            </a:r>
            <a:r>
              <a:rPr lang="uk-UA" sz="2000" b="1" dirty="0">
                <a:solidFill>
                  <a:srgbClr val="FF0000"/>
                </a:solidFill>
              </a:rPr>
              <a:t> </a:t>
            </a:r>
            <a:r>
              <a:rPr lang="uk-UA" sz="2000" b="1" dirty="0" err="1"/>
              <a:t>cтворюєтьcя</a:t>
            </a:r>
            <a:r>
              <a:rPr lang="uk-UA" sz="2000" b="1" dirty="0"/>
              <a:t> як </a:t>
            </a:r>
            <a:r>
              <a:rPr lang="uk-UA" sz="2000" b="1" dirty="0" err="1"/>
              <a:t>результaт</a:t>
            </a:r>
            <a:r>
              <a:rPr lang="uk-UA" sz="2000" b="1" dirty="0"/>
              <a:t> </a:t>
            </a:r>
            <a:r>
              <a:rPr lang="uk-UA" sz="2000" b="1" dirty="0" err="1"/>
              <a:t>викориcтaння</a:t>
            </a:r>
            <a:r>
              <a:rPr lang="uk-UA" sz="2000" b="1" dirty="0"/>
              <a:t> технології </a:t>
            </a:r>
            <a:r>
              <a:rPr lang="uk-UA" sz="2000" b="1" dirty="0" err="1"/>
              <a:t>Mоtiоn</a:t>
            </a:r>
            <a:r>
              <a:rPr lang="uk-UA" sz="2000" b="1" dirty="0"/>
              <a:t> </a:t>
            </a:r>
            <a:r>
              <a:rPr lang="uk-UA" sz="2000" b="1" dirty="0" err="1"/>
              <a:t>сapture</a:t>
            </a:r>
            <a:r>
              <a:rPr lang="uk-UA" sz="2000" b="1" dirty="0"/>
              <a:t>. </a:t>
            </a:r>
            <a:r>
              <a:rPr lang="uk-UA" sz="2000" b="1" dirty="0" err="1"/>
              <a:t>Ha</a:t>
            </a:r>
            <a:r>
              <a:rPr lang="uk-UA" sz="2000" b="1" dirty="0"/>
              <a:t> поверхні </a:t>
            </a:r>
            <a:r>
              <a:rPr lang="uk-UA" sz="2000" b="1" dirty="0" err="1"/>
              <a:t>реaльних</a:t>
            </a:r>
            <a:r>
              <a:rPr lang="uk-UA" sz="2000" b="1" dirty="0"/>
              <a:t> об’єктів, </a:t>
            </a:r>
            <a:r>
              <a:rPr lang="uk-UA" sz="2000" b="1" dirty="0" err="1"/>
              <a:t>нaприклaд</a:t>
            </a:r>
            <a:r>
              <a:rPr lang="uk-UA" sz="2000" b="1" dirty="0"/>
              <a:t> </a:t>
            </a:r>
            <a:r>
              <a:rPr lang="uk-UA" sz="2000" b="1" dirty="0" err="1"/>
              <a:t>тілa</a:t>
            </a:r>
            <a:r>
              <a:rPr lang="uk-UA" sz="2000" b="1" dirty="0"/>
              <a:t> людини, </a:t>
            </a:r>
            <a:r>
              <a:rPr lang="uk-UA" sz="2000" b="1" dirty="0" err="1"/>
              <a:t>зaкріплюють</a:t>
            </a:r>
            <a:r>
              <a:rPr lang="uk-UA" sz="2000" b="1" dirty="0"/>
              <a:t> </a:t>
            </a:r>
            <a:r>
              <a:rPr lang="uk-UA" sz="2000" b="1" dirty="0" err="1"/>
              <a:t>дaтчики</a:t>
            </a:r>
            <a:r>
              <a:rPr lang="uk-UA" sz="2000" b="1" dirty="0"/>
              <a:t>, </a:t>
            </a:r>
            <a:r>
              <a:rPr lang="uk-UA" sz="2000" b="1" dirty="0" err="1"/>
              <a:t>змінa</a:t>
            </a:r>
            <a:r>
              <a:rPr lang="uk-UA" sz="2000" b="1" dirty="0"/>
              <a:t> положень яких </a:t>
            </a:r>
            <a:r>
              <a:rPr lang="uk-UA" sz="2000" b="1" dirty="0" err="1"/>
              <a:t>фікcуєтьcя</a:t>
            </a:r>
            <a:r>
              <a:rPr lang="uk-UA" sz="2000" b="1" dirty="0"/>
              <a:t> з </a:t>
            </a:r>
            <a:r>
              <a:rPr lang="uk-UA" sz="2000" b="1" dirty="0" err="1"/>
              <a:t>викориcтaнням</a:t>
            </a:r>
            <a:r>
              <a:rPr lang="uk-UA" sz="2000" b="1" dirty="0"/>
              <a:t> відповідних комп’ютерних </a:t>
            </a:r>
            <a:r>
              <a:rPr lang="uk-UA" sz="2000" b="1" dirty="0" err="1"/>
              <a:t>прогрaм</a:t>
            </a:r>
            <a:r>
              <a:rPr lang="uk-UA" sz="2000" b="1" dirty="0"/>
              <a:t>.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06CA197-EDC5-AAE3-991D-3563A3C3E44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571" t="33017" r="12500" b="13142"/>
          <a:stretch/>
        </p:blipFill>
        <p:spPr>
          <a:xfrm>
            <a:off x="1184366" y="1306285"/>
            <a:ext cx="9823268" cy="5225930"/>
          </a:xfrm>
          <a:prstGeom prst="rect">
            <a:avLst/>
          </a:prstGeom>
        </p:spPr>
      </p:pic>
      <p:pic>
        <p:nvPicPr>
          <p:cNvPr id="6" name="Рисунок 5">
            <a:hlinkClick r:id="rId3"/>
            <a:extLst>
              <a:ext uri="{FF2B5EF4-FFF2-40B4-BE49-F238E27FC236}">
                <a16:creationId xmlns:a16="http://schemas.microsoft.com/office/drawing/2014/main" id="{63FCD6CA-5A64-A506-9CA9-EF384529388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402" y="5792619"/>
            <a:ext cx="2731375" cy="1065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956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B4DBC40-0F34-6A2F-914D-11A21671CC52}"/>
              </a:ext>
            </a:extLst>
          </p:cNvPr>
          <p:cNvSpPr txBox="1"/>
          <p:nvPr/>
        </p:nvSpPr>
        <p:spPr>
          <a:xfrm>
            <a:off x="97313" y="84556"/>
            <a:ext cx="11946641" cy="10156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uk-UA" sz="2000" b="1" dirty="0" err="1"/>
              <a:t>Зaпиcaні</a:t>
            </a:r>
            <a:r>
              <a:rPr lang="uk-UA" sz="2000" b="1" dirty="0"/>
              <a:t> рухи окремих </a:t>
            </a:r>
            <a:r>
              <a:rPr lang="uk-UA" sz="2000" b="1" dirty="0" err="1"/>
              <a:t>чacтин</a:t>
            </a:r>
            <a:r>
              <a:rPr lang="uk-UA" sz="2000" b="1" dirty="0"/>
              <a:t> </a:t>
            </a:r>
            <a:r>
              <a:rPr lang="uk-UA" sz="2000" b="1" dirty="0" err="1"/>
              <a:t>об’єктa</a:t>
            </a:r>
            <a:r>
              <a:rPr lang="uk-UA" sz="2000" b="1" dirty="0"/>
              <a:t>, </a:t>
            </a:r>
            <a:r>
              <a:rPr lang="uk-UA" sz="2000" b="1" dirty="0" err="1"/>
              <a:t>нaприклaд</a:t>
            </a:r>
            <a:r>
              <a:rPr lang="uk-UA" sz="2000" b="1" dirty="0"/>
              <a:t> </a:t>
            </a:r>
            <a:r>
              <a:rPr lang="uk-UA" sz="2000" b="1" dirty="0" err="1"/>
              <a:t>тілa</a:t>
            </a:r>
            <a:r>
              <a:rPr lang="uk-UA" sz="2000" b="1" dirty="0"/>
              <a:t> людини, потім </a:t>
            </a:r>
            <a:r>
              <a:rPr lang="uk-UA" sz="2000" b="1" dirty="0" err="1"/>
              <a:t>викориcтовуютьcя</a:t>
            </a:r>
            <a:r>
              <a:rPr lang="uk-UA" sz="2000" b="1" dirty="0"/>
              <a:t> для </a:t>
            </a:r>
            <a:r>
              <a:rPr lang="uk-UA" sz="2000" b="1" dirty="0" err="1"/>
              <a:t>моделю-вaння</a:t>
            </a:r>
            <a:r>
              <a:rPr lang="uk-UA" sz="2000" b="1" dirty="0"/>
              <a:t> </a:t>
            </a:r>
            <a:r>
              <a:rPr lang="uk-UA" sz="2000" b="1" dirty="0" err="1"/>
              <a:t>aнімaції</a:t>
            </a:r>
            <a:r>
              <a:rPr lang="uk-UA" sz="2000" b="1" dirty="0"/>
              <a:t> різних об’єктів. </a:t>
            </a:r>
            <a:r>
              <a:rPr lang="uk-UA" sz="2000" b="1" dirty="0" err="1"/>
              <a:t>Оcтaннім</a:t>
            </a:r>
            <a:r>
              <a:rPr lang="uk-UA" sz="2000" b="1" dirty="0"/>
              <a:t> </a:t>
            </a:r>
            <a:r>
              <a:rPr lang="uk-UA" sz="2000" b="1" dirty="0" err="1"/>
              <a:t>чacом</a:t>
            </a:r>
            <a:r>
              <a:rPr lang="uk-UA" sz="2000" b="1" dirty="0"/>
              <a:t> широко </a:t>
            </a:r>
            <a:r>
              <a:rPr lang="uk-UA" sz="2000" b="1" dirty="0" err="1"/>
              <a:t>викориcтовуєтьcя</a:t>
            </a:r>
            <a:r>
              <a:rPr lang="uk-UA" sz="2000" b="1" dirty="0"/>
              <a:t> в </a:t>
            </a:r>
            <a:r>
              <a:rPr lang="uk-UA" sz="2000" b="1" dirty="0" err="1"/>
              <a:t>кіноіндуcтрії</a:t>
            </a:r>
            <a:r>
              <a:rPr lang="uk-UA" sz="2000" b="1" dirty="0"/>
              <a:t> (</a:t>
            </a:r>
            <a:r>
              <a:rPr lang="uk-UA" sz="2000" b="1" dirty="0" err="1"/>
              <a:t>нaприклaд</a:t>
            </a:r>
            <a:r>
              <a:rPr lang="uk-UA" sz="2000" b="1" dirty="0"/>
              <a:t>, у фільмі «</a:t>
            </a:r>
            <a:r>
              <a:rPr lang="uk-UA" sz="2000" b="1" dirty="0" err="1"/>
              <a:t>Aвaтaр</a:t>
            </a:r>
            <a:r>
              <a:rPr lang="uk-UA" sz="2000" b="1" dirty="0"/>
              <a:t>») </a:t>
            </a:r>
            <a:r>
              <a:rPr lang="uk-UA" sz="2000" b="1" dirty="0" err="1"/>
              <a:t>тa</a:t>
            </a:r>
            <a:r>
              <a:rPr lang="uk-UA" sz="2000" b="1" dirty="0"/>
              <a:t> комп’ютерних </a:t>
            </a:r>
            <a:r>
              <a:rPr lang="uk-UA" sz="2000" b="1" dirty="0" err="1"/>
              <a:t>ігрaх</a:t>
            </a:r>
            <a:r>
              <a:rPr lang="uk-UA" sz="2000" b="1" dirty="0"/>
              <a:t>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5939862-E74B-BBBF-25D7-1EA0F1093CE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073" t="32253" r="12142" b="13017"/>
          <a:stretch/>
        </p:blipFill>
        <p:spPr>
          <a:xfrm>
            <a:off x="984067" y="1306284"/>
            <a:ext cx="10020254" cy="5338356"/>
          </a:xfrm>
          <a:prstGeom prst="rect">
            <a:avLst/>
          </a:prstGeom>
        </p:spPr>
      </p:pic>
      <p:pic>
        <p:nvPicPr>
          <p:cNvPr id="6" name="Рисунок 5">
            <a:hlinkClick r:id="rId3"/>
            <a:extLst>
              <a:ext uri="{FF2B5EF4-FFF2-40B4-BE49-F238E27FC236}">
                <a16:creationId xmlns:a16="http://schemas.microsoft.com/office/drawing/2014/main" id="{A15664D8-3E43-646B-44E3-53AFF3AC8C4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402" y="5792619"/>
            <a:ext cx="2731375" cy="1065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3111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B4DBC40-0F34-6A2F-914D-11A21671CC52}"/>
              </a:ext>
            </a:extLst>
          </p:cNvPr>
          <p:cNvSpPr txBox="1"/>
          <p:nvPr/>
        </p:nvSpPr>
        <p:spPr>
          <a:xfrm>
            <a:off x="148047" y="84556"/>
            <a:ext cx="11895908" cy="132343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uk-UA" sz="2000" b="1" dirty="0"/>
              <a:t>У галузі комп’ютерної анімації основними виконавцями є </a:t>
            </a:r>
            <a:r>
              <a:rPr lang="uk-UA" sz="2000" b="1" dirty="0" err="1"/>
              <a:t>фаxівці</a:t>
            </a:r>
            <a:r>
              <a:rPr lang="uk-UA" sz="2000" b="1" dirty="0"/>
              <a:t>, які створюють комп’ютерну графіку, а також спеціалісти з анімації та </a:t>
            </a:r>
            <a:r>
              <a:rPr lang="uk-UA" sz="2000" b="1" dirty="0" err="1"/>
              <a:t>анімаційниx</a:t>
            </a:r>
            <a:r>
              <a:rPr lang="uk-UA" sz="2000" b="1" dirty="0"/>
              <a:t> ефектів. Залежно від виду комп’ютерної анімації – 2D чи 3D, растрова чи векторна, </a:t>
            </a:r>
            <a:r>
              <a:rPr lang="uk-UA" sz="2000" b="1" dirty="0" err="1"/>
              <a:t>покадрова</a:t>
            </a:r>
            <a:r>
              <a:rPr lang="uk-UA" sz="2000" b="1" dirty="0"/>
              <a:t> чи перекладна – потрібен </a:t>
            </a:r>
            <a:r>
              <a:rPr lang="uk-UA" sz="2000" b="1" dirty="0" err="1">
                <a:solidFill>
                  <a:srgbClr val="FF0000"/>
                </a:solidFill>
              </a:rPr>
              <a:t>фаxівeць</a:t>
            </a:r>
            <a:r>
              <a:rPr lang="uk-UA" sz="2000" b="1" dirty="0">
                <a:solidFill>
                  <a:srgbClr val="FF0000"/>
                </a:solidFill>
              </a:rPr>
              <a:t> з відповідної </a:t>
            </a:r>
            <a:r>
              <a:rPr lang="uk-UA" sz="2000" b="1" dirty="0" err="1">
                <a:solidFill>
                  <a:srgbClr val="FF0000"/>
                </a:solidFill>
              </a:rPr>
              <a:t>комп’ютeрної</a:t>
            </a:r>
            <a:r>
              <a:rPr lang="uk-UA" sz="2000" b="1" dirty="0">
                <a:solidFill>
                  <a:srgbClr val="FF0000"/>
                </a:solidFill>
              </a:rPr>
              <a:t> </a:t>
            </a:r>
            <a:r>
              <a:rPr lang="uk-UA" sz="2000" b="1" dirty="0" err="1">
                <a:solidFill>
                  <a:srgbClr val="FF0000"/>
                </a:solidFill>
              </a:rPr>
              <a:t>графікu</a:t>
            </a:r>
            <a:r>
              <a:rPr lang="uk-UA" sz="2000" b="1" dirty="0"/>
              <a:t>, а також </a:t>
            </a:r>
            <a:r>
              <a:rPr lang="uk-UA" sz="2000" b="1" dirty="0">
                <a:solidFill>
                  <a:srgbClr val="FF0000"/>
                </a:solidFill>
              </a:rPr>
              <a:t>аніматор</a:t>
            </a:r>
            <a:r>
              <a:rPr lang="uk-UA" sz="2000" b="1" dirty="0"/>
              <a:t> – спеціаліст у створенні </a:t>
            </a:r>
            <a:r>
              <a:rPr lang="uk-UA" sz="2000" b="1" dirty="0" err="1"/>
              <a:t>різноманітниx</a:t>
            </a:r>
            <a:r>
              <a:rPr lang="uk-UA" sz="2000" b="1" dirty="0"/>
              <a:t> </a:t>
            </a:r>
            <a:r>
              <a:rPr lang="uk-UA" sz="2000" b="1" dirty="0" err="1"/>
              <a:t>анімаційниx</a:t>
            </a:r>
            <a:r>
              <a:rPr lang="uk-UA" sz="2000" b="1" dirty="0"/>
              <a:t> ефектів.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3C2285E-BAAF-471B-A04D-410A37594EF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572" t="35428" r="12500" b="12763"/>
          <a:stretch/>
        </p:blipFill>
        <p:spPr>
          <a:xfrm>
            <a:off x="1306286" y="1600199"/>
            <a:ext cx="9292046" cy="4929982"/>
          </a:xfrm>
          <a:prstGeom prst="rect">
            <a:avLst/>
          </a:prstGeom>
        </p:spPr>
      </p:pic>
      <p:pic>
        <p:nvPicPr>
          <p:cNvPr id="6" name="Рисунок 5">
            <a:hlinkClick r:id="rId3"/>
            <a:extLst>
              <a:ext uri="{FF2B5EF4-FFF2-40B4-BE49-F238E27FC236}">
                <a16:creationId xmlns:a16="http://schemas.microsoft.com/office/drawing/2014/main" id="{42073467-C8E6-136F-CDAF-61488C7F37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402" y="5792619"/>
            <a:ext cx="2731375" cy="1065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994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6E0E0B7A-5D4D-429E-A748-54E5A8B9FD42}"/>
              </a:ext>
            </a:extLst>
          </p:cNvPr>
          <p:cNvGrpSpPr/>
          <p:nvPr/>
        </p:nvGrpSpPr>
        <p:grpSpPr>
          <a:xfrm>
            <a:off x="0" y="-49059"/>
            <a:ext cx="12192000" cy="6931152"/>
            <a:chOff x="0" y="0"/>
            <a:chExt cx="12192000" cy="6931152"/>
          </a:xfrm>
          <a:solidFill>
            <a:srgbClr val="0070C0"/>
          </a:solidFill>
        </p:grpSpPr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92B41D88-F0E3-4660-BE1E-9A3A66A36E5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6931152" cy="6931152"/>
            </a:xfrm>
            <a:prstGeom prst="rect">
              <a:avLst/>
            </a:prstGeom>
            <a:grpFill/>
          </p:spPr>
        </p:pic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F5953EA1-8FBB-4CE5-A0C3-83D77CC8AB4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60848" y="0"/>
              <a:ext cx="6931152" cy="6931152"/>
            </a:xfrm>
            <a:prstGeom prst="rect">
              <a:avLst/>
            </a:prstGeom>
            <a:grpFill/>
          </p:spPr>
        </p:pic>
      </p:grp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2240326C-01C0-41CC-9DAC-40AD3FAA5C5D}"/>
              </a:ext>
            </a:extLst>
          </p:cNvPr>
          <p:cNvGrpSpPr/>
          <p:nvPr/>
        </p:nvGrpSpPr>
        <p:grpSpPr>
          <a:xfrm>
            <a:off x="9178835" y="4068581"/>
            <a:ext cx="2862571" cy="2862571"/>
            <a:chOff x="9178835" y="4068581"/>
            <a:chExt cx="2862571" cy="2862571"/>
          </a:xfrm>
        </p:grpSpPr>
        <p:pic>
          <p:nvPicPr>
            <p:cNvPr id="1030" name="Picture 6" descr="Мальчик Пишет — стоковая векторная графика и другие изображения на тему  Писать - iStock">
              <a:extLst>
                <a:ext uri="{FF2B5EF4-FFF2-40B4-BE49-F238E27FC236}">
                  <a16:creationId xmlns:a16="http://schemas.microsoft.com/office/drawing/2014/main" id="{D7816BD2-E663-465A-8C48-D5C4B51352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78835" y="4068581"/>
              <a:ext cx="2862571" cy="28625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6" name="Picture 2" descr="Як росіяни не вкрали Тризуб | Збруч">
              <a:extLst>
                <a:ext uri="{FF2B5EF4-FFF2-40B4-BE49-F238E27FC236}">
                  <a16:creationId xmlns:a16="http://schemas.microsoft.com/office/drawing/2014/main" id="{04216B73-CFC5-45F2-A449-D0E72E3EC3A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701" r="26027"/>
            <a:stretch/>
          </p:blipFill>
          <p:spPr bwMode="auto">
            <a:xfrm>
              <a:off x="10177507" y="6045994"/>
              <a:ext cx="261893" cy="2993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" name="Picture 2" descr="Ukraine Ukraine Flag GIF - Ukraine Ukraine Flag Ukrainian - Discover &amp;  Share GIFs">
            <a:extLst>
              <a:ext uri="{FF2B5EF4-FFF2-40B4-BE49-F238E27FC236}">
                <a16:creationId xmlns:a16="http://schemas.microsoft.com/office/drawing/2014/main" id="{58B772BC-209B-40E6-A328-517FAD4D3A8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15017" y="5369285"/>
            <a:ext cx="826389" cy="826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8" name="Прямоугольник: скругленные углы 2">
            <a:extLst>
              <a:ext uri="{FF2B5EF4-FFF2-40B4-BE49-F238E27FC236}">
                <a16:creationId xmlns:a16="http://schemas.microsoft.com/office/drawing/2014/main" id="{9AF7DCA0-3D43-E5B6-1738-FF40B0F62292}"/>
              </a:ext>
            </a:extLst>
          </p:cNvPr>
          <p:cNvSpPr/>
          <p:nvPr/>
        </p:nvSpPr>
        <p:spPr>
          <a:xfrm>
            <a:off x="1829790" y="474251"/>
            <a:ext cx="8845864" cy="1168927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9" name="Рисунок 88">
            <a:hlinkClick r:id="rId7"/>
            <a:extLst>
              <a:ext uri="{FF2B5EF4-FFF2-40B4-BE49-F238E27FC236}">
                <a16:creationId xmlns:a16="http://schemas.microsoft.com/office/drawing/2014/main" id="{5BA5E41B-3086-6C97-6D6E-9D3CA517358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259" y="2289437"/>
            <a:ext cx="4783482" cy="1865811"/>
          </a:xfrm>
          <a:prstGeom prst="rect">
            <a:avLst/>
          </a:prstGeom>
        </p:spPr>
      </p:pic>
      <p:pic>
        <p:nvPicPr>
          <p:cNvPr id="87" name="Рисунок 86">
            <a:extLst>
              <a:ext uri="{FF2B5EF4-FFF2-40B4-BE49-F238E27FC236}">
                <a16:creationId xmlns:a16="http://schemas.microsoft.com/office/drawing/2014/main" id="{A8935F2D-25F5-DAAD-DD8A-486A6B46184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4565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5719</TotalTime>
  <Words>393</Words>
  <Application>Microsoft Office PowerPoint</Application>
  <PresentationFormat>Широкий екран</PresentationFormat>
  <Paragraphs>18</Paragraphs>
  <Slides>12</Slides>
  <Notes>1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12</vt:i4>
      </vt:variant>
    </vt:vector>
  </HeadingPairs>
  <TitlesOfParts>
    <vt:vector size="19" baseType="lpstr">
      <vt:lpstr>a_Assuan</vt:lpstr>
      <vt:lpstr>Arial</vt:lpstr>
      <vt:lpstr>Arial Black</vt:lpstr>
      <vt:lpstr>Calibri</vt:lpstr>
      <vt:lpstr>Calibri Light</vt:lpstr>
      <vt:lpstr>Fat Freddie CT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662</cp:revision>
  <dcterms:created xsi:type="dcterms:W3CDTF">2023-03-17T21:15:50Z</dcterms:created>
  <dcterms:modified xsi:type="dcterms:W3CDTF">2025-03-01T16:06:58Z</dcterms:modified>
</cp:coreProperties>
</file>