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22" r:id="rId2"/>
    <p:sldId id="441" r:id="rId3"/>
    <p:sldId id="538" r:id="rId4"/>
    <p:sldId id="531" r:id="rId5"/>
    <p:sldId id="537" r:id="rId6"/>
    <p:sldId id="544" r:id="rId7"/>
    <p:sldId id="543" r:id="rId8"/>
    <p:sldId id="256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FF"/>
    <a:srgbClr val="FF00FF"/>
    <a:srgbClr val="F0F97F"/>
    <a:srgbClr val="EEDDEF"/>
    <a:srgbClr val="C5EAFA"/>
    <a:srgbClr val="5BD4F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YvdonMH6nT4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YvdonMH6nT4" TargetMode="External"/><Relationship Id="rId4" Type="http://schemas.openxmlformats.org/officeDocument/2006/relationships/image" Target="../media/image9.gif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YvdonMH6nT4" TargetMode="External"/><Relationship Id="rId3" Type="http://schemas.microsoft.com/office/2007/relationships/hdphoto" Target="../media/hdphoto1.wdp"/><Relationship Id="rId7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4" Type="http://schemas.openxmlformats.org/officeDocument/2006/relationships/image" Target="../media/image9.gif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11" Type="http://schemas.openxmlformats.org/officeDocument/2006/relationships/hyperlink" Target="https://youtu.be/YvdonMH6nT4" TargetMode="External"/><Relationship Id="rId5" Type="http://schemas.microsoft.com/office/2007/relationships/hdphoto" Target="../media/hdphoto4.wdp"/><Relationship Id="rId10" Type="http://schemas.microsoft.com/office/2007/relationships/hdphoto" Target="../media/hdphoto5.wdp"/><Relationship Id="rId4" Type="http://schemas.openxmlformats.org/officeDocument/2006/relationships/image" Target="../media/image13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YvdonMH6nT4" TargetMode="External"/><Relationship Id="rId4" Type="http://schemas.openxmlformats.org/officeDocument/2006/relationships/image" Target="../media/image9.gif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YvdonMH6nT4" TargetMode="External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16.jpeg"/><Relationship Id="rId4" Type="http://schemas.openxmlformats.org/officeDocument/2006/relationships/image" Target="../media/image9.gif"/><Relationship Id="rId9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11" Type="http://schemas.openxmlformats.org/officeDocument/2006/relationships/hyperlink" Target="https://youtu.be/YvdonMH6nT4" TargetMode="External"/><Relationship Id="rId5" Type="http://schemas.microsoft.com/office/2007/relationships/hdphoto" Target="../media/hdphoto4.wdp"/><Relationship Id="rId10" Type="http://schemas.microsoft.com/office/2007/relationships/hdphoto" Target="../media/hdphoto7.wdp"/><Relationship Id="rId4" Type="http://schemas.openxmlformats.org/officeDocument/2006/relationships/image" Target="../media/image13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YvdonMH6nT4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33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032985" y="2263591"/>
            <a:ext cx="8159015" cy="1446550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ЛІНІЙНІ ПРОЄКТИ ЗІ ЗМІННИМИ В </a:t>
            </a:r>
            <a:r>
              <a:rPr lang="en-US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SCRATCH 3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8A141E-879B-B1EB-F4F8-8952509B98E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007" t="23238" r="24857" b="61302"/>
          <a:stretch/>
        </p:blipFill>
        <p:spPr>
          <a:xfrm>
            <a:off x="0" y="-6771"/>
            <a:ext cx="4966309" cy="1060254"/>
          </a:xfrm>
          <a:prstGeom prst="rect">
            <a:avLst/>
          </a:prstGeom>
        </p:spPr>
      </p:pic>
      <p:pic>
        <p:nvPicPr>
          <p:cNvPr id="19" name="Рисунок 18">
            <a:hlinkClick r:id="rId11"/>
            <a:extLst>
              <a:ext uri="{FF2B5EF4-FFF2-40B4-BE49-F238E27FC236}">
                <a16:creationId xmlns:a16="http://schemas.microsoft.com/office/drawing/2014/main" id="{BBE642CC-889D-AE5D-F69B-CB4DD2564BB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987" y="4701581"/>
            <a:ext cx="3134505" cy="122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4000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4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1870643" y="936938"/>
            <a:ext cx="3350863" cy="707886"/>
          </a:xfrm>
          <a:prstGeom prst="homePlate">
            <a:avLst/>
          </a:prstGeom>
          <a:solidFill>
            <a:srgbClr val="0066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uk-UA" sz="4000" b="1" i="1" dirty="0">
                <a:solidFill>
                  <a:srgbClr val="FFFF00"/>
                </a:solidFill>
              </a:rPr>
              <a:t> Проєкт 1</a:t>
            </a:r>
            <a:endParaRPr lang="ru-RU" sz="4000" b="1" i="1" dirty="0">
              <a:solidFill>
                <a:srgbClr val="FFFF00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687950" y="1825183"/>
            <a:ext cx="10502564" cy="1384995"/>
            <a:chOff x="318671" y="1951600"/>
            <a:chExt cx="12079655" cy="1471401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318671" y="1951600"/>
              <a:ext cx="12079655" cy="147140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318671" y="1951600"/>
              <a:ext cx="12038701" cy="14714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/>
                <a:t>Складіть проєкт у середовищі </a:t>
              </a:r>
              <a:r>
                <a:rPr lang="uk-UA" sz="2800" b="1" dirty="0" err="1"/>
                <a:t>Scratch</a:t>
              </a:r>
              <a:r>
                <a:rPr lang="uk-UA" sz="2800" b="1" dirty="0"/>
                <a:t> 3 з використанням змінних.</a:t>
              </a:r>
            </a:p>
            <a:p>
              <a:r>
                <a:rPr lang="uk-UA" sz="2800" b="1" dirty="0"/>
                <a:t>Обчислити периметр кімнати за уведеними користувачем довжиною і шириною кімнати.</a:t>
              </a:r>
            </a:p>
          </p:txBody>
        </p:sp>
      </p:grpSp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" name="Picture 2" descr="Изучаем Raspberry Pi. Часть 4. Программирование на Scratch 3 - Интернет  магазин микрокомпьютеров и аксессуаров">
            <a:extLst>
              <a:ext uri="{FF2B5EF4-FFF2-40B4-BE49-F238E27FC236}">
                <a16:creationId xmlns:a16="http://schemas.microsoft.com/office/drawing/2014/main" id="{38DB48F7-6902-F8B5-FD0B-56B724155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586" y="-59426"/>
            <a:ext cx="2342081" cy="199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Детская комната 2021: какие приемы увеличат пространство - фото">
            <a:extLst>
              <a:ext uri="{FF2B5EF4-FFF2-40B4-BE49-F238E27FC236}">
                <a16:creationId xmlns:a16="http://schemas.microsoft.com/office/drawing/2014/main" id="{0F61E00C-90EF-502E-6BF0-F03F0ABFE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106" y="3543000"/>
            <a:ext cx="4640751" cy="318273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10"/>
            <a:extLst>
              <a:ext uri="{FF2B5EF4-FFF2-40B4-BE49-F238E27FC236}">
                <a16:creationId xmlns:a16="http://schemas.microsoft.com/office/drawing/2014/main" id="{A12716F0-8A45-0DF7-CBB5-D2B995B893E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593" y="6059866"/>
            <a:ext cx="2372097" cy="92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9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887942" y="154957"/>
            <a:ext cx="9761961" cy="9709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Обчислення периметра проводиться за формулою</a:t>
            </a:r>
          </a:p>
          <a:p>
            <a:r>
              <a:rPr lang="uk-UA" sz="2400" b="1" dirty="0">
                <a:solidFill>
                  <a:srgbClr val="FFFF00"/>
                </a:solidFill>
              </a:rPr>
              <a:t>Периметр = 2 * (Довжина + Ширина)</a:t>
            </a:r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6" name="Picture 4" descr="Макет комнаты (105 фото) - фото - картинки и рисунки: скачать бесплатно">
            <a:extLst>
              <a:ext uri="{FF2B5EF4-FFF2-40B4-BE49-F238E27FC236}">
                <a16:creationId xmlns:a16="http://schemas.microsoft.com/office/drawing/2014/main" id="{2BDE6E90-DBB0-838F-70D6-73B493D3A5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48" b="11277"/>
          <a:stretch/>
        </p:blipFill>
        <p:spPr bwMode="auto">
          <a:xfrm>
            <a:off x="2609850" y="1161433"/>
            <a:ext cx="7162800" cy="5429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Бульбашка прямої мови: прямокутна з округленими кутами 4">
            <a:extLst>
              <a:ext uri="{FF2B5EF4-FFF2-40B4-BE49-F238E27FC236}">
                <a16:creationId xmlns:a16="http://schemas.microsoft.com/office/drawing/2014/main" id="{B436C1CE-5BD3-D2CB-2765-D80892D90AD5}"/>
              </a:ext>
            </a:extLst>
          </p:cNvPr>
          <p:cNvSpPr/>
          <p:nvPr/>
        </p:nvSpPr>
        <p:spPr>
          <a:xfrm>
            <a:off x="8367071" y="5660858"/>
            <a:ext cx="2229546" cy="930442"/>
          </a:xfrm>
          <a:prstGeom prst="wedgeRoundRectCallout">
            <a:avLst>
              <a:gd name="adj1" fmla="val -54599"/>
              <a:gd name="adj2" fmla="val -97199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Довжина кімнати (А)</a:t>
            </a:r>
          </a:p>
        </p:txBody>
      </p:sp>
      <p:sp>
        <p:nvSpPr>
          <p:cNvPr id="16" name="Бульбашка прямої мови: прямокутна з округленими кутами 15">
            <a:extLst>
              <a:ext uri="{FF2B5EF4-FFF2-40B4-BE49-F238E27FC236}">
                <a16:creationId xmlns:a16="http://schemas.microsoft.com/office/drawing/2014/main" id="{39BA7CEF-D4FA-3E5B-1987-2CBD8E703BFF}"/>
              </a:ext>
            </a:extLst>
          </p:cNvPr>
          <p:cNvSpPr/>
          <p:nvPr/>
        </p:nvSpPr>
        <p:spPr>
          <a:xfrm>
            <a:off x="2130323" y="5772601"/>
            <a:ext cx="2143834" cy="930442"/>
          </a:xfrm>
          <a:prstGeom prst="wedgeRoundRectCallout">
            <a:avLst>
              <a:gd name="adj1" fmla="val 50255"/>
              <a:gd name="adj2" fmla="val -95152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Ширина кімнати (В)</a:t>
            </a:r>
          </a:p>
        </p:txBody>
      </p:sp>
      <p:pic>
        <p:nvPicPr>
          <p:cNvPr id="12" name="Рисунок 11">
            <a:hlinkClick r:id="rId8"/>
            <a:extLst>
              <a:ext uri="{FF2B5EF4-FFF2-40B4-BE49-F238E27FC236}">
                <a16:creationId xmlns:a16="http://schemas.microsoft.com/office/drawing/2014/main" id="{3FDCB759-6A7A-70F7-499B-5B2ABD5F57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593" y="6059866"/>
            <a:ext cx="2372097" cy="92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70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2" name="Ромб 1">
            <a:extLst>
              <a:ext uri="{FF2B5EF4-FFF2-40B4-BE49-F238E27FC236}">
                <a16:creationId xmlns:a16="http://schemas.microsoft.com/office/drawing/2014/main" id="{B0F91EE8-180B-1B35-7E33-00F4C98E23F0}"/>
              </a:ext>
            </a:extLst>
          </p:cNvPr>
          <p:cNvSpPr/>
          <p:nvPr/>
        </p:nvSpPr>
        <p:spPr>
          <a:xfrm>
            <a:off x="93649" y="66860"/>
            <a:ext cx="930442" cy="840595"/>
          </a:xfrm>
          <a:prstGeom prst="diamond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5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1095134" y="173895"/>
            <a:ext cx="9263023" cy="6211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Напишемо команду Котику сказати відповідь і запустимо проєкт.</a:t>
            </a:r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90F9643-9BD2-C31A-A00C-DB5494575A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58870" y="904258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50C862F-8ABA-43BD-3B91-13B2D5B6588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1857" t="29841" r="7076" b="16190"/>
          <a:stretch/>
        </p:blipFill>
        <p:spPr>
          <a:xfrm>
            <a:off x="733528" y="1566015"/>
            <a:ext cx="10142819" cy="5042169"/>
          </a:xfrm>
          <a:prstGeom prst="rect">
            <a:avLst/>
          </a:prstGeom>
        </p:spPr>
      </p:pic>
      <p:pic>
        <p:nvPicPr>
          <p:cNvPr id="16" name="Рисунок 15">
            <a:hlinkClick r:id="rId11"/>
            <a:extLst>
              <a:ext uri="{FF2B5EF4-FFF2-40B4-BE49-F238E27FC236}">
                <a16:creationId xmlns:a16="http://schemas.microsoft.com/office/drawing/2014/main" id="{BB826F8E-6AD5-3BCD-787E-9013129861F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593" y="6059866"/>
            <a:ext cx="2372097" cy="92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62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1870643" y="936938"/>
            <a:ext cx="3350863" cy="707886"/>
          </a:xfrm>
          <a:prstGeom prst="homePlate">
            <a:avLst/>
          </a:prstGeom>
          <a:solidFill>
            <a:srgbClr val="0066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uk-UA" sz="4000" b="1" i="1" dirty="0">
                <a:solidFill>
                  <a:srgbClr val="FFFF00"/>
                </a:solidFill>
              </a:rPr>
              <a:t> Проєкт 2</a:t>
            </a:r>
            <a:endParaRPr lang="ru-RU" sz="4000" b="1" i="1" dirty="0">
              <a:solidFill>
                <a:srgbClr val="FFFF00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687949" y="1825183"/>
            <a:ext cx="11129581" cy="1815882"/>
            <a:chOff x="318671" y="1951600"/>
            <a:chExt cx="12079655" cy="1929170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359625" y="1951600"/>
              <a:ext cx="12038701" cy="192917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318671" y="1951600"/>
              <a:ext cx="12079655" cy="19291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b="1" dirty="0"/>
                <a:t>Складіть проєкт у середовищі </a:t>
              </a:r>
              <a:r>
                <a:rPr lang="uk-UA" sz="2800" b="1" dirty="0" err="1"/>
                <a:t>Scratch</a:t>
              </a:r>
              <a:r>
                <a:rPr lang="uk-UA" sz="2800" b="1" dirty="0"/>
                <a:t> 3 з використанням змінних.</a:t>
              </a:r>
            </a:p>
            <a:p>
              <a:r>
                <a:rPr lang="uk-UA" sz="2800" b="1" dirty="0"/>
                <a:t>Автомобіль проїхав певний час з певною швидкістю. Обчисліть вар-</a:t>
              </a:r>
              <a:r>
                <a:rPr lang="uk-UA" sz="2800" b="1" dirty="0" err="1"/>
                <a:t>тість</a:t>
              </a:r>
              <a:r>
                <a:rPr lang="uk-UA" sz="2800" b="1" dirty="0"/>
                <a:t> витраченого бензину, якщо цей автомобіль витрачає 8 л бензину на 100 км, а 1 л бензину коштує 30 грн.</a:t>
              </a:r>
            </a:p>
          </p:txBody>
        </p:sp>
      </p:grpSp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Picture 2" descr="Изучаем Raspberry Pi. Часть 4. Программирование на Scratch 3 - Интернет  магазин микрокомпьютеров и аксессуаров">
            <a:extLst>
              <a:ext uri="{FF2B5EF4-FFF2-40B4-BE49-F238E27FC236}">
                <a16:creationId xmlns:a16="http://schemas.microsoft.com/office/drawing/2014/main" id="{79DB8574-93F9-4483-74FA-33EA126BA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586" y="-59426"/>
            <a:ext cx="2342081" cy="199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Автомобиль едет среди полей - обои для рабочего стола, картинки, фото">
            <a:extLst>
              <a:ext uri="{FF2B5EF4-FFF2-40B4-BE49-F238E27FC236}">
                <a16:creationId xmlns:a16="http://schemas.microsoft.com/office/drawing/2014/main" id="{F04B3900-0506-8266-A19B-141B2DE37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302" y="3867802"/>
            <a:ext cx="5022398" cy="282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Паливна каністра ARB JC4 - купити з доставкою в Україні та Києві">
            <a:extLst>
              <a:ext uri="{FF2B5EF4-FFF2-40B4-BE49-F238E27FC236}">
                <a16:creationId xmlns:a16="http://schemas.microsoft.com/office/drawing/2014/main" id="{DBCFE001-7503-8797-2DB3-DB07E74B8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032900"/>
            <a:ext cx="2825100" cy="282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>
            <a:hlinkClick r:id="rId10"/>
            <a:extLst>
              <a:ext uri="{FF2B5EF4-FFF2-40B4-BE49-F238E27FC236}">
                <a16:creationId xmlns:a16="http://schemas.microsoft.com/office/drawing/2014/main" id="{193BCDA0-6038-0AB8-929A-431A97F87E0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593" y="6059866"/>
            <a:ext cx="2372097" cy="92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538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6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887942" y="154957"/>
            <a:ext cx="9761961" cy="9709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Обчислення вартості бензину проводиться за формулою</a:t>
            </a:r>
          </a:p>
          <a:p>
            <a:r>
              <a:rPr lang="uk-UA" sz="2400" b="1" dirty="0">
                <a:solidFill>
                  <a:srgbClr val="FFFF00"/>
                </a:solidFill>
              </a:rPr>
              <a:t>Вартість = 30 * 8 * (Шлях * час / 100)</a:t>
            </a:r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B6F2F7ED-EE0A-8D48-58E8-D02015BAF9AE}"/>
              </a:ext>
            </a:extLst>
          </p:cNvPr>
          <p:cNvGrpSpPr/>
          <p:nvPr/>
        </p:nvGrpSpPr>
        <p:grpSpPr>
          <a:xfrm>
            <a:off x="8286750" y="3137818"/>
            <a:ext cx="3483646" cy="1614716"/>
            <a:chOff x="8286750" y="3137818"/>
            <a:chExt cx="3483646" cy="1614716"/>
          </a:xfrm>
        </p:grpSpPr>
        <p:sp>
          <p:nvSpPr>
            <p:cNvPr id="2" name="Стрілка: вліво 1">
              <a:extLst>
                <a:ext uri="{FF2B5EF4-FFF2-40B4-BE49-F238E27FC236}">
                  <a16:creationId xmlns:a16="http://schemas.microsoft.com/office/drawing/2014/main" id="{4A8DDA0B-7660-D3DD-492E-9551B57B38BA}"/>
                </a:ext>
              </a:extLst>
            </p:cNvPr>
            <p:cNvSpPr/>
            <p:nvPr/>
          </p:nvSpPr>
          <p:spPr>
            <a:xfrm>
              <a:off x="8367071" y="3852832"/>
              <a:ext cx="1012218" cy="328643"/>
            </a:xfrm>
            <a:prstGeom prst="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4098" name="Picture 2" descr="Машина рисунок для детей - 134 фото">
              <a:extLst>
                <a:ext uri="{FF2B5EF4-FFF2-40B4-BE49-F238E27FC236}">
                  <a16:creationId xmlns:a16="http://schemas.microsoft.com/office/drawing/2014/main" id="{1AC4FBF5-397A-B04B-34A7-37071774B5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1971" y="3137818"/>
              <a:ext cx="2638425" cy="16147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C145154-AE4E-AC3B-A882-5E7ABA073E66}"/>
                </a:ext>
              </a:extLst>
            </p:cNvPr>
            <p:cNvSpPr txBox="1"/>
            <p:nvPr/>
          </p:nvSpPr>
          <p:spPr>
            <a:xfrm>
              <a:off x="8286750" y="3476494"/>
              <a:ext cx="1524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b="1" dirty="0"/>
                <a:t>Швидкість</a:t>
              </a:r>
            </a:p>
          </p:txBody>
        </p:sp>
      </p:grpSp>
      <p:cxnSp>
        <p:nvCxnSpPr>
          <p:cNvPr id="11" name="Пряма зі стрілкою 10">
            <a:extLst>
              <a:ext uri="{FF2B5EF4-FFF2-40B4-BE49-F238E27FC236}">
                <a16:creationId xmlns:a16="http://schemas.microsoft.com/office/drawing/2014/main" id="{8AB6CE0C-C808-4941-7489-67133D13791F}"/>
              </a:ext>
            </a:extLst>
          </p:cNvPr>
          <p:cNvCxnSpPr>
            <a:cxnSpLocks/>
          </p:cNvCxnSpPr>
          <p:nvPr/>
        </p:nvCxnSpPr>
        <p:spPr>
          <a:xfrm flipH="1">
            <a:off x="2705100" y="4752534"/>
            <a:ext cx="936573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6713A63E-C435-CE3E-1FEF-16733DFAD28F}"/>
              </a:ext>
            </a:extLst>
          </p:cNvPr>
          <p:cNvSpPr txBox="1"/>
          <p:nvPr/>
        </p:nvSpPr>
        <p:spPr>
          <a:xfrm>
            <a:off x="4274157" y="4266950"/>
            <a:ext cx="1514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/>
              <a:t>Шлях</a:t>
            </a:r>
          </a:p>
        </p:txBody>
      </p:sp>
      <p:pic>
        <p:nvPicPr>
          <p:cNvPr id="4102" name="Picture 6" descr="секундомер, часы, Таймер">
            <a:extLst>
              <a:ext uri="{FF2B5EF4-FFF2-40B4-BE49-F238E27FC236}">
                <a16:creationId xmlns:a16="http://schemas.microsoft.com/office/drawing/2014/main" id="{B971B172-F340-A0CA-6E06-F4023223C6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67" b="91000" l="9778" r="90000">
                        <a14:foregroundMark x1="46444" y1="3444" x2="53667" y2="4000"/>
                        <a14:foregroundMark x1="45111" y1="1667" x2="48000" y2="8333"/>
                        <a14:foregroundMark x1="48000" y1="8333" x2="51778" y2="10556"/>
                        <a14:foregroundMark x1="29889" y1="11778" x2="24444" y2="14556"/>
                        <a14:foregroundMark x1="69889" y1="12667" x2="75111" y2="14889"/>
                        <a14:foregroundMark x1="71778" y1="50000" x2="60222" y2="45444"/>
                        <a14:foregroundMark x1="60222" y1="45444" x2="30444" y2="49444"/>
                        <a14:foregroundMark x1="30444" y1="49444" x2="23111" y2="54111"/>
                        <a14:foregroundMark x1="23111" y1="54111" x2="23333" y2="54000"/>
                        <a14:foregroundMark x1="71444" y1="42778" x2="50333" y2="30222"/>
                        <a14:foregroundMark x1="50333" y1="30222" x2="34222" y2="35333"/>
                        <a14:foregroundMark x1="34222" y1="35333" x2="32111" y2="38333"/>
                        <a14:foregroundMark x1="42667" y1="39000" x2="59667" y2="41778"/>
                        <a14:foregroundMark x1="59667" y1="41778" x2="59778" y2="42000"/>
                        <a14:foregroundMark x1="50556" y1="52889" x2="29222" y2="60333"/>
                        <a14:foregroundMark x1="39222" y1="91778" x2="46444" y2="92000"/>
                        <a14:foregroundMark x1="46444" y1="92000" x2="60111" y2="91000"/>
                        <a14:foregroundMark x1="60111" y1="91000" x2="62333" y2="89556"/>
                        <a14:foregroundMark x1="9889" y1="49444" x2="9778" y2="57667"/>
                        <a14:foregroundMark x1="53111" y1="667" x2="52111" y2="7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394" y="2031359"/>
            <a:ext cx="2212918" cy="2212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7B33C3B-1551-720C-7FC6-AED0848A0027}"/>
              </a:ext>
            </a:extLst>
          </p:cNvPr>
          <p:cNvSpPr txBox="1"/>
          <p:nvPr/>
        </p:nvSpPr>
        <p:spPr>
          <a:xfrm>
            <a:off x="6772275" y="2275652"/>
            <a:ext cx="1514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/>
              <a:t>Час руху</a:t>
            </a:r>
          </a:p>
        </p:txBody>
      </p:sp>
      <p:pic>
        <p:nvPicPr>
          <p:cNvPr id="23" name="Picture 4" descr="Паливна каністра ARB JC4 - купити з доставкою в Україні та Києві">
            <a:extLst>
              <a:ext uri="{FF2B5EF4-FFF2-40B4-BE49-F238E27FC236}">
                <a16:creationId xmlns:a16="http://schemas.microsoft.com/office/drawing/2014/main" id="{B01730DA-FFE7-641B-B4D8-A00D4A0C7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632" y="5125169"/>
            <a:ext cx="1704975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441B8AB-C535-1714-22B0-71FEBEFFD8BE}"/>
              </a:ext>
            </a:extLst>
          </p:cNvPr>
          <p:cNvSpPr txBox="1"/>
          <p:nvPr/>
        </p:nvSpPr>
        <p:spPr>
          <a:xfrm>
            <a:off x="7196188" y="5796191"/>
            <a:ext cx="1514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/>
              <a:t>Бензин</a:t>
            </a:r>
          </a:p>
        </p:txBody>
      </p:sp>
      <p:sp>
        <p:nvSpPr>
          <p:cNvPr id="25" name="Прямокутник 24">
            <a:extLst>
              <a:ext uri="{FF2B5EF4-FFF2-40B4-BE49-F238E27FC236}">
                <a16:creationId xmlns:a16="http://schemas.microsoft.com/office/drawing/2014/main" id="{451D2642-5AAD-F74F-A9D4-32273AE89032}"/>
              </a:ext>
            </a:extLst>
          </p:cNvPr>
          <p:cNvSpPr/>
          <p:nvPr/>
        </p:nvSpPr>
        <p:spPr>
          <a:xfrm>
            <a:off x="903684" y="1252681"/>
            <a:ext cx="9761961" cy="560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Обчислення шляху проводиться за формулою </a:t>
            </a:r>
            <a:r>
              <a:rPr lang="uk-UA" sz="2400" b="1" dirty="0">
                <a:solidFill>
                  <a:srgbClr val="FFFF00"/>
                </a:solidFill>
              </a:rPr>
              <a:t>Шлях = Швидкість * час</a:t>
            </a:r>
          </a:p>
        </p:txBody>
      </p:sp>
      <p:pic>
        <p:nvPicPr>
          <p:cNvPr id="20" name="Рисунок 19">
            <a:hlinkClick r:id="rId11"/>
            <a:extLst>
              <a:ext uri="{FF2B5EF4-FFF2-40B4-BE49-F238E27FC236}">
                <a16:creationId xmlns:a16="http://schemas.microsoft.com/office/drawing/2014/main" id="{320A4A3A-FCD5-0BB7-B4A7-A2F4F2438BC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5527" y="6059866"/>
            <a:ext cx="2372097" cy="92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49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22" grpId="0"/>
      <p:bldP spid="24" grpId="0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2" name="Ромб 1">
            <a:extLst>
              <a:ext uri="{FF2B5EF4-FFF2-40B4-BE49-F238E27FC236}">
                <a16:creationId xmlns:a16="http://schemas.microsoft.com/office/drawing/2014/main" id="{B0F91EE8-180B-1B35-7E33-00F4C98E23F0}"/>
              </a:ext>
            </a:extLst>
          </p:cNvPr>
          <p:cNvSpPr/>
          <p:nvPr/>
        </p:nvSpPr>
        <p:spPr>
          <a:xfrm>
            <a:off x="93649" y="66860"/>
            <a:ext cx="930442" cy="840595"/>
          </a:xfrm>
          <a:prstGeom prst="diamond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7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64FA5E91-413C-1674-50F1-FFC08B42100F}"/>
              </a:ext>
            </a:extLst>
          </p:cNvPr>
          <p:cNvSpPr/>
          <p:nvPr/>
        </p:nvSpPr>
        <p:spPr>
          <a:xfrm>
            <a:off x="1095134" y="173895"/>
            <a:ext cx="9263023" cy="6211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 Напишемо команду Котику сказати відповідь і запустимо проєкт.</a:t>
            </a:r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90F9643-9BD2-C31A-A00C-DB5494575A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558870" y="904258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E0DC422-E149-8E49-04D1-CE39CA399808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0785" t="30603" r="5975" b="15937"/>
          <a:stretch/>
        </p:blipFill>
        <p:spPr>
          <a:xfrm>
            <a:off x="644434" y="1742675"/>
            <a:ext cx="10198746" cy="4849713"/>
          </a:xfrm>
          <a:prstGeom prst="rect">
            <a:avLst/>
          </a:prstGeom>
        </p:spPr>
      </p:pic>
      <p:pic>
        <p:nvPicPr>
          <p:cNvPr id="16" name="Рисунок 15">
            <a:hlinkClick r:id="rId11"/>
            <a:extLst>
              <a:ext uri="{FF2B5EF4-FFF2-40B4-BE49-F238E27FC236}">
                <a16:creationId xmlns:a16="http://schemas.microsoft.com/office/drawing/2014/main" id="{EE50957F-ADA4-DC95-1424-ACDB019C40E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593" y="6059866"/>
            <a:ext cx="2372097" cy="92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45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4308</TotalTime>
  <Words>184</Words>
  <Application>Microsoft Office PowerPoint</Application>
  <PresentationFormat>Широкий екран</PresentationFormat>
  <Paragraphs>30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5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484</cp:revision>
  <dcterms:created xsi:type="dcterms:W3CDTF">2023-03-17T21:15:50Z</dcterms:created>
  <dcterms:modified xsi:type="dcterms:W3CDTF">2024-03-13T18:06:53Z</dcterms:modified>
</cp:coreProperties>
</file>