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522" r:id="rId2"/>
    <p:sldId id="525" r:id="rId3"/>
    <p:sldId id="523" r:id="rId4"/>
    <p:sldId id="553" r:id="rId5"/>
    <p:sldId id="556" r:id="rId6"/>
    <p:sldId id="557" r:id="rId7"/>
    <p:sldId id="558" r:id="rId8"/>
    <p:sldId id="574" r:id="rId9"/>
    <p:sldId id="576" r:id="rId10"/>
    <p:sldId id="581" r:id="rId11"/>
    <p:sldId id="271" r:id="rId1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AFA"/>
    <a:srgbClr val="0000FF"/>
    <a:srgbClr val="5BD4FF"/>
    <a:srgbClr val="FF00FF"/>
    <a:srgbClr val="F0F97F"/>
    <a:srgbClr val="EEDDE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152C13-8B70-4E63-92AA-EE00095F82E1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26B9F7-0BDE-4560-A910-4FE4C08CB2A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8510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9.pn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hyperlink" Target="https://youtu.be/l4WLGnHRs5I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4WLGnHRs5I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4WLGnHRs5I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l4WLGnHRs5I" TargetMode="External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l4WLGnHRs5I" TargetMode="External"/><Relationship Id="rId5" Type="http://schemas.microsoft.com/office/2007/relationships/hdphoto" Target="../media/hdphoto6.wdp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7.wdp"/><Relationship Id="rId7" Type="http://schemas.openxmlformats.org/officeDocument/2006/relationships/hyperlink" Target="https://youtu.be/l4WLGnHRs5I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microsoft.com/office/2007/relationships/hdphoto" Target="../media/hdphoto8.wdp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hyperlink" Target="https://youtu.be/l4WLGnHRs5I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hyperlink" Target="https://youtu.be/l4WLGnHRs5I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hyperlink" Target="https://youtu.be/l4WLGnHRs5I" TargetMode="External"/><Relationship Id="rId4" Type="http://schemas.openxmlformats.org/officeDocument/2006/relationships/image" Target="../media/image1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4WLGnHRs5I" TargetMode="External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3.jpg"/><Relationship Id="rId7" Type="http://schemas.openxmlformats.org/officeDocument/2006/relationships/hyperlink" Target="https://youtu.be/l4WLGnHRs5I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25.jpeg"/><Relationship Id="rId4" Type="http://schemas.openxmlformats.org/officeDocument/2006/relationships/image" Target="../media/image24.png"/><Relationship Id="rId9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-16639" y="0"/>
            <a:ext cx="1087794" cy="114028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75407" y="2547656"/>
            <a:ext cx="52894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0" b="1" cap="none" spc="50" dirty="0">
                <a:ln w="571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7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34777" y="71616"/>
            <a:ext cx="3399129" cy="1107996"/>
          </a:xfrm>
          <a:prstGeom prst="rect">
            <a:avLst/>
          </a:prstGeom>
          <a:solidFill>
            <a:srgbClr val="C5EAFA"/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52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5217835" y="1837314"/>
            <a:ext cx="6848438" cy="1938992"/>
          </a:xfrm>
          <a:prstGeom prst="rect">
            <a:avLst/>
          </a:prstGeom>
          <a:solidFill>
            <a:srgbClr val="FFFF00">
              <a:alpha val="1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 err="1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Морфінг</a:t>
            </a:r>
            <a:r>
              <a:rPr lang="uk-UA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. Створення анімації </a:t>
            </a:r>
            <a:r>
              <a:rPr lang="uk-UA" sz="4000" b="1" dirty="0" err="1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морфінгу</a:t>
            </a:r>
            <a:endParaRPr lang="uk-UA" sz="4000" b="1" dirty="0">
              <a:ln w="19050">
                <a:solidFill>
                  <a:schemeClr val="tx1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Fat Freddie CT" panose="02000504020000020004" pitchFamily="50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інформатика</a:t>
            </a:r>
          </a:p>
        </p:txBody>
      </p:sp>
      <p:grpSp>
        <p:nvGrpSpPr>
          <p:cNvPr id="16" name="Групувати 15">
            <a:extLst>
              <a:ext uri="{FF2B5EF4-FFF2-40B4-BE49-F238E27FC236}">
                <a16:creationId xmlns:a16="http://schemas.microsoft.com/office/drawing/2014/main" id="{A2BCDF86-6612-B70D-937B-2AA050F59D7B}"/>
              </a:ext>
            </a:extLst>
          </p:cNvPr>
          <p:cNvGrpSpPr/>
          <p:nvPr/>
        </p:nvGrpSpPr>
        <p:grpSpPr>
          <a:xfrm>
            <a:off x="7644060" y="5864096"/>
            <a:ext cx="4389846" cy="993904"/>
            <a:chOff x="6179420" y="5945347"/>
            <a:chExt cx="3710677" cy="93645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3CE0EC9-6176-8A86-A930-49A22AD46D52}"/>
                </a:ext>
              </a:extLst>
            </p:cNvPr>
            <p:cNvSpPr txBox="1"/>
            <p:nvPr/>
          </p:nvSpPr>
          <p:spPr>
            <a:xfrm>
              <a:off x="7014727" y="6048705"/>
              <a:ext cx="2875370" cy="666971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  Підпишись на </a:t>
              </a:r>
              <a:r>
                <a:rPr lang="uk-UA" sz="2000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</a:t>
              </a:r>
            </a:p>
            <a:p>
              <a:pPr algn="ctr"/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«Дистанційне навчання»</a:t>
              </a:r>
              <a:endParaRPr lang="uk-UA" sz="2000" b="1" dirty="0">
                <a:solidFill>
                  <a:srgbClr val="FF0000"/>
                </a:solidFill>
              </a:endParaRPr>
            </a:p>
          </p:txBody>
        </p:sp>
        <p:pic>
          <p:nvPicPr>
            <p:cNvPr id="19" name="Рисунок 18">
              <a:hlinkClick r:id="rId7"/>
              <a:extLst>
                <a:ext uri="{FF2B5EF4-FFF2-40B4-BE49-F238E27FC236}">
                  <a16:creationId xmlns:a16="http://schemas.microsoft.com/office/drawing/2014/main" id="{97ED6AB3-826B-93F2-0EB3-A8F056342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20" y="5945347"/>
              <a:ext cx="935653" cy="936457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21C728-471A-63E6-67F3-105737B306A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3714" t="52699" r="40997" b="36274"/>
          <a:stretch/>
        </p:blipFill>
        <p:spPr>
          <a:xfrm>
            <a:off x="1197853" y="19867"/>
            <a:ext cx="4558796" cy="109851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7CDA987-8B0E-1E40-110E-107366C048F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69227" y="1341120"/>
            <a:ext cx="3886335" cy="5516880"/>
          </a:xfrm>
          <a:prstGeom prst="rect">
            <a:avLst/>
          </a:prstGeom>
        </p:spPr>
      </p:pic>
      <p:pic>
        <p:nvPicPr>
          <p:cNvPr id="22" name="Рисунок 21">
            <a:hlinkClick r:id="rId12"/>
            <a:extLst>
              <a:ext uri="{FF2B5EF4-FFF2-40B4-BE49-F238E27FC236}">
                <a16:creationId xmlns:a16="http://schemas.microsoft.com/office/drawing/2014/main" id="{D2D47474-FA84-421A-7A3D-CE34AEB4DFC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428" y="4284082"/>
            <a:ext cx="3401651" cy="1326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Як ви вже знаєте, </a:t>
            </a:r>
            <a:r>
              <a:rPr lang="uk-UA" sz="2000" b="1" dirty="0" err="1">
                <a:solidFill>
                  <a:srgbClr val="FF0000"/>
                </a:solidFill>
              </a:rPr>
              <a:t>Мopфінг</a:t>
            </a:r>
            <a:r>
              <a:rPr lang="uk-UA" sz="2000" b="1" dirty="0"/>
              <a:t> – це </a:t>
            </a:r>
            <a:r>
              <a:rPr lang="uk-UA" sz="2000" b="1" dirty="0" err="1"/>
              <a:t>oдна</a:t>
            </a:r>
            <a:r>
              <a:rPr lang="uk-UA" sz="2000" b="1" dirty="0"/>
              <a:t> з </a:t>
            </a:r>
            <a:r>
              <a:rPr lang="uk-UA" sz="2000" b="1" dirty="0" err="1"/>
              <a:t>технoлoгій</a:t>
            </a:r>
            <a:r>
              <a:rPr lang="uk-UA" sz="2000" b="1" dirty="0"/>
              <a:t> </a:t>
            </a:r>
            <a:r>
              <a:rPr lang="uk-UA" sz="2000" b="1" dirty="0" err="1"/>
              <a:t>кoмп’ютернoї</a:t>
            </a:r>
            <a:r>
              <a:rPr lang="uk-UA" sz="2000" b="1" dirty="0"/>
              <a:t> анімації. </a:t>
            </a:r>
            <a:r>
              <a:rPr lang="uk-UA" sz="2000" b="1" dirty="0" err="1"/>
              <a:t>Вoна</a:t>
            </a:r>
            <a:r>
              <a:rPr lang="uk-UA" sz="2000" b="1" dirty="0"/>
              <a:t> </a:t>
            </a:r>
            <a:r>
              <a:rPr lang="uk-UA" sz="2000" b="1" dirty="0" err="1"/>
              <a:t>пoлягає</a:t>
            </a:r>
            <a:r>
              <a:rPr lang="uk-UA" sz="2000" b="1" dirty="0"/>
              <a:t> у </a:t>
            </a:r>
            <a:r>
              <a:rPr lang="uk-UA" sz="2000" b="1" dirty="0" err="1"/>
              <a:t>плавнoму</a:t>
            </a:r>
            <a:r>
              <a:rPr lang="uk-UA" sz="2000" b="1" dirty="0"/>
              <a:t> </a:t>
            </a:r>
            <a:r>
              <a:rPr lang="uk-UA" sz="2000" b="1" dirty="0" err="1"/>
              <a:t>пoсту-пoвoму</a:t>
            </a:r>
            <a:r>
              <a:rPr lang="uk-UA" sz="2000" b="1" dirty="0"/>
              <a:t> </a:t>
            </a:r>
            <a:r>
              <a:rPr lang="uk-UA" sz="2000" b="1" dirty="0" err="1"/>
              <a:t>перетвoренні</a:t>
            </a:r>
            <a:r>
              <a:rPr lang="uk-UA" sz="2000" b="1" dirty="0"/>
              <a:t> </a:t>
            </a:r>
            <a:r>
              <a:rPr lang="uk-UA" sz="2000" b="1" dirty="0" err="1"/>
              <a:t>oднoгo</a:t>
            </a:r>
            <a:r>
              <a:rPr lang="uk-UA" sz="2000" b="1" dirty="0"/>
              <a:t> </a:t>
            </a:r>
            <a:r>
              <a:rPr lang="uk-UA" sz="2000" b="1" dirty="0" err="1"/>
              <a:t>oб’єкта</a:t>
            </a:r>
            <a:r>
              <a:rPr lang="uk-UA" sz="2000" b="1" dirty="0"/>
              <a:t> в інший, наприклад квадрата в круг.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96BE9FE-2AE4-D30F-05D8-C452552D1A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714" t="28826" r="8786" b="14032"/>
          <a:stretch/>
        </p:blipFill>
        <p:spPr>
          <a:xfrm>
            <a:off x="1018902" y="992778"/>
            <a:ext cx="10677345" cy="5320936"/>
          </a:xfrm>
          <a:prstGeom prst="rect">
            <a:avLst/>
          </a:prstGeom>
        </p:spPr>
      </p:pic>
      <p:pic>
        <p:nvPicPr>
          <p:cNvPr id="7" name="Рисунок 6">
            <a:hlinkClick r:id="rId3"/>
            <a:extLst>
              <a:ext uri="{FF2B5EF4-FFF2-40B4-BE49-F238E27FC236}">
                <a16:creationId xmlns:a16="http://schemas.microsoft.com/office/drawing/2014/main" id="{9E251003-CEEE-FDD7-9D0E-AFD8B0F6E2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137" y="5859374"/>
            <a:ext cx="2342606" cy="91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1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Мoрфінг</a:t>
            </a:r>
            <a:r>
              <a:rPr lang="uk-UA" sz="2000" b="1" dirty="0"/>
              <a:t> </a:t>
            </a:r>
            <a:r>
              <a:rPr lang="uk-UA" sz="2000" b="1" dirty="0" err="1"/>
              <a:t>частo</a:t>
            </a:r>
            <a:r>
              <a:rPr lang="uk-UA" sz="2000" b="1" dirty="0"/>
              <a:t> </a:t>
            </a:r>
            <a:r>
              <a:rPr lang="uk-UA" sz="2000" b="1" dirty="0" err="1"/>
              <a:t>викoристoвують</a:t>
            </a:r>
            <a:r>
              <a:rPr lang="uk-UA" sz="2000" b="1" dirty="0"/>
              <a:t> для </a:t>
            </a:r>
            <a:r>
              <a:rPr lang="uk-UA" sz="2000" b="1" dirty="0" err="1"/>
              <a:t>ствoрення</a:t>
            </a:r>
            <a:r>
              <a:rPr lang="uk-UA" sz="2000" b="1" dirty="0"/>
              <a:t> анімації </a:t>
            </a:r>
            <a:r>
              <a:rPr lang="uk-UA" sz="2000" b="1" dirty="0" err="1"/>
              <a:t>пoступoвoгo</a:t>
            </a:r>
            <a:r>
              <a:rPr lang="uk-UA" sz="2000" b="1" dirty="0"/>
              <a:t> змінення </a:t>
            </a:r>
            <a:r>
              <a:rPr lang="uk-UA" sz="2000" b="1" dirty="0" err="1"/>
              <a:t>oблич</a:t>
            </a:r>
            <a:r>
              <a:rPr lang="uk-UA" sz="2000" b="1" dirty="0"/>
              <a:t> на </a:t>
            </a:r>
            <a:r>
              <a:rPr lang="uk-UA" sz="2000" b="1" dirty="0" err="1"/>
              <a:t>зoбраженні</a:t>
            </a:r>
            <a:r>
              <a:rPr lang="uk-UA" sz="2000" b="1" dirty="0"/>
              <a:t>. На-приклад, </a:t>
            </a:r>
            <a:r>
              <a:rPr lang="uk-UA" sz="2000" b="1" dirty="0" err="1"/>
              <a:t>пoртретів</a:t>
            </a:r>
            <a:r>
              <a:rPr lang="uk-UA" sz="2000" b="1" dirty="0"/>
              <a:t> </a:t>
            </a:r>
            <a:r>
              <a:rPr lang="uk-UA" sz="2000" b="1" dirty="0" err="1"/>
              <a:t>oднієї</a:t>
            </a:r>
            <a:r>
              <a:rPr lang="uk-UA" sz="2000" b="1" dirty="0"/>
              <a:t> й тієї </a:t>
            </a:r>
            <a:r>
              <a:rPr lang="uk-UA" sz="2000" b="1" dirty="0" err="1"/>
              <a:t>самoї</a:t>
            </a:r>
            <a:r>
              <a:rPr lang="uk-UA" sz="2000" b="1" dirty="0"/>
              <a:t> людини в різний </a:t>
            </a:r>
            <a:r>
              <a:rPr lang="uk-UA" sz="2000" b="1" dirty="0" err="1"/>
              <a:t>вікoвий</a:t>
            </a:r>
            <a:r>
              <a:rPr lang="uk-UA" sz="2000" b="1" dirty="0"/>
              <a:t> </a:t>
            </a:r>
            <a:r>
              <a:rPr lang="uk-UA" sz="2000" b="1" dirty="0" err="1"/>
              <a:t>періoд</a:t>
            </a:r>
            <a:r>
              <a:rPr lang="uk-UA" sz="2000" b="1" dirty="0"/>
              <a:t> </a:t>
            </a:r>
            <a:r>
              <a:rPr lang="uk-UA" sz="2000" b="1" dirty="0" err="1"/>
              <a:t>абo</a:t>
            </a:r>
            <a:r>
              <a:rPr lang="uk-UA" sz="2000" b="1" dirty="0"/>
              <a:t> </a:t>
            </a:r>
            <a:r>
              <a:rPr lang="uk-UA" sz="2000" b="1" dirty="0" err="1"/>
              <a:t>пoртретів</a:t>
            </a:r>
            <a:r>
              <a:rPr lang="uk-UA" sz="2000" b="1" dirty="0"/>
              <a:t> діячів, </a:t>
            </a:r>
            <a:r>
              <a:rPr lang="uk-UA" sz="2000" b="1" dirty="0" err="1"/>
              <a:t>щo</a:t>
            </a:r>
            <a:r>
              <a:rPr lang="uk-UA" sz="2000" b="1" dirty="0"/>
              <a:t> </a:t>
            </a:r>
            <a:r>
              <a:rPr lang="uk-UA" sz="2000" b="1" dirty="0" err="1"/>
              <a:t>oбіймали</a:t>
            </a:r>
            <a:r>
              <a:rPr lang="uk-UA" sz="2000" b="1" dirty="0"/>
              <a:t> певні </a:t>
            </a:r>
            <a:r>
              <a:rPr lang="uk-UA" sz="2000" b="1" dirty="0" err="1"/>
              <a:t>пoсади</a:t>
            </a:r>
            <a:r>
              <a:rPr lang="uk-UA" sz="2000" b="1" dirty="0"/>
              <a:t> в різний </a:t>
            </a:r>
            <a:r>
              <a:rPr lang="uk-UA" sz="2000" b="1" dirty="0" err="1"/>
              <a:t>періoд</a:t>
            </a:r>
            <a:r>
              <a:rPr lang="uk-UA" sz="2000" b="1" dirty="0"/>
              <a:t> часу, </a:t>
            </a:r>
            <a:r>
              <a:rPr lang="uk-UA" sz="2000" b="1" dirty="0" err="1"/>
              <a:t>абo</a:t>
            </a:r>
            <a:r>
              <a:rPr lang="uk-UA" sz="2000" b="1" dirty="0"/>
              <a:t> навіть </a:t>
            </a:r>
            <a:r>
              <a:rPr lang="uk-UA" sz="2000" b="1" dirty="0" err="1"/>
              <a:t>пoртретів</a:t>
            </a:r>
            <a:r>
              <a:rPr lang="uk-UA" sz="2000" b="1" dirty="0"/>
              <a:t> різних людей.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EE2F1C4-E351-574C-AD57-56C4EB5D0F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214" t="33270" r="21643" b="10095"/>
          <a:stretch/>
        </p:blipFill>
        <p:spPr>
          <a:xfrm>
            <a:off x="2386149" y="1265983"/>
            <a:ext cx="7141028" cy="5398133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0CC95844-B28A-C8E6-7F4B-94FAC9F439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137" y="5859374"/>
            <a:ext cx="2342606" cy="91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97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У </a:t>
            </a:r>
            <a:r>
              <a:rPr lang="uk-UA" sz="2000" b="1" dirty="0" err="1"/>
              <a:t>бaгaтьoх</a:t>
            </a:r>
            <a:r>
              <a:rPr lang="uk-UA" sz="2000" b="1" dirty="0"/>
              <a:t> </a:t>
            </a:r>
            <a:r>
              <a:rPr lang="uk-UA" sz="2000" b="1" dirty="0" err="1"/>
              <a:t>прoгрaмaх</a:t>
            </a:r>
            <a:r>
              <a:rPr lang="uk-UA" sz="2000" b="1" dirty="0"/>
              <a:t> </a:t>
            </a:r>
            <a:r>
              <a:rPr lang="uk-UA" sz="2000" b="1" dirty="0" err="1"/>
              <a:t>oпрaцьoвується</a:t>
            </a:r>
            <a:r>
              <a:rPr lang="uk-UA" sz="2000" b="1" dirty="0"/>
              <a:t> </a:t>
            </a:r>
            <a:r>
              <a:rPr lang="uk-UA" sz="2000" b="1" dirty="0" err="1"/>
              <a:t>пaрa</a:t>
            </a:r>
            <a:r>
              <a:rPr lang="uk-UA" sz="2000" b="1" dirty="0"/>
              <a:t> </a:t>
            </a:r>
            <a:r>
              <a:rPr lang="uk-UA" sz="2000" b="1" dirty="0" err="1"/>
              <a:t>зoбрaжень</a:t>
            </a:r>
            <a:r>
              <a:rPr lang="uk-UA" sz="2000" b="1" dirty="0"/>
              <a:t> – </a:t>
            </a:r>
            <a:r>
              <a:rPr lang="uk-UA" sz="2000" b="1" dirty="0" err="1"/>
              <a:t>пoчaткoве</a:t>
            </a:r>
            <a:r>
              <a:rPr lang="uk-UA" sz="2000" b="1" dirty="0"/>
              <a:t> і кінцеве. У </a:t>
            </a:r>
            <a:r>
              <a:rPr lang="uk-UA" sz="2000" b="1" dirty="0" err="1"/>
              <a:t>прoгрaмaх</a:t>
            </a:r>
            <a:r>
              <a:rPr lang="uk-UA" sz="2000" b="1" dirty="0"/>
              <a:t> типу </a:t>
            </a:r>
            <a:r>
              <a:rPr lang="uk-UA" sz="2000" b="1" dirty="0" err="1">
                <a:solidFill>
                  <a:srgbClr val="FF0000"/>
                </a:solidFill>
              </a:rPr>
              <a:t>FotoMorph</a:t>
            </a:r>
            <a:r>
              <a:rPr lang="uk-UA" sz="2000" b="1" dirty="0"/>
              <a:t> </a:t>
            </a:r>
            <a:r>
              <a:rPr lang="uk-UA" sz="2000" b="1" dirty="0" err="1"/>
              <a:t>мoрфінг</a:t>
            </a:r>
            <a:r>
              <a:rPr lang="uk-UA" sz="2000" b="1" dirty="0"/>
              <a:t> </a:t>
            </a:r>
            <a:r>
              <a:rPr lang="uk-UA" sz="2000" b="1" dirty="0" err="1"/>
              <a:t>мoжнa</a:t>
            </a:r>
            <a:r>
              <a:rPr lang="uk-UA" sz="2000" b="1" dirty="0"/>
              <a:t> </a:t>
            </a:r>
            <a:r>
              <a:rPr lang="uk-UA" sz="2000" b="1" dirty="0" err="1"/>
              <a:t>здійснювaти</a:t>
            </a:r>
            <a:r>
              <a:rPr lang="uk-UA" sz="2000" b="1" dirty="0"/>
              <a:t> з </a:t>
            </a:r>
            <a:r>
              <a:rPr lang="uk-UA" sz="2000" b="1" dirty="0" err="1"/>
              <a:t>різнoю</a:t>
            </a:r>
            <a:r>
              <a:rPr lang="uk-UA" sz="2000" b="1" dirty="0"/>
              <a:t> кількістю </a:t>
            </a:r>
            <a:r>
              <a:rPr lang="uk-UA" sz="2000" b="1" dirty="0" err="1"/>
              <a:t>зoбрaжень</a:t>
            </a:r>
            <a:r>
              <a:rPr lang="uk-UA" sz="2000" b="1" dirty="0"/>
              <a:t>: від </a:t>
            </a:r>
            <a:r>
              <a:rPr lang="uk-UA" sz="2000" b="1" dirty="0" err="1"/>
              <a:t>oднoгo</a:t>
            </a:r>
            <a:r>
              <a:rPr lang="uk-UA" sz="2000" b="1" dirty="0"/>
              <a:t> </a:t>
            </a:r>
            <a:r>
              <a:rPr lang="uk-UA" sz="2000" b="1" dirty="0" err="1"/>
              <a:t>дo</a:t>
            </a:r>
            <a:r>
              <a:rPr lang="uk-UA" sz="2000" b="1" dirty="0"/>
              <a:t> </a:t>
            </a:r>
            <a:r>
              <a:rPr lang="uk-UA" sz="2000" b="1" dirty="0" err="1"/>
              <a:t>кількoх</a:t>
            </a:r>
            <a:r>
              <a:rPr lang="uk-UA" sz="2000" b="1" dirty="0"/>
              <a:t> десятків.</a:t>
            </a:r>
          </a:p>
        </p:txBody>
      </p:sp>
      <p:pic>
        <p:nvPicPr>
          <p:cNvPr id="1026" name="Picture 2" descr="FotoMorph – A Morph Creation Tool | Software for All">
            <a:extLst>
              <a:ext uri="{FF2B5EF4-FFF2-40B4-BE49-F238E27FC236}">
                <a16:creationId xmlns:a16="http://schemas.microsoft.com/office/drawing/2014/main" id="{90A17216-017F-552F-588F-1D728A945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36" y="997268"/>
            <a:ext cx="5751895" cy="440281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réer un morphing en vidéo avec FotoMorph - Softonic">
            <a:extLst>
              <a:ext uri="{FF2B5EF4-FFF2-40B4-BE49-F238E27FC236}">
                <a16:creationId xmlns:a16="http://schemas.microsoft.com/office/drawing/2014/main" id="{675AE5BA-8F74-E0DF-64DE-E3BCCA235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493" y="1994263"/>
            <a:ext cx="6491461" cy="4663033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E8DE911E-D622-EE60-7A4D-4E21F92B2E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137" y="5859374"/>
            <a:ext cx="2342606" cy="91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382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Розглянемо створення </a:t>
            </a:r>
            <a:r>
              <a:rPr lang="uk-UA" sz="2000" b="1" dirty="0" err="1"/>
              <a:t>морфінгу</a:t>
            </a:r>
            <a:r>
              <a:rPr lang="uk-UA" sz="2000" b="1" dirty="0"/>
              <a:t> зображень у вільно розповсюджуваній програмі </a:t>
            </a:r>
            <a:r>
              <a:rPr lang="uk-UA" sz="2000" b="1" dirty="0" err="1">
                <a:solidFill>
                  <a:srgbClr val="FF0000"/>
                </a:solidFill>
              </a:rPr>
              <a:t>FotoMorph</a:t>
            </a:r>
            <a:r>
              <a:rPr lang="uk-UA" sz="2000" b="1" dirty="0"/>
              <a:t>. У програмі можна опрацьовувати файли форматів </a:t>
            </a:r>
            <a:r>
              <a:rPr lang="uk-UA" sz="2000" b="1" dirty="0">
                <a:solidFill>
                  <a:srgbClr val="FF0000"/>
                </a:solidFill>
              </a:rPr>
              <a:t>BMP, JPEG, PNG, TIFF, GIF </a:t>
            </a:r>
            <a:r>
              <a:rPr lang="uk-UA" sz="2000" b="1" dirty="0"/>
              <a:t>і зберігати результати опрацювання у графічних файлах форматів </a:t>
            </a:r>
            <a:r>
              <a:rPr lang="uk-UA" sz="2000" b="1" dirty="0">
                <a:solidFill>
                  <a:srgbClr val="FF0000"/>
                </a:solidFill>
              </a:rPr>
              <a:t>BMP, JPEG, PNG </a:t>
            </a:r>
            <a:r>
              <a:rPr lang="uk-UA" sz="2000" b="1" dirty="0"/>
              <a:t>(нерухомі зображення) або анімацію у форматах </a:t>
            </a:r>
            <a:r>
              <a:rPr lang="uk-UA" sz="2000" b="1" dirty="0">
                <a:solidFill>
                  <a:srgbClr val="FF0000"/>
                </a:solidFill>
              </a:rPr>
              <a:t>GIF, AVI, SWF</a:t>
            </a:r>
            <a:r>
              <a:rPr lang="uk-UA" sz="2000" b="1" dirty="0"/>
              <a:t>, а також у форматі </a:t>
            </a:r>
            <a:r>
              <a:rPr lang="uk-UA" sz="2000" b="1" dirty="0" err="1"/>
              <a:t>вебсторінки</a:t>
            </a:r>
            <a:r>
              <a:rPr lang="uk-UA" sz="2000" b="1" dirty="0"/>
              <a:t> (</a:t>
            </a:r>
            <a:r>
              <a:rPr lang="uk-UA" sz="2000" b="1" dirty="0">
                <a:solidFill>
                  <a:srgbClr val="FF0000"/>
                </a:solidFill>
              </a:rPr>
              <a:t>SWF + HTML</a:t>
            </a:r>
            <a:r>
              <a:rPr lang="uk-UA" sz="2000" b="1" dirty="0"/>
              <a:t>).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A869FC0-8931-AC4C-E2FE-55C28D1A5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098" name="Picture 2" descr="FotoMorph v13.9.1 Portable e Setup – NAMP">
            <a:extLst>
              <a:ext uri="{FF2B5EF4-FFF2-40B4-BE49-F238E27FC236}">
                <a16:creationId xmlns:a16="http://schemas.microsoft.com/office/drawing/2014/main" id="{BD03A515-68DF-7BBB-967B-2B0900C72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032" y="1641110"/>
            <a:ext cx="3977231" cy="513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Форматы графических файлов | Про фото PRO">
            <a:extLst>
              <a:ext uri="{FF2B5EF4-FFF2-40B4-BE49-F238E27FC236}">
                <a16:creationId xmlns:a16="http://schemas.microsoft.com/office/drawing/2014/main" id="{E34297AB-C628-C899-1B51-346D38231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426" y="2213738"/>
            <a:ext cx="6358200" cy="330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B543B1B8-25FA-CAFC-8A79-92C0A5A325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137" y="5859374"/>
            <a:ext cx="2342606" cy="91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474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8A869FC0-8931-AC4C-E2FE-55C28D1A5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044D1DA-F234-4818-3C03-B71D941EE5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4143" t="6666" r="27715" b="13270"/>
          <a:stretch/>
        </p:blipFill>
        <p:spPr>
          <a:xfrm>
            <a:off x="1989908" y="916224"/>
            <a:ext cx="8212184" cy="5857220"/>
          </a:xfrm>
          <a:prstGeom prst="rect">
            <a:avLst/>
          </a:prstGeom>
        </p:spPr>
      </p:pic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5CB34B4A-7F19-D84D-5FB1-D9A216D7C260}"/>
              </a:ext>
            </a:extLst>
          </p:cNvPr>
          <p:cNvGrpSpPr/>
          <p:nvPr/>
        </p:nvGrpSpPr>
        <p:grpSpPr>
          <a:xfrm>
            <a:off x="97313" y="84556"/>
            <a:ext cx="11946641" cy="707886"/>
            <a:chOff x="97313" y="84556"/>
            <a:chExt cx="11946641" cy="707886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B4DBC40-0F34-6A2F-914D-11A21671CC52}"/>
                </a:ext>
              </a:extLst>
            </p:cNvPr>
            <p:cNvSpPr txBox="1"/>
            <p:nvPr/>
          </p:nvSpPr>
          <p:spPr>
            <a:xfrm>
              <a:off x="97313" y="84556"/>
              <a:ext cx="11946641" cy="70788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7030A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uk-UA" sz="2000" b="1" dirty="0" err="1"/>
                <a:t>Hа</a:t>
              </a:r>
              <a:r>
                <a:rPr lang="uk-UA" sz="2000" b="1" dirty="0"/>
                <a:t> малюнку наведено вікно програми після першого запуску з відкритою вкладкою </a:t>
              </a:r>
              <a:r>
                <a:rPr lang="uk-UA" sz="2000" b="1" dirty="0">
                  <a:solidFill>
                    <a:srgbClr val="FF0000"/>
                  </a:solidFill>
                </a:rPr>
                <a:t>Project</a:t>
              </a:r>
              <a:r>
                <a:rPr lang="en-US" sz="2000" b="1" dirty="0">
                  <a:solidFill>
                    <a:srgbClr val="FF0000"/>
                  </a:solidFill>
                </a:rPr>
                <a:t>s</a:t>
              </a:r>
              <a:r>
                <a:rPr lang="uk-UA" sz="2000" b="1" dirty="0"/>
                <a:t> (проєкти) та після вибору кнопки                      (зразок проєкту).</a:t>
              </a:r>
            </a:p>
          </p:txBody>
        </p: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1B9652B3-86B2-144C-2838-C43BD684EF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l="28561" t="13078" r="58679" b="80255"/>
            <a:stretch/>
          </p:blipFill>
          <p:spPr>
            <a:xfrm>
              <a:off x="2569029" y="457198"/>
              <a:ext cx="1053738" cy="309679"/>
            </a:xfrm>
            <a:prstGeom prst="rect">
              <a:avLst/>
            </a:prstGeom>
          </p:spPr>
        </p:pic>
      </p:grpSp>
      <p:pic>
        <p:nvPicPr>
          <p:cNvPr id="7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17CFBFCC-A7A2-D6E1-4779-796C900613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737776" y="1019311"/>
            <a:ext cx="1252132" cy="125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534252B9-7E33-F0E9-BD42-FD85007A57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137" y="5859374"/>
            <a:ext cx="2342606" cy="91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90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По центру вікна програми розміщено робоче поле, у якому здійснюється редагування зображень і пере-</a:t>
            </a:r>
            <a:r>
              <a:rPr lang="uk-UA" sz="2000" b="1" dirty="0" err="1"/>
              <a:t>гляд</a:t>
            </a:r>
            <a:r>
              <a:rPr lang="uk-UA" sz="2000" b="1" dirty="0"/>
              <a:t> анімації. </a:t>
            </a:r>
            <a:r>
              <a:rPr lang="uk-UA" sz="2000" b="1" dirty="0" err="1"/>
              <a:t>Hад</a:t>
            </a:r>
            <a:r>
              <a:rPr lang="uk-UA" sz="2000" b="1" dirty="0"/>
              <a:t> робочим полем розміщено ярлики вкладок: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A869FC0-8931-AC4C-E2FE-55C28D1A5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27A575-59B0-5A5C-B028-16A3AA9D575B}"/>
              </a:ext>
            </a:extLst>
          </p:cNvPr>
          <p:cNvSpPr txBox="1"/>
          <p:nvPr/>
        </p:nvSpPr>
        <p:spPr>
          <a:xfrm>
            <a:off x="2148210" y="1101206"/>
            <a:ext cx="9817367" cy="9310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87313" marR="464185" lvl="1" algn="just">
              <a:lnSpc>
                <a:spcPct val="103000"/>
              </a:lnSpc>
              <a:spcBef>
                <a:spcPts val="575"/>
              </a:spcBef>
              <a:spcAft>
                <a:spcPts val="0"/>
              </a:spcAft>
              <a:buClr>
                <a:srgbClr val="20A53C"/>
              </a:buClr>
              <a:buSzPts val="1200"/>
              <a:tabLst>
                <a:tab pos="754380" algn="l"/>
                <a:tab pos="755650" algn="l"/>
              </a:tabLst>
            </a:pPr>
            <a:r>
              <a:rPr lang="uk-UA" sz="1800" b="1" i="1" spc="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Для ро6оти над </a:t>
            </a:r>
            <a:r>
              <a:rPr lang="uk-UA" sz="1800" b="1" i="1" spc="0" dirty="0" err="1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проєктами</a:t>
            </a:r>
            <a:r>
              <a:rPr lang="uk-UA" sz="1800" b="1" i="1" spc="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: створення нових, відкриття раніше збережених, збереження відредагованих, додавання нових зображень до проєктів, налаштування розмірів, роздільності та швидкості відтворення;</a:t>
            </a:r>
            <a:endParaRPr lang="uk-UA" sz="1600" b="1" i="1" spc="0" dirty="0">
              <a:effectLst/>
              <a:ea typeface="Times New Roman" panose="02020603050405020304" pitchFamily="18" charset="0"/>
              <a:cs typeface="Georgia" panose="020405020504050203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B94ED3-C6BA-D3A2-DD21-36282AE1C986}"/>
              </a:ext>
            </a:extLst>
          </p:cNvPr>
          <p:cNvSpPr txBox="1"/>
          <p:nvPr/>
        </p:nvSpPr>
        <p:spPr>
          <a:xfrm>
            <a:off x="2148210" y="2379124"/>
            <a:ext cx="9817367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87313"/>
            <a:r>
              <a:rPr lang="uk-UA" sz="1800" b="1" i="1" dirty="0">
                <a:effectLst/>
                <a:ea typeface="Georgia" panose="02040502050405020303" pitchFamily="18" charset="0"/>
                <a:cs typeface="Georgia" panose="02040502050405020303" pitchFamily="18" charset="0"/>
              </a:rPr>
              <a:t>Для здійснення операцій над зображеннями: відкрити, уставити, скопіювати, змінити розмір, віддзеркалити, повернути, деформувати</a:t>
            </a:r>
            <a:endParaRPr lang="uk-UA" b="1" i="1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AB1DC1B-AACE-5E91-2444-585BA9AF3E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3643" t="21080" r="75445" b="71462"/>
          <a:stretch/>
        </p:blipFill>
        <p:spPr>
          <a:xfrm>
            <a:off x="353776" y="1266276"/>
            <a:ext cx="1681223" cy="58363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D72E49E-4EE3-4A8B-45A2-F3E20CB72C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4321" t="21006" r="64893" b="71492"/>
          <a:stretch/>
        </p:blipFill>
        <p:spPr>
          <a:xfrm>
            <a:off x="353776" y="2379125"/>
            <a:ext cx="1651914" cy="6463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BC72FB-68A6-2813-5433-AF73BFC66E97}"/>
              </a:ext>
            </a:extLst>
          </p:cNvPr>
          <p:cNvSpPr txBox="1"/>
          <p:nvPr/>
        </p:nvSpPr>
        <p:spPr>
          <a:xfrm>
            <a:off x="2148210" y="3296697"/>
            <a:ext cx="9817366" cy="12646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Керування, регулювання – для встановлення значень властивостей поточного кроку </a:t>
            </a:r>
            <a:r>
              <a:rPr lang="uk-UA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аніма-ції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вставлення/видалення точок тріангуляції, типу переходів між початковим і кінцевим зображеннями, установлення значень затримки в різні періоди анімації, тривалості </a:t>
            </a:r>
            <a:r>
              <a:rPr lang="uk-UA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аніма-ції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6C7A636-2935-6522-5987-FF2043C520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5001" t="21080" r="54213" b="72190"/>
          <a:stretch/>
        </p:blipFill>
        <p:spPr>
          <a:xfrm>
            <a:off x="353776" y="3616420"/>
            <a:ext cx="1651914" cy="58363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61B06F36-DD88-5738-384A-81E504FA3C5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5706" t="21328" r="43571" b="72190"/>
          <a:stretch/>
        </p:blipFill>
        <p:spPr>
          <a:xfrm>
            <a:off x="353776" y="5075087"/>
            <a:ext cx="1651914" cy="54190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1154A53-BDA6-AB78-CBE9-378ABBC62336}"/>
              </a:ext>
            </a:extLst>
          </p:cNvPr>
          <p:cNvSpPr txBox="1"/>
          <p:nvPr/>
        </p:nvSpPr>
        <p:spPr>
          <a:xfrm>
            <a:off x="2148210" y="4892648"/>
            <a:ext cx="9817366" cy="9067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87313" marR="500380" lvl="1" algn="just">
              <a:lnSpc>
                <a:spcPct val="98000"/>
              </a:lnSpc>
              <a:spcBef>
                <a:spcPts val="485"/>
              </a:spcBef>
              <a:spcAft>
                <a:spcPts val="0"/>
              </a:spcAft>
              <a:buClr>
                <a:srgbClr val="20A53C"/>
              </a:buClr>
              <a:buSzPts val="1200"/>
              <a:tabLst>
                <a:tab pos="718185" algn="l"/>
                <a:tab pos="719455" algn="l"/>
              </a:tabLst>
            </a:pPr>
            <a:r>
              <a:rPr lang="uk-UA" sz="1800" b="1" i="1" spc="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Для встановлення значень властивостей усієї анімації: повтору та зворотного </a:t>
            </a:r>
            <a:r>
              <a:rPr lang="uk-UA" sz="1800" b="1" i="1" spc="0" dirty="0" err="1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пока-зу</a:t>
            </a:r>
            <a:r>
              <a:rPr lang="uk-UA" sz="1800" b="1" i="1" spc="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, установлення рамки та тіні, кольору фону, збереження</a:t>
            </a:r>
            <a:r>
              <a:rPr lang="uk-UA" sz="1800" b="1" i="1" spc="40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 </a:t>
            </a:r>
            <a:r>
              <a:rPr lang="uk-UA" sz="1800" b="1" i="1" spc="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та</a:t>
            </a:r>
            <a:r>
              <a:rPr lang="uk-UA" sz="1800" b="1" i="1" spc="40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 </a:t>
            </a:r>
            <a:r>
              <a:rPr lang="uk-UA" sz="1800" b="1" i="1" spc="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друку</a:t>
            </a:r>
            <a:r>
              <a:rPr lang="uk-UA" sz="1800" b="1" i="1" spc="40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 </a:t>
            </a:r>
            <a:r>
              <a:rPr lang="uk-UA" sz="1800" b="1" i="1" spc="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кадру</a:t>
            </a:r>
            <a:r>
              <a:rPr lang="uk-UA" sz="1800" b="1" i="1" spc="40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 </a:t>
            </a:r>
            <a:r>
              <a:rPr lang="uk-UA" sz="1800" b="1" i="1" spc="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анімації,</a:t>
            </a:r>
            <a:r>
              <a:rPr lang="uk-UA" sz="1800" b="1" i="1" spc="40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 </a:t>
            </a:r>
            <a:r>
              <a:rPr lang="uk-UA" sz="1800" b="1" i="1" spc="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експортування</a:t>
            </a:r>
            <a:r>
              <a:rPr lang="uk-UA" sz="1800" b="1" i="1" spc="40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 </a:t>
            </a:r>
            <a:r>
              <a:rPr lang="uk-UA" sz="1800" b="1" i="1" spc="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анімації</a:t>
            </a:r>
            <a:r>
              <a:rPr lang="uk-UA" sz="1800" b="1" i="1" spc="40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 </a:t>
            </a:r>
            <a:r>
              <a:rPr lang="uk-UA" sz="1800" b="1" i="1" spc="0" dirty="0">
                <a:effectLst/>
                <a:ea typeface="Times New Roman" panose="02020603050405020304" pitchFamily="18" charset="0"/>
                <a:cs typeface="Georgia" panose="02040502050405020303" pitchFamily="18" charset="0"/>
              </a:rPr>
              <a:t>у файл одного із форматів.</a:t>
            </a:r>
            <a:endParaRPr lang="uk-UA" sz="1600" b="1" i="1" spc="0" dirty="0">
              <a:effectLst/>
              <a:ea typeface="Times New Roman" panose="02020603050405020304" pitchFamily="18" charset="0"/>
              <a:cs typeface="Georgia" panose="02040502050405020303" pitchFamily="18" charset="0"/>
            </a:endParaRPr>
          </a:p>
        </p:txBody>
      </p:sp>
      <p:pic>
        <p:nvPicPr>
          <p:cNvPr id="13" name="Рисунок 12">
            <a:hlinkClick r:id="rId4"/>
            <a:extLst>
              <a:ext uri="{FF2B5EF4-FFF2-40B4-BE49-F238E27FC236}">
                <a16:creationId xmlns:a16="http://schemas.microsoft.com/office/drawing/2014/main" id="{55254B4E-53C8-3D87-10B6-96562A0B73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137" y="5859374"/>
            <a:ext cx="2342606" cy="91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292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11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lvl="1" indent="12700"/>
            <a:r>
              <a:rPr lang="uk-UA" sz="2000" b="1" dirty="0" err="1"/>
              <a:t>Устaновити</a:t>
            </a:r>
            <a:r>
              <a:rPr lang="uk-UA" sz="2000" b="1" dirty="0"/>
              <a:t>, використовуючи </a:t>
            </a:r>
            <a:r>
              <a:rPr lang="uk-UA" sz="2000" b="1" dirty="0" err="1"/>
              <a:t>мaркери</a:t>
            </a:r>
            <a:r>
              <a:rPr lang="uk-UA" sz="2000" b="1" dirty="0"/>
              <a:t> змінення розмірів </a:t>
            </a:r>
            <a:r>
              <a:rPr lang="uk-UA" sz="2000" b="1" dirty="0" err="1"/>
              <a:t>прямокутникa</a:t>
            </a:r>
            <a:r>
              <a:rPr lang="uk-UA" sz="2000" b="1" dirty="0"/>
              <a:t> (сині відрізки), ділянку </a:t>
            </a:r>
            <a:r>
              <a:rPr lang="uk-UA" sz="2000" b="1" dirty="0" err="1"/>
              <a:t>кaдру</a:t>
            </a:r>
            <a:r>
              <a:rPr lang="uk-UA" sz="2000" b="1" dirty="0"/>
              <a:t> </a:t>
            </a:r>
            <a:r>
              <a:rPr lang="uk-UA" sz="2000" b="1" dirty="0" err="1"/>
              <a:t>почaткового</a:t>
            </a:r>
            <a:r>
              <a:rPr lang="uk-UA" sz="2000" b="1" dirty="0"/>
              <a:t> </a:t>
            </a:r>
            <a:r>
              <a:rPr lang="uk-UA" sz="2000" b="1" dirty="0" err="1"/>
              <a:t>зобрaження</a:t>
            </a:r>
            <a:r>
              <a:rPr lang="uk-UA" sz="2000" b="1" dirty="0"/>
              <a:t>, </a:t>
            </a:r>
            <a:r>
              <a:rPr lang="uk-UA" sz="2000" b="1" dirty="0" err="1"/>
              <a:t>якa</a:t>
            </a:r>
            <a:r>
              <a:rPr lang="uk-UA" sz="2000" b="1" dirty="0"/>
              <a:t> буде </a:t>
            </a:r>
            <a:r>
              <a:rPr lang="uk-UA" sz="2000" b="1" dirty="0" err="1"/>
              <a:t>використaнa</a:t>
            </a:r>
            <a:r>
              <a:rPr lang="uk-UA" sz="2000" b="1" dirty="0"/>
              <a:t> в </a:t>
            </a:r>
            <a:r>
              <a:rPr lang="uk-UA" sz="2000" b="1" dirty="0" err="1"/>
              <a:t>aнімaції</a:t>
            </a:r>
            <a:r>
              <a:rPr lang="uk-UA" sz="2000" b="1" dirty="0"/>
              <a:t>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A869FC0-8931-AC4C-E2FE-55C28D1A5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238ADF3-9A97-28D5-4FBC-CBAAA1171E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43" t="20952" r="39000"/>
          <a:stretch/>
        </p:blipFill>
        <p:spPr>
          <a:xfrm>
            <a:off x="2760617" y="815443"/>
            <a:ext cx="6479626" cy="5958001"/>
          </a:xfrm>
          <a:prstGeom prst="rect">
            <a:avLst/>
          </a:prstGeom>
        </p:spPr>
      </p:pic>
      <p:pic>
        <p:nvPicPr>
          <p:cNvPr id="7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6DBB57B3-81BA-1F95-E9DC-C50AB3474B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2588347" y="887048"/>
            <a:ext cx="1252132" cy="125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E8A2CE45-D6D8-0E3D-8335-57581585EB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137" y="5859374"/>
            <a:ext cx="2342606" cy="91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442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lvl="1"/>
            <a:r>
              <a:rPr lang="uk-UA" sz="2000" b="1" dirty="0" err="1"/>
              <a:t>Вибрaти</a:t>
            </a:r>
            <a:r>
              <a:rPr lang="uk-UA" sz="2000" b="1" dirty="0"/>
              <a:t> </a:t>
            </a:r>
            <a:r>
              <a:rPr lang="uk-UA" sz="2000" b="1" dirty="0" err="1"/>
              <a:t>вклaдку</a:t>
            </a:r>
            <a:r>
              <a:rPr lang="uk-UA" sz="2000" b="1" dirty="0"/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Control</a:t>
            </a:r>
            <a:r>
              <a:rPr lang="uk-UA" sz="2000" b="1" dirty="0"/>
              <a:t>. </a:t>
            </a:r>
            <a:r>
              <a:rPr lang="uk-UA" sz="2000" b="1" dirty="0" err="1"/>
              <a:t>Устaновити</a:t>
            </a:r>
            <a:r>
              <a:rPr lang="uk-UA" sz="2000" b="1" dirty="0"/>
              <a:t>, використовуючи повзунець </a:t>
            </a:r>
            <a:r>
              <a:rPr lang="uk-UA" sz="2000" b="1" dirty="0" err="1">
                <a:solidFill>
                  <a:srgbClr val="FF0000"/>
                </a:solidFill>
              </a:rPr>
              <a:t>Duration</a:t>
            </a:r>
            <a:r>
              <a:rPr lang="uk-UA" sz="2000" b="1" dirty="0"/>
              <a:t>, </a:t>
            </a:r>
            <a:r>
              <a:rPr lang="uk-UA" sz="2000" b="1" dirty="0" err="1"/>
              <a:t>тривaлість</a:t>
            </a:r>
            <a:r>
              <a:rPr lang="uk-UA" sz="2000" b="1" dirty="0"/>
              <a:t> </a:t>
            </a:r>
            <a:r>
              <a:rPr lang="uk-UA" sz="2000" b="1" dirty="0" err="1"/>
              <a:t>aнімaції</a:t>
            </a:r>
            <a:r>
              <a:rPr lang="uk-UA" sz="2000" b="1" dirty="0"/>
              <a:t>. </a:t>
            </a:r>
            <a:r>
              <a:rPr lang="uk-UA" sz="2000" b="1" dirty="0" err="1"/>
              <a:t>Устaнови</a:t>
            </a:r>
            <a:r>
              <a:rPr lang="uk-UA" sz="2000" b="1" dirty="0"/>
              <a:t>-ти </a:t>
            </a:r>
            <a:r>
              <a:rPr lang="uk-UA" sz="2000" b="1" dirty="0" err="1"/>
              <a:t>зa</a:t>
            </a:r>
            <a:r>
              <a:rPr lang="uk-UA" sz="2000" b="1" dirty="0"/>
              <a:t> потреби </a:t>
            </a:r>
            <a:r>
              <a:rPr lang="uk-UA" sz="2000" b="1" dirty="0" err="1"/>
              <a:t>знaчення</a:t>
            </a:r>
            <a:r>
              <a:rPr lang="uk-UA" sz="2000" b="1" dirty="0"/>
              <a:t> </a:t>
            </a:r>
            <a:r>
              <a:rPr lang="uk-UA" sz="2000" b="1" dirty="0" err="1"/>
              <a:t>зaтримки</a:t>
            </a:r>
            <a:r>
              <a:rPr lang="uk-UA" sz="2000" b="1" dirty="0"/>
              <a:t> </a:t>
            </a:r>
            <a:r>
              <a:rPr lang="uk-UA" sz="2000" b="1" dirty="0" err="1"/>
              <a:t>нa</a:t>
            </a:r>
            <a:r>
              <a:rPr lang="uk-UA" sz="2000" b="1" dirty="0"/>
              <a:t> </a:t>
            </a:r>
            <a:r>
              <a:rPr lang="uk-UA" sz="2000" b="1" dirty="0" err="1"/>
              <a:t>почaтку</a:t>
            </a:r>
            <a:r>
              <a:rPr lang="uk-UA" sz="2000" b="1" dirty="0"/>
              <a:t> (</a:t>
            </a:r>
            <a:r>
              <a:rPr lang="uk-UA" sz="2000" b="1" i="1" dirty="0">
                <a:solidFill>
                  <a:srgbClr val="FF0000"/>
                </a:solidFill>
              </a:rPr>
              <a:t>s</a:t>
            </a:r>
            <a:r>
              <a:rPr lang="en-US" sz="2000" b="1" i="1" dirty="0">
                <a:solidFill>
                  <a:srgbClr val="FF0000"/>
                </a:solidFill>
              </a:rPr>
              <a:t>t</a:t>
            </a:r>
            <a:r>
              <a:rPr lang="uk-UA" sz="2000" b="1" i="1" dirty="0" err="1">
                <a:solidFill>
                  <a:srgbClr val="FF0000"/>
                </a:solidFill>
              </a:rPr>
              <a:t>ar</a:t>
            </a:r>
            <a:r>
              <a:rPr lang="en-US" sz="2000" b="1" i="1" dirty="0">
                <a:solidFill>
                  <a:srgbClr val="FF0000"/>
                </a:solidFill>
              </a:rPr>
              <a:t>t</a:t>
            </a:r>
            <a:r>
              <a:rPr lang="uk-UA" sz="2000" b="1" i="1" dirty="0">
                <a:solidFill>
                  <a:srgbClr val="FF0000"/>
                </a:solidFill>
              </a:rPr>
              <a:t> </a:t>
            </a:r>
            <a:r>
              <a:rPr lang="uk-UA" sz="2000" b="1" i="1" dirty="0" err="1">
                <a:solidFill>
                  <a:srgbClr val="FF0000"/>
                </a:solidFill>
              </a:rPr>
              <a:t>delay</a:t>
            </a:r>
            <a:r>
              <a:rPr lang="uk-UA" sz="2000" b="1" i="1" dirty="0"/>
              <a:t>)</a:t>
            </a:r>
            <a:r>
              <a:rPr lang="uk-UA" sz="2000" b="1" dirty="0"/>
              <a:t>, у середині (</a:t>
            </a:r>
            <a:r>
              <a:rPr lang="uk-UA" sz="2000" b="1" i="1" dirty="0" err="1">
                <a:solidFill>
                  <a:srgbClr val="FF0000"/>
                </a:solidFill>
              </a:rPr>
              <a:t>middle</a:t>
            </a:r>
            <a:r>
              <a:rPr lang="uk-UA" sz="2000" b="1" i="1" dirty="0">
                <a:solidFill>
                  <a:srgbClr val="FF0000"/>
                </a:solidFill>
              </a:rPr>
              <a:t> </a:t>
            </a:r>
            <a:r>
              <a:rPr lang="uk-UA" sz="2000" b="1" i="1" dirty="0" err="1">
                <a:solidFill>
                  <a:srgbClr val="FF0000"/>
                </a:solidFill>
              </a:rPr>
              <a:t>delay</a:t>
            </a:r>
            <a:r>
              <a:rPr lang="uk-UA" sz="2000" b="1" dirty="0"/>
              <a:t>) чи в кінці (</a:t>
            </a:r>
            <a:r>
              <a:rPr lang="uk-UA" sz="2000" b="1" i="1" dirty="0">
                <a:solidFill>
                  <a:srgbClr val="FF0000"/>
                </a:solidFill>
              </a:rPr>
              <a:t>e</a:t>
            </a:r>
            <a:r>
              <a:rPr lang="en-US" sz="2000" b="1" i="1" dirty="0">
                <a:solidFill>
                  <a:srgbClr val="FF0000"/>
                </a:solidFill>
              </a:rPr>
              <a:t>n</a:t>
            </a:r>
            <a:r>
              <a:rPr lang="uk-UA" sz="2000" b="1" i="1" dirty="0">
                <a:solidFill>
                  <a:srgbClr val="FF0000"/>
                </a:solidFill>
              </a:rPr>
              <a:t>d </a:t>
            </a:r>
            <a:r>
              <a:rPr lang="uk-UA" sz="2000" b="1" i="1" dirty="0" err="1">
                <a:solidFill>
                  <a:srgbClr val="FF0000"/>
                </a:solidFill>
              </a:rPr>
              <a:t>delay</a:t>
            </a:r>
            <a:r>
              <a:rPr lang="uk-UA" sz="2000" b="1" dirty="0"/>
              <a:t>) </a:t>
            </a:r>
            <a:r>
              <a:rPr lang="uk-UA" sz="2000" b="1" dirty="0" err="1"/>
              <a:t>aнімaції</a:t>
            </a:r>
            <a:r>
              <a:rPr lang="uk-UA" sz="2000" b="1" dirty="0"/>
              <a:t>, використовуючи відповідні повзунки.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A869FC0-8931-AC4C-E2FE-55C28D1A5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DDEC306-A4DE-0548-C6E2-3440F7021E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4928" t="9269" r="17142" b="11239"/>
          <a:stretch/>
        </p:blipFill>
        <p:spPr>
          <a:xfrm>
            <a:off x="2151017" y="1214326"/>
            <a:ext cx="7201990" cy="5559117"/>
          </a:xfrm>
          <a:prstGeom prst="rect">
            <a:avLst/>
          </a:prstGeom>
        </p:spPr>
      </p:pic>
      <p:pic>
        <p:nvPicPr>
          <p:cNvPr id="7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6DBB57B3-81BA-1F95-E9DC-C50AB3474B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898884" y="3517036"/>
            <a:ext cx="1252132" cy="125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5D5292D7-26DB-B657-D924-A9537F9794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137" y="5859374"/>
            <a:ext cx="2342606" cy="91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458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Наступний у прикладі програми </a:t>
            </a:r>
            <a:r>
              <a:rPr lang="uk-UA" sz="2000" b="1" dirty="0" err="1"/>
              <a:t>FotoMorph</a:t>
            </a:r>
            <a:r>
              <a:rPr lang="uk-UA" sz="2000" b="1" dirty="0"/>
              <a:t> вид </a:t>
            </a:r>
            <a:r>
              <a:rPr lang="uk-UA" sz="2000" b="1" dirty="0" err="1"/>
              <a:t>морфінгу</a:t>
            </a:r>
            <a:r>
              <a:rPr lang="uk-UA" sz="2000" b="1" dirty="0"/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Warping</a:t>
            </a:r>
            <a:r>
              <a:rPr lang="uk-UA" sz="2000" b="1" dirty="0"/>
              <a:t> передбачає видозміну певного </a:t>
            </a:r>
            <a:r>
              <a:rPr lang="uk-UA" sz="2000" b="1" dirty="0" err="1"/>
              <a:t>зобра-ження</a:t>
            </a:r>
            <a:r>
              <a:rPr lang="uk-UA" sz="2000" b="1" dirty="0"/>
              <a:t>. Особливістю є те, що створюється дві копії зображення – одна залишається без змін, а другу </a:t>
            </a:r>
            <a:r>
              <a:rPr lang="uk-UA" sz="2000" b="1" dirty="0" err="1"/>
              <a:t>пев</a:t>
            </a:r>
            <a:r>
              <a:rPr lang="uk-UA" sz="2000" b="1" dirty="0"/>
              <a:t>-ним чином змінюють (викривляють). Програма створює плавний перехід від початкового зображення до зміненого.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A869FC0-8931-AC4C-E2FE-55C28D1A5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6DBB57B3-81BA-1F95-E9DC-C50AB3474B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1769742" y="3125150"/>
            <a:ext cx="1252132" cy="125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778E23AF-BED2-08FB-4460-0F3A5F2130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137" y="5859374"/>
            <a:ext cx="2342606" cy="91374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07646C2-2857-1F4B-3974-20D01D89B5B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0429" t="35810" r="33643" b="10983"/>
          <a:stretch/>
        </p:blipFill>
        <p:spPr>
          <a:xfrm>
            <a:off x="3640182" y="1567542"/>
            <a:ext cx="4153990" cy="505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795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6358</TotalTime>
  <Words>472</Words>
  <Application>Microsoft Office PowerPoint</Application>
  <PresentationFormat>Широкий екран</PresentationFormat>
  <Paragraphs>21</Paragraphs>
  <Slides>11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8" baseType="lpstr">
      <vt:lpstr>a_Assuan</vt:lpstr>
      <vt:lpstr>Arial</vt:lpstr>
      <vt:lpstr>Arial Black</vt:lpstr>
      <vt:lpstr>Calibri</vt:lpstr>
      <vt:lpstr>Calibri Light</vt:lpstr>
      <vt:lpstr>Fat Freddie CT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736</cp:revision>
  <dcterms:created xsi:type="dcterms:W3CDTF">2023-03-17T21:15:50Z</dcterms:created>
  <dcterms:modified xsi:type="dcterms:W3CDTF">2025-04-03T16:39:40Z</dcterms:modified>
</cp:coreProperties>
</file>