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22" r:id="rId2"/>
    <p:sldId id="525" r:id="rId3"/>
    <p:sldId id="527" r:id="rId4"/>
    <p:sldId id="526" r:id="rId5"/>
    <p:sldId id="532" r:id="rId6"/>
    <p:sldId id="534" r:id="rId7"/>
    <p:sldId id="535" r:id="rId8"/>
    <p:sldId id="537" r:id="rId9"/>
    <p:sldId id="538" r:id="rId10"/>
    <p:sldId id="540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19.10.2025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21.png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421189" y="71616"/>
            <a:ext cx="3612717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14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606834" y="1910506"/>
            <a:ext cx="7585166" cy="3170099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Мова Програмування </a:t>
            </a:r>
            <a:r>
              <a:rPr lang="en-US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python</a:t>
            </a:r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. Середовище програмування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5107806" y="5851620"/>
            <a:ext cx="7084194" cy="993904"/>
            <a:chOff x="6179420" y="5945347"/>
            <a:chExt cx="5988173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02035" y="6183295"/>
              <a:ext cx="5165558" cy="3769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F82444-431F-7BDF-2877-D583D60E997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4168" t="33523" r="28117" b="50000"/>
          <a:stretch/>
        </p:blipFill>
        <p:spPr>
          <a:xfrm>
            <a:off x="1071155" y="-8280"/>
            <a:ext cx="4598125" cy="114856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FD87BD3-FB5B-2B4A-80ED-33D6B5D5AA8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29666" y="1456440"/>
            <a:ext cx="3610445" cy="542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click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 попередніх класах ви вивчали мову програмування </a:t>
            </a:r>
            <a:r>
              <a:rPr lang="uk-UA" sz="2000" b="1" dirty="0" err="1">
                <a:solidFill>
                  <a:srgbClr val="FF0000"/>
                </a:solidFill>
              </a:rPr>
              <a:t>Scratch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/>
              <a:t>і створювали проєкти в середовищі </a:t>
            </a:r>
            <a:r>
              <a:rPr lang="uk-UA" sz="2000" b="1" dirty="0" err="1"/>
              <a:t>Scratch</a:t>
            </a:r>
            <a:r>
              <a:rPr lang="uk-UA" sz="2000" b="1" dirty="0"/>
              <a:t>. У 7–9 класах ви вивчатимете мову програмування </a:t>
            </a:r>
            <a:r>
              <a:rPr lang="uk-UA" sz="2000" b="1" dirty="0" err="1">
                <a:solidFill>
                  <a:srgbClr val="FF0000"/>
                </a:solidFill>
              </a:rPr>
              <a:t>Python</a:t>
            </a:r>
            <a:r>
              <a:rPr lang="uk-UA" sz="2000" b="1" dirty="0"/>
              <a:t> і будете створювати проєкти в середовищі </a:t>
            </a:r>
            <a:r>
              <a:rPr lang="uk-UA" sz="2000" b="1" dirty="0">
                <a:solidFill>
                  <a:srgbClr val="FF0000"/>
                </a:solidFill>
              </a:rPr>
              <a:t>IDLE </a:t>
            </a:r>
            <a:r>
              <a:rPr lang="uk-UA" sz="2000" b="1" dirty="0" err="1">
                <a:solidFill>
                  <a:srgbClr val="FF0000"/>
                </a:solidFill>
              </a:rPr>
              <a:t>Python</a:t>
            </a:r>
            <a:r>
              <a:rPr lang="uk-UA" sz="2000" b="1" dirty="0"/>
              <a:t>.</a:t>
            </a:r>
          </a:p>
        </p:txBody>
      </p:sp>
      <p:pic>
        <p:nvPicPr>
          <p:cNvPr id="3074" name="Picture 2" descr="Переваги мови Python та де використовується ця мова програмування | SebWeo">
            <a:extLst>
              <a:ext uri="{FF2B5EF4-FFF2-40B4-BE49-F238E27FC236}">
                <a16:creationId xmlns:a16="http://schemas.microsoft.com/office/drawing/2014/main" id="{FD64F435-5AD7-7D25-AA8F-0C78D4402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474" y="1244237"/>
            <a:ext cx="9366069" cy="526841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Середовище створення проєктів </a:t>
            </a:r>
            <a:r>
              <a:rPr lang="uk-UA" sz="2000" b="1" dirty="0">
                <a:solidFill>
                  <a:srgbClr val="FF0000"/>
                </a:solidFill>
              </a:rPr>
              <a:t>IDLE</a:t>
            </a:r>
            <a:r>
              <a:rPr lang="uk-UA" sz="2000" b="1" dirty="0"/>
              <a:t> (інтегроване середовище розробки та навчання) складається з:</a:t>
            </a:r>
          </a:p>
          <a:p>
            <a:pPr lvl="0"/>
            <a:r>
              <a:rPr lang="uk-UA" sz="2000" b="1" dirty="0">
                <a:solidFill>
                  <a:srgbClr val="FF0000"/>
                </a:solidFill>
              </a:rPr>
              <a:t>Текстового редактора </a:t>
            </a:r>
            <a:r>
              <a:rPr lang="uk-UA" sz="2000" b="1" dirty="0"/>
              <a:t>для введення та редагування тексту проєкту; </a:t>
            </a:r>
            <a:r>
              <a:rPr lang="uk-UA" sz="2000" b="1" dirty="0">
                <a:solidFill>
                  <a:srgbClr val="FF0000"/>
                </a:solidFill>
              </a:rPr>
              <a:t>інтерпретатора</a:t>
            </a:r>
            <a:r>
              <a:rPr lang="uk-UA" sz="2000" b="1" dirty="0"/>
              <a:t> для перекладу команд з мови програмування </a:t>
            </a:r>
            <a:r>
              <a:rPr lang="uk-UA" sz="2000" b="1" dirty="0" err="1"/>
              <a:t>Python</a:t>
            </a:r>
            <a:r>
              <a:rPr lang="uk-UA" sz="2000" b="1" dirty="0"/>
              <a:t> на мову команд, які може виконати процесор комп’ютера;</a:t>
            </a:r>
          </a:p>
          <a:p>
            <a:pPr lvl="0"/>
            <a:r>
              <a:rPr lang="uk-UA" sz="2000" b="1" dirty="0">
                <a:solidFill>
                  <a:srgbClr val="FF0000"/>
                </a:solidFill>
              </a:rPr>
              <a:t>засобів налагодження проєкту </a:t>
            </a:r>
            <a:r>
              <a:rPr lang="uk-UA" sz="2000" b="1" dirty="0"/>
              <a:t>для пошуку в ньому помилок; </a:t>
            </a:r>
            <a:r>
              <a:rPr lang="uk-UA" sz="2000" b="1" dirty="0">
                <a:solidFill>
                  <a:srgbClr val="FF0000"/>
                </a:solidFill>
              </a:rPr>
              <a:t>довідкової системи </a:t>
            </a:r>
            <a:r>
              <a:rPr lang="uk-UA" sz="2000" b="1" dirty="0"/>
              <a:t>та інших компонентів.</a:t>
            </a:r>
          </a:p>
        </p:txBody>
      </p:sp>
      <p:pic>
        <p:nvPicPr>
          <p:cNvPr id="10242" name="Picture 2" descr="Поняття мови програмування. Python. Quiz | Quizizz">
            <a:extLst>
              <a:ext uri="{FF2B5EF4-FFF2-40B4-BE49-F238E27FC236}">
                <a16:creationId xmlns:a16="http://schemas.microsoft.com/office/drawing/2014/main" id="{8F40E15B-F473-2F27-A29A-9772E28C8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1573881"/>
            <a:ext cx="7025911" cy="501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901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Установити це середовище на свій комп’ютер можна безкоштовно з офіційного сайту </a:t>
            </a:r>
            <a:r>
              <a:rPr lang="uk-UA" sz="2000" b="1" dirty="0" err="1"/>
              <a:t>Python</a:t>
            </a:r>
            <a:r>
              <a:rPr lang="uk-UA" sz="2000" b="1" dirty="0"/>
              <a:t> </a:t>
            </a:r>
            <a:r>
              <a:rPr lang="uk-UA" sz="2000" b="1" dirty="0" err="1"/>
              <a:t>Software</a:t>
            </a:r>
            <a:r>
              <a:rPr lang="uk-UA" sz="2000" b="1" dirty="0"/>
              <a:t> </a:t>
            </a:r>
            <a:r>
              <a:rPr lang="uk-UA" sz="2000" b="1" dirty="0" err="1"/>
              <a:t>Foundation</a:t>
            </a:r>
            <a:r>
              <a:rPr lang="uk-UA" sz="2000" b="1" dirty="0"/>
              <a:t> (фонд програмного </a:t>
            </a:r>
            <a:r>
              <a:rPr lang="uk-UA" sz="2000" b="1" dirty="0" err="1"/>
              <a:t>забеѕпечення</a:t>
            </a:r>
            <a:r>
              <a:rPr lang="uk-UA" sz="2000" b="1" dirty="0"/>
              <a:t> </a:t>
            </a:r>
            <a:r>
              <a:rPr lang="uk-UA" sz="2000" b="1" dirty="0" err="1"/>
              <a:t>Python</a:t>
            </a:r>
            <a:r>
              <a:rPr lang="uk-UA" sz="2000" b="1" dirty="0"/>
              <a:t>) (</a:t>
            </a:r>
            <a:r>
              <a:rPr lang="uk-UA" sz="2000" b="1" dirty="0">
                <a:solidFill>
                  <a:srgbClr val="FF0000"/>
                </a:solidFill>
              </a:rPr>
              <a:t>python.org</a:t>
            </a:r>
            <a:r>
              <a:rPr lang="uk-UA" sz="2000" b="1" dirty="0"/>
              <a:t>).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A0F310A-3E74-B2FF-FBD0-DD4240CD2B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6071" t="11555" r="13500" b="4001"/>
          <a:stretch/>
        </p:blipFill>
        <p:spPr>
          <a:xfrm>
            <a:off x="2086461" y="974722"/>
            <a:ext cx="8926286" cy="5591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403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8EAD08-D0D4-F189-96F2-4384C5D8B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4422" y="966650"/>
            <a:ext cx="10142583" cy="570520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05B16613-0A4B-ED89-C34D-A229E9688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60092" y="3833414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Групувати 10">
            <a:extLst>
              <a:ext uri="{FF2B5EF4-FFF2-40B4-BE49-F238E27FC236}">
                <a16:creationId xmlns:a16="http://schemas.microsoft.com/office/drawing/2014/main" id="{06640CEB-CF3C-FBCD-1FF3-B2358E271DFD}"/>
              </a:ext>
            </a:extLst>
          </p:cNvPr>
          <p:cNvGrpSpPr/>
          <p:nvPr/>
        </p:nvGrpSpPr>
        <p:grpSpPr>
          <a:xfrm>
            <a:off x="97313" y="84556"/>
            <a:ext cx="11946641" cy="707886"/>
            <a:chOff x="97313" y="84556"/>
            <a:chExt cx="11946641" cy="707886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6A39558-3342-19B4-8AD6-BB8D312AF1BD}"/>
                </a:ext>
              </a:extLst>
            </p:cNvPr>
            <p:cNvSpPr txBox="1"/>
            <p:nvPr/>
          </p:nvSpPr>
          <p:spPr>
            <a:xfrm>
              <a:off x="97313" y="84556"/>
              <a:ext cx="11946641" cy="70788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7030A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uk-UA" sz="2000" b="1" dirty="0"/>
                <a:t>Відкрити вікно середовища </a:t>
              </a:r>
              <a:r>
                <a:rPr lang="uk-UA" sz="2000" b="1" dirty="0">
                  <a:solidFill>
                    <a:srgbClr val="FF0000"/>
                  </a:solidFill>
                </a:rPr>
                <a:t>IDLE</a:t>
              </a:r>
              <a:r>
                <a:rPr lang="uk-UA" sz="2000" b="1" dirty="0"/>
                <a:t> можна, використовуючи команду </a:t>
              </a:r>
              <a:r>
                <a:rPr lang="uk-UA" sz="2000" b="1" dirty="0">
                  <a:solidFill>
                    <a:srgbClr val="FF0000"/>
                  </a:solidFill>
                </a:rPr>
                <a:t>IDLE</a:t>
              </a:r>
              <a:r>
                <a:rPr lang="uk-UA" sz="2000" b="1" dirty="0"/>
                <a:t> у розділі </a:t>
              </a:r>
              <a:r>
                <a:rPr lang="uk-UA" sz="2000" b="1" dirty="0" err="1">
                  <a:solidFill>
                    <a:srgbClr val="FF0000"/>
                  </a:solidFill>
                </a:rPr>
                <a:t>Python</a:t>
              </a:r>
              <a:r>
                <a:rPr lang="uk-UA" sz="2000" b="1" dirty="0">
                  <a:solidFill>
                    <a:srgbClr val="FF0000"/>
                  </a:solidFill>
                </a:rPr>
                <a:t> </a:t>
              </a:r>
              <a:r>
                <a:rPr lang="uk-UA" sz="2000" b="1" dirty="0"/>
                <a:t>меню </a:t>
              </a:r>
              <a:r>
                <a:rPr lang="uk-UA" sz="2000" b="1" dirty="0">
                  <a:solidFill>
                    <a:srgbClr val="FF0000"/>
                  </a:solidFill>
                </a:rPr>
                <a:t>Пуск</a:t>
              </a:r>
              <a:r>
                <a:rPr lang="uk-UA" sz="2000" b="1" dirty="0"/>
                <a:t> або за допомогою значка       на Робочому столі.</a:t>
              </a:r>
            </a:p>
          </p:txBody>
        </p:sp>
        <p:pic>
          <p:nvPicPr>
            <p:cNvPr id="13" name="Image 3105">
              <a:extLst>
                <a:ext uri="{FF2B5EF4-FFF2-40B4-BE49-F238E27FC236}">
                  <a16:creationId xmlns:a16="http://schemas.microsoft.com/office/drawing/2014/main" id="{E3236A46-27C0-2A94-3FE1-485656761DBB}"/>
                </a:ext>
              </a:extLst>
            </p:cNvPr>
            <p:cNvPicPr>
              <a:picLocks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316573" y="440978"/>
              <a:ext cx="274228" cy="2923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005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Інтерактивний режим зручний для проведення обчислень, перевірки правильності написання команд, реалізації найпростіших проєктів. </a:t>
            </a:r>
            <a:r>
              <a:rPr lang="uk-UA" sz="2000" b="1" dirty="0" err="1"/>
              <a:t>Aле</a:t>
            </a:r>
            <a:r>
              <a:rPr lang="uk-UA" sz="2000" b="1" dirty="0"/>
              <a:t> для розробки складніших проєктів доцільно записувати команди проєкту в окремому документі, що дасть змогу зберегти проєкт у файлі на носії й далі неодноразово його виконувати, не вводячи повторно кожну команду.</a:t>
            </a:r>
          </a:p>
        </p:txBody>
      </p:sp>
      <p:pic>
        <p:nvPicPr>
          <p:cNvPr id="2052" name="Picture 4" descr="Lexica - A web developer with brown hair down to shoulders and black  glasses and a beard at his computer in comic book art style">
            <a:extLst>
              <a:ext uri="{FF2B5EF4-FFF2-40B4-BE49-F238E27FC236}">
                <a16:creationId xmlns:a16="http://schemas.microsoft.com/office/drawing/2014/main" id="{0CC41E70-7D22-9EAF-AC04-3129469E03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1" b="9206"/>
          <a:stretch/>
        </p:blipFill>
        <p:spPr bwMode="auto">
          <a:xfrm>
            <a:off x="1622379" y="1518197"/>
            <a:ext cx="8947241" cy="525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резентація на тему: &quot;Мова програмування Python&quot; | Презентація. Інформатика">
            <a:extLst>
              <a:ext uri="{FF2B5EF4-FFF2-40B4-BE49-F238E27FC236}">
                <a16:creationId xmlns:a16="http://schemas.microsoft.com/office/drawing/2014/main" id="{5DB625D9-2A14-ED12-DFDF-8E46698FC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3568337"/>
            <a:ext cx="2762250" cy="164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69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Створити нове вікно для введення тексту проєкту можна командою </a:t>
            </a:r>
            <a:r>
              <a:rPr lang="uk-UA" sz="2000" b="1" i="1" dirty="0" err="1">
                <a:solidFill>
                  <a:srgbClr val="FF0000"/>
                </a:solidFill>
              </a:rPr>
              <a:t>File</a:t>
            </a:r>
            <a:r>
              <a:rPr lang="uk-UA" sz="2000" b="1" i="1" dirty="0">
                <a:solidFill>
                  <a:srgbClr val="FF0000"/>
                </a:solidFill>
              </a:rPr>
              <a:t>  - </a:t>
            </a:r>
            <a:r>
              <a:rPr lang="uk-UA" sz="2000" b="1" i="1" dirty="0" err="1">
                <a:solidFill>
                  <a:srgbClr val="FF0000"/>
                </a:solidFill>
              </a:rPr>
              <a:t>New</a:t>
            </a:r>
            <a:r>
              <a:rPr lang="uk-UA" sz="2000" b="1" i="1" dirty="0">
                <a:solidFill>
                  <a:srgbClr val="FF0000"/>
                </a:solidFill>
              </a:rPr>
              <a:t> </a:t>
            </a:r>
            <a:r>
              <a:rPr lang="uk-UA" sz="2000" b="1" i="1" dirty="0" err="1">
                <a:solidFill>
                  <a:srgbClr val="FF0000"/>
                </a:solidFill>
              </a:rPr>
              <a:t>File</a:t>
            </a:r>
            <a:r>
              <a:rPr lang="uk-UA" sz="2000" b="1" dirty="0"/>
              <a:t>. Після цього </a:t>
            </a:r>
            <a:r>
              <a:rPr lang="uk-UA" sz="2000" b="1" dirty="0" err="1"/>
              <a:t>відкрива-ється</a:t>
            </a:r>
            <a:r>
              <a:rPr lang="uk-UA" sz="2000" b="1" dirty="0"/>
              <a:t> вікно </a:t>
            </a:r>
            <a:r>
              <a:rPr lang="uk-UA" sz="2000" b="1" i="1" dirty="0"/>
              <a:t>u</a:t>
            </a:r>
            <a:r>
              <a:rPr lang="en-US" sz="2000" b="1" i="1" dirty="0" err="1"/>
              <a:t>ntitled</a:t>
            </a:r>
            <a:r>
              <a:rPr lang="uk-UA" sz="2000" b="1" i="1" dirty="0"/>
              <a:t> </a:t>
            </a:r>
            <a:r>
              <a:rPr lang="uk-UA" sz="2000" b="1" dirty="0"/>
              <a:t>(без назви) текстового редактора, у якому можна вводити текст проєкту мовою </a:t>
            </a:r>
            <a:r>
              <a:rPr lang="uk-UA" sz="2000" b="1" dirty="0" err="1"/>
              <a:t>Python</a:t>
            </a:r>
            <a:r>
              <a:rPr lang="uk-UA" sz="2000" b="1" dirty="0"/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2E25A9-924E-5600-B7C9-D9D980F802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714" t="31365" r="13857" b="9841"/>
          <a:stretch/>
        </p:blipFill>
        <p:spPr>
          <a:xfrm>
            <a:off x="2072640" y="1236617"/>
            <a:ext cx="9631488" cy="545156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9A9302A7-C9B2-3535-52D6-2E977A972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04823" y="1334054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87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Під час повторного збереження проєкту в тій самій папці й з тим самим іменем ім’я файлу вводити не потрібно. Проєкт можна також зберегти в іншій папці та змінити ім’я файлу. Для цього потрібно виконати команду </a:t>
            </a:r>
            <a:r>
              <a:rPr lang="uk-UA" sz="2000" b="1" i="1" dirty="0" err="1">
                <a:solidFill>
                  <a:srgbClr val="FF0000"/>
                </a:solidFill>
              </a:rPr>
              <a:t>File</a:t>
            </a:r>
            <a:r>
              <a:rPr lang="uk-UA" sz="2000" b="1" i="1" dirty="0">
                <a:solidFill>
                  <a:srgbClr val="FF0000"/>
                </a:solidFill>
              </a:rPr>
              <a:t> - </a:t>
            </a:r>
            <a:r>
              <a:rPr lang="uk-UA" sz="2000" b="1" i="1" dirty="0" err="1">
                <a:solidFill>
                  <a:srgbClr val="FF0000"/>
                </a:solidFill>
              </a:rPr>
              <a:t>Save</a:t>
            </a:r>
            <a:r>
              <a:rPr lang="uk-UA" sz="2000" b="1" i="1" dirty="0">
                <a:solidFill>
                  <a:srgbClr val="FF0000"/>
                </a:solidFill>
              </a:rPr>
              <a:t> </a:t>
            </a:r>
            <a:r>
              <a:rPr lang="uk-UA" sz="2000" b="1" i="1" dirty="0" err="1">
                <a:solidFill>
                  <a:srgbClr val="FF0000"/>
                </a:solidFill>
              </a:rPr>
              <a:t>as</a:t>
            </a:r>
            <a:r>
              <a:rPr lang="uk-UA" sz="2000" b="1" i="1" dirty="0"/>
              <a:t>.</a:t>
            </a:r>
            <a:endParaRPr lang="uk-UA" sz="2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C91D59E-61A4-DF57-5832-8A83498A92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715" t="30984" r="26285" b="28508"/>
          <a:stretch/>
        </p:blipFill>
        <p:spPr>
          <a:xfrm>
            <a:off x="1123406" y="1349826"/>
            <a:ext cx="10021136" cy="496388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9A9302A7-C9B2-3535-52D6-2E977A972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56480" y="3286519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15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Щоб відкрити проєкт, збережений на носії, потрібно виконати команду </a:t>
            </a:r>
            <a:r>
              <a:rPr lang="uk-UA" sz="2000" b="1" i="1" dirty="0" err="1">
                <a:solidFill>
                  <a:srgbClr val="FF0000"/>
                </a:solidFill>
              </a:rPr>
              <a:t>File</a:t>
            </a:r>
            <a:r>
              <a:rPr lang="uk-UA" sz="2000" b="1" i="1" dirty="0">
                <a:solidFill>
                  <a:srgbClr val="FF0000"/>
                </a:solidFill>
              </a:rPr>
              <a:t> - </a:t>
            </a:r>
            <a:r>
              <a:rPr lang="uk-UA" sz="2000" b="1" i="1" dirty="0" err="1">
                <a:solidFill>
                  <a:srgbClr val="FF0000"/>
                </a:solidFill>
              </a:rPr>
              <a:t>Ope</a:t>
            </a:r>
            <a:r>
              <a:rPr lang="en-US" sz="2000" b="1" i="1" dirty="0">
                <a:solidFill>
                  <a:srgbClr val="FF0000"/>
                </a:solidFill>
              </a:rPr>
              <a:t>n</a:t>
            </a:r>
            <a:r>
              <a:rPr lang="uk-UA" sz="2000" b="1" dirty="0"/>
              <a:t>. Після цього у вікні, що відкриється, вибрати файл з розширенням імені </a:t>
            </a:r>
            <a:r>
              <a:rPr lang="uk-UA" sz="2000" b="1" dirty="0" err="1">
                <a:solidFill>
                  <a:srgbClr val="FF0000"/>
                </a:solidFill>
              </a:rPr>
              <a:t>py</a:t>
            </a:r>
            <a:r>
              <a:rPr lang="uk-UA" sz="2000" b="1" dirty="0"/>
              <a:t> та вибрати кнопку </a:t>
            </a:r>
            <a:r>
              <a:rPr lang="uk-UA" sz="2000" b="1" dirty="0">
                <a:solidFill>
                  <a:srgbClr val="FF0000"/>
                </a:solidFill>
              </a:rPr>
              <a:t>Відкрити</a:t>
            </a:r>
            <a:r>
              <a:rPr lang="uk-UA" sz="2000" b="1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4D9088-B6D5-C0CB-A9FA-BB9C0193D4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043" t="28479" r="32063" b="31132"/>
          <a:stretch/>
        </p:blipFill>
        <p:spPr>
          <a:xfrm>
            <a:off x="781236" y="1008913"/>
            <a:ext cx="10433076" cy="505453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9A9302A7-C9B2-3535-52D6-2E977A972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12596" y="1546495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43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6312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На багатьох ресурсах Інтернету встановлено середовища створення проєктів, які містять у своєму складі компілятори та інтерпретатори багатьох мов програмування, у тому числі інтерпретатор мови </a:t>
            </a:r>
            <a:r>
              <a:rPr lang="uk-UA" sz="2000" b="1" dirty="0" err="1"/>
              <a:t>Python</a:t>
            </a:r>
            <a:r>
              <a:rPr lang="uk-UA" sz="2000" b="1" dirty="0"/>
              <a:t>. </a:t>
            </a:r>
            <a:r>
              <a:rPr lang="uk-UA" sz="2000" b="1" dirty="0" err="1"/>
              <a:t>Tому</a:t>
            </a:r>
            <a:r>
              <a:rPr lang="uk-UA" sz="2000" b="1" dirty="0"/>
              <a:t> за наявності стабільного доступу до Інтернету можна створювати проєкти в одному з хмарних IDE, наприклад </a:t>
            </a:r>
            <a:r>
              <a:rPr lang="uk-UA" sz="2000" b="1" dirty="0" err="1">
                <a:solidFill>
                  <a:srgbClr val="FF0000"/>
                </a:solidFill>
              </a:rPr>
              <a:t>Ideone</a:t>
            </a:r>
            <a:r>
              <a:rPr lang="uk-UA" sz="2000" b="1" dirty="0"/>
              <a:t> (</a:t>
            </a:r>
            <a:r>
              <a:rPr lang="uk-UA" sz="2000" b="1" dirty="0">
                <a:solidFill>
                  <a:srgbClr val="FF0000"/>
                </a:solidFill>
              </a:rPr>
              <a:t>ideone.com</a:t>
            </a:r>
            <a:r>
              <a:rPr lang="uk-UA" sz="2000" b="1" dirty="0"/>
              <a:t>), </a:t>
            </a:r>
            <a:r>
              <a:rPr lang="uk-UA" sz="2000" b="1" dirty="0" err="1">
                <a:solidFill>
                  <a:srgbClr val="FF0000"/>
                </a:solidFill>
              </a:rPr>
              <a:t>Python</a:t>
            </a:r>
            <a:r>
              <a:rPr lang="uk-UA" sz="2000" b="1" dirty="0">
                <a:solidFill>
                  <a:srgbClr val="FF0000"/>
                </a:solidFill>
              </a:rPr>
              <a:t> IDE </a:t>
            </a:r>
            <a:r>
              <a:rPr lang="uk-UA" sz="2000" b="1" dirty="0"/>
              <a:t>(</a:t>
            </a:r>
            <a:r>
              <a:rPr lang="uk-UA" sz="2000" b="1" dirty="0" err="1">
                <a:solidFill>
                  <a:srgbClr val="FF0000"/>
                </a:solidFill>
              </a:rPr>
              <a:t>pythonide.online</a:t>
            </a:r>
            <a:r>
              <a:rPr lang="uk-UA" sz="2000" b="1" dirty="0"/>
              <a:t>) або </a:t>
            </a:r>
            <a:r>
              <a:rPr lang="uk-UA" sz="2000" b="1" dirty="0" err="1">
                <a:solidFill>
                  <a:srgbClr val="FF0000"/>
                </a:solidFill>
              </a:rPr>
              <a:t>Online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Python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/>
              <a:t>(</a:t>
            </a:r>
            <a:r>
              <a:rPr lang="uk-UA" sz="2000" b="1" dirty="0">
                <a:solidFill>
                  <a:srgbClr val="FF0000"/>
                </a:solidFill>
              </a:rPr>
              <a:t>online-python.com</a:t>
            </a:r>
            <a:r>
              <a:rPr lang="uk-UA" sz="2000" b="1" dirty="0"/>
              <a:t>), які не потребують реєстрації користувача.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06230A-6A41-EB77-0CE5-CD75101284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8929" t="10921" r="38357" b="45142"/>
          <a:stretch/>
        </p:blipFill>
        <p:spPr>
          <a:xfrm>
            <a:off x="299171" y="1833792"/>
            <a:ext cx="6674118" cy="386161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EE42E581-792A-EAA2-17E0-0250AEAFD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8744" y="1715772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F2AB4D5-AD93-ACC3-4422-431A2B35CCD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071" t="11174" r="17786" b="3492"/>
          <a:stretch/>
        </p:blipFill>
        <p:spPr>
          <a:xfrm>
            <a:off x="4760801" y="1975938"/>
            <a:ext cx="7211659" cy="473265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31315D07-6664-EEE6-9252-967C89975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76349" y="1715772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50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5848</TotalTime>
  <Words>388</Words>
  <Application>Microsoft Office PowerPoint</Application>
  <PresentationFormat>Широкий екран</PresentationFormat>
  <Paragraphs>16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7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705</cp:revision>
  <dcterms:created xsi:type="dcterms:W3CDTF">2023-03-17T21:15:50Z</dcterms:created>
  <dcterms:modified xsi:type="dcterms:W3CDTF">2025-10-19T07:41:41Z</dcterms:modified>
</cp:coreProperties>
</file>