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522" r:id="rId2"/>
    <p:sldId id="525" r:id="rId3"/>
    <p:sldId id="523" r:id="rId4"/>
    <p:sldId id="533" r:id="rId5"/>
    <p:sldId id="524" r:id="rId6"/>
    <p:sldId id="534" r:id="rId7"/>
    <p:sldId id="535" r:id="rId8"/>
    <p:sldId id="536" r:id="rId9"/>
    <p:sldId id="271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97D80-D4E4-4668-B975-60E6E2838D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2C9F3-92E3-46E2-A7CF-7822C8CCD54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7143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11.02.2025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LQaq1c0MpSc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Qaq1c0MpSc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LQaq1c0MpS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s://youtu.be/LQaq1c0MpSc" TargetMode="Externa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Qaq1c0MpSc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Qaq1c0MpSc" TargetMode="External"/><Relationship Id="rId5" Type="http://schemas.openxmlformats.org/officeDocument/2006/relationships/image" Target="../media/image16.jpe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LQaq1c0MpS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LQaq1c0MpSc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jpg"/><Relationship Id="rId7" Type="http://schemas.openxmlformats.org/officeDocument/2006/relationships/hyperlink" Target="https://youtu.be/LQaq1c0MpS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555329" y="1696758"/>
            <a:ext cx="7585166" cy="3170099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Ознаки мови ворожнечі, маніпулятивних повідомлень і пропаганди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A067BC-5E66-67C8-D198-2799A8FF6C1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6506" t="31619" r="22857" b="48571"/>
          <a:stretch/>
        </p:blipFill>
        <p:spPr>
          <a:xfrm>
            <a:off x="1158241" y="12476"/>
            <a:ext cx="4598125" cy="1127810"/>
          </a:xfrm>
          <a:prstGeom prst="rect">
            <a:avLst/>
          </a:prstGeom>
        </p:spPr>
      </p:pic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2" name="Рисунок 21">
            <a:hlinkClick r:id="rId11"/>
            <a:extLst>
              <a:ext uri="{FF2B5EF4-FFF2-40B4-BE49-F238E27FC236}">
                <a16:creationId xmlns:a16="http://schemas.microsoft.com/office/drawing/2014/main" id="{D132FE97-4FE0-51CC-9FFA-8F01AE9CD2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748" y="4917559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Повідомлення, які ви читаєте в Інтернеті, можуть виявитися </a:t>
            </a:r>
            <a:r>
              <a:rPr lang="uk-UA" sz="2000" b="1" dirty="0">
                <a:solidFill>
                  <a:srgbClr val="FF0000"/>
                </a:solidFill>
              </a:rPr>
              <a:t>маніпулятивними</a:t>
            </a:r>
            <a:r>
              <a:rPr lang="uk-UA" sz="2000" b="1" dirty="0"/>
              <a:t>.</a:t>
            </a:r>
          </a:p>
          <a:p>
            <a:r>
              <a:rPr lang="uk-UA" sz="2000" b="1" dirty="0">
                <a:solidFill>
                  <a:srgbClr val="FF0000"/>
                </a:solidFill>
              </a:rPr>
              <a:t>Маніпуляція</a:t>
            </a:r>
            <a:r>
              <a:rPr lang="uk-UA" sz="2000" b="1" dirty="0"/>
              <a:t> – це спосіб впливу на думки, настрій, ставлення до подій, вчинки людей для отримання вигоди; техніка цілеспрямованого викривлення відомостей заради формування певного погляду, ставлення до тієї або іншої проблеми.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A4B908-8D87-43F2-6EC6-50CD0B7A8E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72" t="35429" r="14857" b="10095"/>
          <a:stretch/>
        </p:blipFill>
        <p:spPr>
          <a:xfrm>
            <a:off x="1637212" y="1561010"/>
            <a:ext cx="8862843" cy="5022670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45BC0B1A-A4C2-52F3-DBF8-76F2182A45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Маніпулятори орієнтуються на людські слабкості та емоції, особливості психіки людини, її способів мислення. Вони намагаються примусити людину не обмірковувати ситуацію, а приймати рішення та здійснювати вчинки на підставі емоцій і почуттів – страху, сорому, гніву, жорстокості, жадібності, почуття провини тощо.</a:t>
            </a:r>
          </a:p>
        </p:txBody>
      </p:sp>
      <p:pic>
        <p:nvPicPr>
          <p:cNvPr id="1026" name="Picture 2" descr="9 манипуляций, которые руководители применяют к сотрудникам — Work.ua">
            <a:extLst>
              <a:ext uri="{FF2B5EF4-FFF2-40B4-BE49-F238E27FC236}">
                <a16:creationId xmlns:a16="http://schemas.microsoft.com/office/drawing/2014/main" id="{74E5E5BD-DCA9-7DBD-0C82-52DB89B68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702" y="1571354"/>
            <a:ext cx="9248161" cy="520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026EB043-14D6-1F82-DE94-C8A98A2EB6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Існують різні техніки маніпулювання думками людей. </a:t>
            </a:r>
            <a:r>
              <a:rPr lang="uk-UA" sz="2000" b="1" dirty="0">
                <a:solidFill>
                  <a:srgbClr val="FF0000"/>
                </a:solidFill>
              </a:rPr>
              <a:t>Пропаганда</a:t>
            </a:r>
            <a:r>
              <a:rPr lang="uk-UA" sz="2000" b="1" dirty="0"/>
              <a:t> – це поширення інформації (фактів, аргументів, чуток, напівправди чи брехні) з метою впливу на суспільну думку для змінення системи цінностей і поведінки. Наприклад, російська пропаганда намагається у свідомості людей виправдати збройну агресію проти України.</a:t>
            </a:r>
          </a:p>
        </p:txBody>
      </p:sp>
      <p:pic>
        <p:nvPicPr>
          <p:cNvPr id="2050" name="Picture 2" descr="Способы манипуляции людьми. Часть 1 | Пикабу">
            <a:extLst>
              <a:ext uri="{FF2B5EF4-FFF2-40B4-BE49-F238E27FC236}">
                <a16:creationId xmlns:a16="http://schemas.microsoft.com/office/drawing/2014/main" id="{88340408-C58C-E175-E59B-864F57D8A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89" y="1579703"/>
            <a:ext cx="7613994" cy="507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Обережно, емоційний маніпулятор: 9 ознак, що поряд із вами саме він -  Публікації - Українська правда. Життя">
            <a:extLst>
              <a:ext uri="{FF2B5EF4-FFF2-40B4-BE49-F238E27FC236}">
                <a16:creationId xmlns:a16="http://schemas.microsoft.com/office/drawing/2014/main" id="{DC35B2CE-3243-6F09-AF63-E306D00286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5" r="3970"/>
          <a:stretch/>
        </p:blipFill>
        <p:spPr bwMode="auto">
          <a:xfrm>
            <a:off x="7410994" y="2377751"/>
            <a:ext cx="4781006" cy="448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50365B11-83DE-98E4-C5BC-105AF4514E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2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60C8F3-CC7F-A819-8AA4-C2CF5513DDBC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Пропагандистські повідомлення поширюються через теле6ачення, радіо, друковані засоби масової інформації, дописи в соцмережах, публікації в Інтернеті та нав’язують людям точку зору, вигідну пропагандистам.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483919-8C73-E90E-4E77-3CD3C3F41E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29" t="32889" r="11428" b="9079"/>
          <a:stretch/>
        </p:blipFill>
        <p:spPr>
          <a:xfrm>
            <a:off x="1445622" y="1231149"/>
            <a:ext cx="9615821" cy="5352532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0C178C32-986C-AEB9-3F64-CCDFB2B559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Мова ворожнечі (</a:t>
            </a:r>
            <a:r>
              <a:rPr lang="uk-UA" sz="2000" b="1" dirty="0" err="1">
                <a:solidFill>
                  <a:srgbClr val="FF0000"/>
                </a:solidFill>
              </a:rPr>
              <a:t>xейт</a:t>
            </a:r>
            <a:r>
              <a:rPr lang="uk-UA" sz="2000" b="1" dirty="0">
                <a:solidFill>
                  <a:srgbClr val="FF0000"/>
                </a:solidFill>
              </a:rPr>
              <a:t>) </a:t>
            </a:r>
            <a:r>
              <a:rPr lang="uk-UA" sz="2000" b="1" dirty="0"/>
              <a:t>– це агресивні висловлювання з метою створення негативного образу людини або групи людей за ознакою раси (расизм), національності, політичних поглядів, релігії, статі (</a:t>
            </a:r>
            <a:r>
              <a:rPr lang="uk-UA" sz="2000" b="1" dirty="0" err="1"/>
              <a:t>сексизм</a:t>
            </a:r>
            <a:r>
              <a:rPr lang="uk-UA" sz="2000" b="1" dirty="0"/>
              <a:t>) тощо. Наприклад, мовою ворожнечі є твердження про те, що українців не існувало в історії, а заснована Україна лише у XX столітті.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C08D740-65FD-E30F-56A3-BA537C3AE5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936"/>
          <a:stretch/>
        </p:blipFill>
        <p:spPr>
          <a:xfrm>
            <a:off x="298268" y="1566089"/>
            <a:ext cx="5913182" cy="5207355"/>
          </a:xfrm>
          <a:prstGeom prst="rect">
            <a:avLst/>
          </a:prstGeom>
        </p:spPr>
      </p:pic>
      <p:pic>
        <p:nvPicPr>
          <p:cNvPr id="3074" name="Picture 2" descr="Что такое «хейт» и как правильно реагировать на хейтеров — Медиасвод">
            <a:extLst>
              <a:ext uri="{FF2B5EF4-FFF2-40B4-BE49-F238E27FC236}">
                <a16:creationId xmlns:a16="http://schemas.microsoft.com/office/drawing/2014/main" id="{D29459E0-8300-1182-DBD7-BDD819CE5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71" y="1538100"/>
            <a:ext cx="4826523" cy="270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Хейт: чому це явище існує, як його розпізнати та як правильно реагувати">
            <a:extLst>
              <a:ext uri="{FF2B5EF4-FFF2-40B4-BE49-F238E27FC236}">
                <a16:creationId xmlns:a16="http://schemas.microsoft.com/office/drawing/2014/main" id="{031AF8DE-D9C0-A97C-7D6F-AEDF1A030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889" y="4265314"/>
            <a:ext cx="4362041" cy="250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EE7C4805-B422-DF1F-C659-B12ACB8A85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03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Ознаками мови ворожнечі є:</a:t>
            </a:r>
          </a:p>
          <a:p>
            <a:pPr lvl="0"/>
            <a:r>
              <a:rPr lang="uk-UA" sz="2000" b="1" dirty="0"/>
              <a:t>принизливі висловлювання та заклики до насильства або обмеження прав (дискримінації) відносно людей певної групи;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AF2C78-F981-02F6-E878-9306A37301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714" t="15111" r="10286" b="9587"/>
          <a:stretch/>
        </p:blipFill>
        <p:spPr>
          <a:xfrm>
            <a:off x="1140823" y="1201783"/>
            <a:ext cx="10058400" cy="5533053"/>
          </a:xfrm>
          <a:prstGeom prst="rect">
            <a:avLst/>
          </a:prstGeom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A5530739-74B4-6BA1-B580-33168BAE5E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Ознаками мови ворожнечі є:</a:t>
            </a:r>
          </a:p>
          <a:p>
            <a:pPr lvl="0"/>
            <a:r>
              <a:rPr lang="uk-UA" sz="2000" b="1" dirty="0"/>
              <a:t>безпідставні звинувачення, твердження про неповноцінність або моральні недоліки лише на основі належності до визначеної групи;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08F069-5381-45C0-2EDB-F6A4B85240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6857" t="46095" r="41357" b="22413"/>
          <a:stretch/>
        </p:blipFill>
        <p:spPr>
          <a:xfrm>
            <a:off x="862147" y="1201782"/>
            <a:ext cx="9997535" cy="5571662"/>
          </a:xfrm>
          <a:prstGeom prst="rect">
            <a:avLst/>
          </a:prstGeom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BD839FB4-EA27-B93C-DF9B-5900AA32D1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24" y="5796380"/>
            <a:ext cx="2504952" cy="9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7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5236</TotalTime>
  <Words>309</Words>
  <Application>Microsoft Office PowerPoint</Application>
  <PresentationFormat>Широкий екран</PresentationFormat>
  <Paragraphs>17</Paragraphs>
  <Slides>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6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602</cp:revision>
  <dcterms:created xsi:type="dcterms:W3CDTF">2023-03-17T21:15:50Z</dcterms:created>
  <dcterms:modified xsi:type="dcterms:W3CDTF">2025-02-11T20:27:47Z</dcterms:modified>
</cp:coreProperties>
</file>