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8" r:id="rId3"/>
    <p:sldId id="359" r:id="rId4"/>
    <p:sldId id="311" r:id="rId5"/>
    <p:sldId id="262" r:id="rId6"/>
    <p:sldId id="414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3F-ny4xMjpw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3F-ny4xMjpw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4.wdp"/><Relationship Id="rId4" Type="http://schemas.openxmlformats.org/officeDocument/2006/relationships/image" Target="../media/image9.gif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microsoft.com/office/2007/relationships/hdphoto" Target="../media/hdphoto1.wdp"/><Relationship Id="rId7" Type="http://schemas.microsoft.com/office/2007/relationships/hdphoto" Target="../media/hdphoto5.wdp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youtu.be/3F-ny4xMjpw" TargetMode="External"/><Relationship Id="rId5" Type="http://schemas.microsoft.com/office/2007/relationships/hdphoto" Target="../media/hdphoto3.wdp"/><Relationship Id="rId10" Type="http://schemas.openxmlformats.org/officeDocument/2006/relationships/image" Target="../media/image6.jpg"/><Relationship Id="rId4" Type="http://schemas.openxmlformats.org/officeDocument/2006/relationships/image" Target="../media/image10.png"/><Relationship Id="rId9" Type="http://schemas.openxmlformats.org/officeDocument/2006/relationships/hyperlink" Target="https://www.youtube.com/channel/UCYtu9EnlIk3Nph-Yj_nHd6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3F-ny4xMjpw" TargetMode="External"/><Relationship Id="rId4" Type="http://schemas.openxmlformats.org/officeDocument/2006/relationships/image" Target="../media/image9.gif"/><Relationship Id="rId9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6.jpg"/><Relationship Id="rId21" Type="http://schemas.openxmlformats.org/officeDocument/2006/relationships/hyperlink" Target="https://youtu.be/3F-ny4xMjpw" TargetMode="External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image" Target="../media/image15.jpeg"/><Relationship Id="rId16" Type="http://schemas.openxmlformats.org/officeDocument/2006/relationships/image" Target="../media/image28.jpe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microsoft.com/office/2007/relationships/hdphoto" Target="../media/hdphoto7.wdp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3F-ny4xMjpw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33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14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74196" y="2117417"/>
            <a:ext cx="8668419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ПІДСУМКОВИЙ УРОК           З ТЕМИ 2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3FE193E-EABB-5018-6358-1359BC0F51C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60422E4E-EC9C-7DF6-B64E-E001B81118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132" y="3930195"/>
            <a:ext cx="4082745" cy="15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83A6563-593B-5E49-84BE-CE03CACDE40C}"/>
              </a:ext>
            </a:extLst>
          </p:cNvPr>
          <p:cNvSpPr txBox="1"/>
          <p:nvPr/>
        </p:nvSpPr>
        <p:spPr>
          <a:xfrm>
            <a:off x="201816" y="2026568"/>
            <a:ext cx="956920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Нумерований</a:t>
            </a:r>
            <a:r>
              <a:rPr lang="ru-RU" sz="2400" b="1" dirty="0"/>
              <a:t>, у </a:t>
            </a:r>
            <a:r>
              <a:rPr lang="ru-RU" sz="2400" b="1" dirty="0" err="1"/>
              <a:t>якому</a:t>
            </a:r>
            <a:r>
              <a:rPr lang="ru-RU" sz="2400" b="1" dirty="0"/>
              <a:t> </a:t>
            </a:r>
            <a:r>
              <a:rPr lang="ru-RU" sz="2400" b="1" dirty="0" err="1"/>
              <a:t>кожний</a:t>
            </a:r>
            <a:r>
              <a:rPr lang="ru-RU" sz="2400" b="1" dirty="0"/>
              <a:t> </a:t>
            </a:r>
            <a:r>
              <a:rPr lang="ru-RU" sz="2400" b="1" dirty="0" err="1"/>
              <a:t>елемент</a:t>
            </a:r>
            <a:r>
              <a:rPr lang="ru-RU" sz="2400" b="1" dirty="0"/>
              <a:t> списку </a:t>
            </a:r>
            <a:r>
              <a:rPr lang="ru-RU" sz="2400" b="1" dirty="0" err="1"/>
              <a:t>позначається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порядковим</a:t>
            </a:r>
            <a:r>
              <a:rPr lang="ru-RU" sz="2400" b="1" dirty="0"/>
              <a:t> номером у </a:t>
            </a:r>
            <a:r>
              <a:rPr lang="ru-RU" sz="2400" b="1" dirty="0" err="1"/>
              <a:t>цьому</a:t>
            </a:r>
            <a:r>
              <a:rPr lang="ru-RU" sz="2400" b="1" dirty="0"/>
              <a:t> списку. </a:t>
            </a:r>
            <a:r>
              <a:rPr lang="ru-RU" sz="2400" b="1" dirty="0" err="1"/>
              <a:t>Порядковий</a:t>
            </a:r>
            <a:r>
              <a:rPr lang="ru-RU" sz="2400" b="1" dirty="0"/>
              <a:t> номер у списку </a:t>
            </a:r>
            <a:r>
              <a:rPr lang="ru-RU" sz="2400" b="1" dirty="0" err="1"/>
              <a:t>може</a:t>
            </a:r>
            <a:r>
              <a:rPr lang="ru-RU" sz="2400" b="1" dirty="0"/>
              <a:t> </a:t>
            </a:r>
            <a:r>
              <a:rPr lang="ru-RU" sz="2400" b="1" dirty="0" err="1"/>
              <a:t>задаватися</a:t>
            </a:r>
            <a:r>
              <a:rPr lang="ru-RU" sz="2400" b="1" dirty="0"/>
              <a:t> числом, </a:t>
            </a:r>
            <a:r>
              <a:rPr lang="ru-RU" sz="2400" b="1" dirty="0" err="1"/>
              <a:t>літерою</a:t>
            </a:r>
            <a:r>
              <a:rPr lang="ru-RU" sz="2400" b="1" dirty="0"/>
              <a:t>, </a:t>
            </a:r>
            <a:r>
              <a:rPr lang="ru-RU" sz="2400" b="1" dirty="0" err="1"/>
              <a:t>числівником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602F9B3-548A-D8B3-DBAB-766DF9394E9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7071" t="34667" r="14501" b="37143"/>
          <a:stretch/>
        </p:blipFill>
        <p:spPr>
          <a:xfrm>
            <a:off x="589084" y="3932862"/>
            <a:ext cx="8650710" cy="20046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>
            <a:hlinkClick r:id="rId11"/>
            <a:extLst>
              <a:ext uri="{FF2B5EF4-FFF2-40B4-BE49-F238E27FC236}">
                <a16:creationId xmlns:a16="http://schemas.microsoft.com/office/drawing/2014/main" id="{E5FD3067-4A77-1B26-9AB0-B01E5DD4147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613" y="63634"/>
            <a:ext cx="2544185" cy="99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8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E77211B-6154-FB90-582B-D765F1386CF1}"/>
              </a:ext>
            </a:extLst>
          </p:cNvPr>
          <p:cNvSpPr txBox="1"/>
          <p:nvPr/>
        </p:nvSpPr>
        <p:spPr>
          <a:xfrm>
            <a:off x="226313" y="1910571"/>
            <a:ext cx="6557665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Є </a:t>
            </a:r>
            <a:r>
              <a:rPr lang="ru-RU" sz="2400" b="1" dirty="0" err="1"/>
              <a:t>ще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багаторівневі</a:t>
            </a:r>
            <a:r>
              <a:rPr lang="ru-RU" sz="2400" b="1" dirty="0">
                <a:solidFill>
                  <a:srgbClr val="FF0000"/>
                </a:solidFill>
              </a:rPr>
              <a:t> списки</a:t>
            </a:r>
            <a:r>
              <a:rPr lang="ru-RU" sz="2400" b="1" dirty="0"/>
              <a:t>. Вони </a:t>
            </a:r>
            <a:r>
              <a:rPr lang="ru-RU" sz="2400" b="1" dirty="0" err="1"/>
              <a:t>мають</a:t>
            </a:r>
            <a:r>
              <a:rPr lang="ru-RU" sz="2400" b="1" dirty="0"/>
              <a:t> </a:t>
            </a:r>
            <a:r>
              <a:rPr lang="ru-RU" sz="2400" b="1" dirty="0" err="1"/>
              <a:t>таку</a:t>
            </a:r>
            <a:r>
              <a:rPr lang="ru-RU" sz="2400" b="1" dirty="0"/>
              <a:t> </a:t>
            </a:r>
            <a:r>
              <a:rPr lang="ru-RU" sz="2400" b="1" dirty="0" err="1"/>
              <a:t>назву</a:t>
            </a:r>
            <a:r>
              <a:rPr lang="ru-RU" sz="2400" b="1" dirty="0"/>
              <a:t> тому,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елементи</a:t>
            </a:r>
            <a:r>
              <a:rPr lang="ru-RU" sz="2400" b="1" dirty="0"/>
              <a:t> списку </a:t>
            </a:r>
            <a:r>
              <a:rPr lang="ru-RU" sz="2400" b="1" dirty="0" err="1"/>
              <a:t>самі</a:t>
            </a:r>
            <a:r>
              <a:rPr lang="ru-RU" sz="2400" b="1" dirty="0"/>
              <a:t> </a:t>
            </a:r>
            <a:r>
              <a:rPr lang="ru-RU" sz="2400" b="1" dirty="0" err="1"/>
              <a:t>можуть</a:t>
            </a:r>
            <a:r>
              <a:rPr lang="ru-RU" sz="2400" b="1" dirty="0"/>
              <a:t> бути списками, </a:t>
            </a:r>
            <a:r>
              <a:rPr lang="ru-RU" sz="2400" b="1" dirty="0" err="1"/>
              <a:t>створюючи</a:t>
            </a:r>
            <a:r>
              <a:rPr lang="ru-RU" sz="2400" b="1" dirty="0"/>
              <a:t> таким чином де­ </a:t>
            </a:r>
            <a:r>
              <a:rPr lang="ru-RU" sz="2400" b="1" dirty="0" err="1"/>
              <a:t>кілька</a:t>
            </a:r>
            <a:r>
              <a:rPr lang="ru-RU" sz="2400" b="1" dirty="0"/>
              <a:t> </a:t>
            </a:r>
            <a:r>
              <a:rPr lang="ru-RU" sz="2400" b="1" dirty="0" err="1"/>
              <a:t>рівнів</a:t>
            </a:r>
            <a:r>
              <a:rPr lang="ru-RU" sz="2400" b="1" dirty="0"/>
              <a:t> </a:t>
            </a:r>
            <a:r>
              <a:rPr lang="ru-RU" sz="2400" b="1" dirty="0" err="1"/>
              <a:t>вкладень</a:t>
            </a:r>
            <a:r>
              <a:rPr lang="ru-RU" sz="2400" b="1" dirty="0"/>
              <a:t>. Максимальна </a:t>
            </a:r>
            <a:r>
              <a:rPr lang="ru-RU" sz="2400" b="1" dirty="0" err="1"/>
              <a:t>кількість</a:t>
            </a:r>
            <a:r>
              <a:rPr lang="ru-RU" sz="2400" b="1" dirty="0"/>
              <a:t> </a:t>
            </a:r>
            <a:r>
              <a:rPr lang="ru-RU" sz="2400" b="1" dirty="0" err="1"/>
              <a:t>вкладень</a:t>
            </a:r>
            <a:r>
              <a:rPr lang="ru-RU" sz="2400" b="1" dirty="0"/>
              <a:t> </a:t>
            </a:r>
            <a:r>
              <a:rPr lang="ru-RU" sz="2400" b="1" dirty="0" err="1"/>
              <a:t>елементів</a:t>
            </a:r>
            <a:r>
              <a:rPr lang="ru-RU" sz="2400" b="1" dirty="0"/>
              <a:t> </a:t>
            </a:r>
            <a:r>
              <a:rPr lang="ru-RU" sz="2400" b="1" dirty="0" err="1"/>
              <a:t>багаторівневого</a:t>
            </a:r>
            <a:r>
              <a:rPr lang="ru-RU" sz="2400" b="1" dirty="0"/>
              <a:t> списку – 9 </a:t>
            </a:r>
            <a:r>
              <a:rPr lang="ru-RU" sz="2400" b="1" dirty="0" err="1"/>
              <a:t>рівнів</a:t>
            </a:r>
            <a:r>
              <a:rPr lang="ru-RU" sz="2400" b="1" dirty="0"/>
              <a:t>. </a:t>
            </a:r>
            <a:endParaRPr lang="uk-UA" sz="2400" b="1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38CA54D-4B3F-0C98-515C-2F6EE52F492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658" t="25391" r="60921" b="19719"/>
          <a:stretch/>
        </p:blipFill>
        <p:spPr>
          <a:xfrm>
            <a:off x="6957286" y="1910571"/>
            <a:ext cx="2812102" cy="4773014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9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6C6EA8DC-F879-8F69-E58F-DC80D9C4EEC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613" y="63634"/>
            <a:ext cx="2544185" cy="99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38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99248E-ED2D-DA53-1BF2-F3CCB9D24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B387915A-473B-4510-192F-E742025E47A8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3E01DB12-227B-06C8-6E73-345CE551DF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3ADF334B-CEB4-0B32-A01E-62162433DD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21B5DBA-0265-8CA6-0807-84D983F9D88C}"/>
              </a:ext>
            </a:extLst>
          </p:cNvPr>
          <p:cNvSpPr txBox="1"/>
          <p:nvPr/>
        </p:nvSpPr>
        <p:spPr>
          <a:xfrm>
            <a:off x="0" y="-22628"/>
            <a:ext cx="60960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rgbClr val="FF0000"/>
                </a:solidFill>
              </a:rPr>
              <a:t>Оцініть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свої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знання</a:t>
            </a:r>
            <a:r>
              <a:rPr lang="ru-RU" sz="3200" b="1" dirty="0">
                <a:solidFill>
                  <a:srgbClr val="FF0000"/>
                </a:solidFill>
              </a:rPr>
              <a:t> та </a:t>
            </a:r>
            <a:r>
              <a:rPr lang="ru-RU" sz="3200" b="1" dirty="0" err="1">
                <a:solidFill>
                  <a:srgbClr val="FF0000"/>
                </a:solidFill>
              </a:rPr>
              <a:t>вміння</a:t>
            </a:r>
            <a:endParaRPr lang="uk-UA" sz="3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5E1619-DA64-4C35-CD4F-8C208903BB97}"/>
              </a:ext>
            </a:extLst>
          </p:cNvPr>
          <p:cNvSpPr txBox="1"/>
          <p:nvPr/>
        </p:nvSpPr>
        <p:spPr>
          <a:xfrm>
            <a:off x="201816" y="549498"/>
            <a:ext cx="11788368" cy="56323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uk-UA" sz="2400" b="1" i="1" dirty="0">
                <a:solidFill>
                  <a:srgbClr val="FF0000"/>
                </a:solidFill>
              </a:rPr>
              <a:t>Я знаю</a:t>
            </a:r>
            <a:r>
              <a:rPr lang="uk-UA" sz="2400" b="1" i="1" dirty="0"/>
              <a:t>, списки яких видів можна вставити в текстовий документ.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визначити потрібний тип списку для оформлення певного фрагмента тексту.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 в документі </a:t>
            </a:r>
            <a:r>
              <a:rPr lang="uk-UA" sz="2400" b="1" i="1" dirty="0" err="1"/>
              <a:t>однорівневі</a:t>
            </a:r>
            <a:r>
              <a:rPr lang="uk-UA" sz="2400" b="1" i="1" dirty="0"/>
              <a:t> списки.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 в документі багаторівневі списки.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відсортувати елементи списку.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змінити відступи елементів списку з використанням лінійки.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змінити нумерацію у списку.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знаю</a:t>
            </a:r>
            <a:r>
              <a:rPr lang="uk-UA" sz="2400" b="1" i="1" dirty="0"/>
              <a:t>, що таке таблиці та з яких об’єктів вони складаються.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розумію </a:t>
            </a:r>
            <a:r>
              <a:rPr lang="uk-UA" sz="2400" b="1" i="1" dirty="0"/>
              <a:t>призначення та переваги використання таблиць у текстовому документі.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 таблиці в текстовому документі.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назвати властивості таблиці та її об’єктів, можливі їх значення.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редагувати таблицю та її вміст.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форматувати таблицю.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10864A-E707-619C-8FA3-6021E52BB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49110141-CEEE-197F-7DEC-4C8912263648}"/>
              </a:ext>
            </a:extLst>
          </p:cNvPr>
          <p:cNvGrpSpPr/>
          <p:nvPr/>
        </p:nvGrpSpPr>
        <p:grpSpPr>
          <a:xfrm>
            <a:off x="5967" y="930442"/>
            <a:ext cx="12180066" cy="5611423"/>
            <a:chOff x="0" y="1246577"/>
            <a:chExt cx="12180066" cy="5611423"/>
          </a:xfrm>
        </p:grpSpPr>
        <p:grpSp>
          <p:nvGrpSpPr>
            <p:cNvPr id="12" name="Групувати 11">
              <a:extLst>
                <a:ext uri="{FF2B5EF4-FFF2-40B4-BE49-F238E27FC236}">
                  <a16:creationId xmlns:a16="http://schemas.microsoft.com/office/drawing/2014/main" id="{0468BFDD-072A-EB27-6A6C-6B368948B57B}"/>
                </a:ext>
              </a:extLst>
            </p:cNvPr>
            <p:cNvGrpSpPr/>
            <p:nvPr/>
          </p:nvGrpSpPr>
          <p:grpSpPr>
            <a:xfrm>
              <a:off x="0" y="1246577"/>
              <a:ext cx="12180066" cy="5611423"/>
              <a:chOff x="238869" y="1644562"/>
              <a:chExt cx="11714261" cy="5213438"/>
            </a:xfrm>
          </p:grpSpPr>
          <p:sp>
            <p:nvSpPr>
              <p:cNvPr id="6" name="Прямокутник 5">
                <a:extLst>
                  <a:ext uri="{FF2B5EF4-FFF2-40B4-BE49-F238E27FC236}">
                    <a16:creationId xmlns:a16="http://schemas.microsoft.com/office/drawing/2014/main" id="{1DCD3868-1A63-5876-7269-6A9028C011EB}"/>
                  </a:ext>
                </a:extLst>
              </p:cNvPr>
              <p:cNvSpPr/>
              <p:nvPr/>
            </p:nvSpPr>
            <p:spPr>
              <a:xfrm>
                <a:off x="238869" y="1644562"/>
                <a:ext cx="11714261" cy="5213438"/>
              </a:xfrm>
              <a:prstGeom prst="rect">
                <a:avLst/>
              </a:prstGeom>
              <a:blipFill>
                <a:blip r:embed="rId7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11" name="Рисунок 10">
                <a:hlinkClick r:id="rId5"/>
                <a:extLst>
                  <a:ext uri="{FF2B5EF4-FFF2-40B4-BE49-F238E27FC236}">
                    <a16:creationId xmlns:a16="http://schemas.microsoft.com/office/drawing/2014/main" id="{67C51F55-F087-517E-ED7C-49DB50F9114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8563"/>
              <a:stretch/>
            </p:blipFill>
            <p:spPr>
              <a:xfrm>
                <a:off x="5225829" y="1861826"/>
                <a:ext cx="1618419" cy="1490696"/>
              </a:xfrm>
              <a:prstGeom prst="rect">
                <a:avLst/>
              </a:prstGeom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p:spPr>
          </p:pic>
        </p:grpSp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812609C4-B822-CABB-94DD-F8FEC18D5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8589" y="3427239"/>
              <a:ext cx="5498947" cy="3263945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16" name="Рисунок 15">
            <a:hlinkClick r:id="rId10"/>
            <a:extLst>
              <a:ext uri="{FF2B5EF4-FFF2-40B4-BE49-F238E27FC236}">
                <a16:creationId xmlns:a16="http://schemas.microsoft.com/office/drawing/2014/main" id="{5C46E094-C84E-1127-55C8-46359FEFE33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613" y="63634"/>
            <a:ext cx="2544185" cy="99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4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расивые рисунок неба для детей">
            <a:extLst>
              <a:ext uri="{FF2B5EF4-FFF2-40B4-BE49-F238E27FC236}">
                <a16:creationId xmlns:a16="http://schemas.microsoft.com/office/drawing/2014/main" id="{107F1EE4-9200-0DC3-7552-B34F0EDC8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68" y="-16183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івнобедрений трикутник 3">
            <a:extLst>
              <a:ext uri="{FF2B5EF4-FFF2-40B4-BE49-F238E27FC236}">
                <a16:creationId xmlns:a16="http://schemas.microsoft.com/office/drawing/2014/main" id="{DB8B8732-65CB-25F0-C064-CC328AA4BBB3}"/>
              </a:ext>
            </a:extLst>
          </p:cNvPr>
          <p:cNvSpPr/>
          <p:nvPr/>
        </p:nvSpPr>
        <p:spPr>
          <a:xfrm>
            <a:off x="1550126" y="1338628"/>
            <a:ext cx="10641874" cy="5522372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Buried treasure, Gold Coins Treasure Chest, treasure box illustration,  angle, gold Coin png | PNGEgg">
            <a:extLst>
              <a:ext uri="{FF2B5EF4-FFF2-40B4-BE49-F238E27FC236}">
                <a16:creationId xmlns:a16="http://schemas.microsoft.com/office/drawing/2014/main" id="{34D28866-8F81-45AC-CA52-1D7CBA5A6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87" b="93693" l="5111" r="96111">
                        <a14:foregroundMark x1="13111" y1="55275" x2="6000" y2="58372"/>
                        <a14:foregroundMark x1="6000" y1="58372" x2="11889" y2="82569"/>
                        <a14:foregroundMark x1="11889" y1="82569" x2="19111" y2="90023"/>
                        <a14:foregroundMark x1="19111" y1="90023" x2="42444" y2="93922"/>
                        <a14:foregroundMark x1="42444" y1="93922" x2="63444" y2="88303"/>
                        <a14:foregroundMark x1="4444" y1="57454" x2="7556" y2="68578"/>
                        <a14:foregroundMark x1="7556" y1="68578" x2="7556" y2="68578"/>
                        <a14:foregroundMark x1="3889" y1="56766" x2="5444" y2="64679"/>
                        <a14:foregroundMark x1="5444" y1="64679" x2="5444" y2="64679"/>
                        <a14:foregroundMark x1="40778" y1="43578" x2="41778" y2="51606"/>
                        <a14:foregroundMark x1="16111" y1="72592" x2="24778" y2="79243"/>
                        <a14:foregroundMark x1="24778" y1="79243" x2="24778" y2="79243"/>
                        <a14:foregroundMark x1="13444" y1="73050" x2="22556" y2="80734"/>
                        <a14:foregroundMark x1="22556" y1="80734" x2="22556" y2="80734"/>
                        <a14:foregroundMark x1="13889" y1="74656" x2="19111" y2="82569"/>
                        <a14:foregroundMark x1="14556" y1="74197" x2="20222" y2="79128"/>
                        <a14:foregroundMark x1="20222" y1="79128" x2="22444" y2="80161"/>
                        <a14:foregroundMark x1="91222" y1="22821" x2="93111" y2="39450"/>
                        <a14:foregroundMark x1="93111" y1="39450" x2="88667" y2="45872"/>
                        <a14:foregroundMark x1="96222" y1="31766" x2="94333" y2="40596"/>
                        <a14:foregroundMark x1="63667" y1="4587" x2="62222" y2="8028"/>
                        <a14:foregroundMark x1="64778" y1="4817" x2="64556" y2="11468"/>
                        <a14:foregroundMark x1="23333" y1="59289" x2="26778" y2="61468"/>
                        <a14:foregroundMark x1="91444" y1="20298" x2="93000" y2="23739"/>
                        <a14:foregroundMark x1="85222" y1="15482" x2="91556" y2="202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1860677" cy="18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8A2AA7C-6B81-E909-F2CF-BF937B7A0EF9}"/>
              </a:ext>
            </a:extLst>
          </p:cNvPr>
          <p:cNvSpPr/>
          <p:nvPr/>
        </p:nvSpPr>
        <p:spPr>
          <a:xfrm>
            <a:off x="6207128" y="310275"/>
            <a:ext cx="1462260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2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Знання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D7A4E4-FDF4-22C7-2B66-C5827BD36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19" y="6196741"/>
            <a:ext cx="895677" cy="8031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3E0EC5-0F21-CA10-0494-A0589ED39E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549" y="5502742"/>
            <a:ext cx="895677" cy="940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58C651-274B-025A-71C5-1E73E79318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935" y="5079947"/>
            <a:ext cx="1181201" cy="7542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4B5645D-2430-AA9E-A5A8-F938F58B58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370" y="4470782"/>
            <a:ext cx="984837" cy="6960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58E6FBB-EC3E-60DD-6AF1-02D0020B2B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059" y="3910148"/>
            <a:ext cx="886296" cy="6442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908E574-72B0-8C76-2BA2-16B3303073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907" y="3396709"/>
            <a:ext cx="886297" cy="67596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583AFCD-FA87-6D1D-7216-7D1D30EECA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63" y="2825735"/>
            <a:ext cx="698605" cy="687135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B99FCFE-F117-F836-CC2A-FA3AEDDA33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61" y="2480969"/>
            <a:ext cx="768370" cy="62960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4C4E0CD-F5CA-F4CE-E439-0E8DA9B4A3E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759" y="2137395"/>
            <a:ext cx="768370" cy="65483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5164FDE-7480-7CAA-31F6-3A73102B40F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43" y="1507790"/>
            <a:ext cx="768371" cy="731673"/>
          </a:xfrm>
          <a:prstGeom prst="rect">
            <a:avLst/>
          </a:prstGeom>
        </p:spPr>
      </p:pic>
      <p:sp>
        <p:nvSpPr>
          <p:cNvPr id="1034" name="Циліндр 1033">
            <a:extLst>
              <a:ext uri="{FF2B5EF4-FFF2-40B4-BE49-F238E27FC236}">
                <a16:creationId xmlns:a16="http://schemas.microsoft.com/office/drawing/2014/main" id="{C32D8DBD-9E60-9F53-9DF6-928322E36433}"/>
              </a:ext>
            </a:extLst>
          </p:cNvPr>
          <p:cNvSpPr/>
          <p:nvPr/>
        </p:nvSpPr>
        <p:spPr>
          <a:xfrm>
            <a:off x="115410" y="-180975"/>
            <a:ext cx="249364" cy="7038975"/>
          </a:xfrm>
          <a:prstGeom prst="can">
            <a:avLst>
              <a:gd name="adj" fmla="val 3198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26" name="Пряма сполучна лінія 25">
            <a:extLst>
              <a:ext uri="{FF2B5EF4-FFF2-40B4-BE49-F238E27FC236}">
                <a16:creationId xmlns:a16="http://schemas.microsoft.com/office/drawing/2014/main" id="{62012803-CB10-BA9A-4246-147E154A264C}"/>
              </a:ext>
            </a:extLst>
          </p:cNvPr>
          <p:cNvCxnSpPr>
            <a:cxnSpLocks/>
          </p:cNvCxnSpPr>
          <p:nvPr/>
        </p:nvCxnSpPr>
        <p:spPr>
          <a:xfrm>
            <a:off x="364774" y="5079947"/>
            <a:ext cx="11423716" cy="0"/>
          </a:xfrm>
          <a:prstGeom prst="line">
            <a:avLst/>
          </a:prstGeom>
          <a:ln w="28575">
            <a:solidFill>
              <a:srgbClr val="FFC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сполучна лінія 27">
            <a:extLst>
              <a:ext uri="{FF2B5EF4-FFF2-40B4-BE49-F238E27FC236}">
                <a16:creationId xmlns:a16="http://schemas.microsoft.com/office/drawing/2014/main" id="{7ACB4E83-2E9D-0861-DA29-1A1FE4D317AD}"/>
              </a:ext>
            </a:extLst>
          </p:cNvPr>
          <p:cNvCxnSpPr>
            <a:cxnSpLocks/>
          </p:cNvCxnSpPr>
          <p:nvPr/>
        </p:nvCxnSpPr>
        <p:spPr>
          <a:xfrm>
            <a:off x="376857" y="6564430"/>
            <a:ext cx="11423716" cy="0"/>
          </a:xfrm>
          <a:prstGeom prst="line">
            <a:avLst/>
          </a:prstGeom>
          <a:ln w="28575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42328BA7-8AA8-AE1A-62D0-CFEC0A878F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50099" r="28348" b="36151"/>
          <a:stretch/>
        </p:blipFill>
        <p:spPr bwMode="auto">
          <a:xfrm>
            <a:off x="11265259" y="4359307"/>
            <a:ext cx="671174" cy="72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BE83FFF1-4E51-0C43-7EB5-D0FEF9FF48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65663" r="28348" b="21439"/>
          <a:stretch/>
        </p:blipFill>
        <p:spPr bwMode="auto">
          <a:xfrm>
            <a:off x="11257974" y="5858757"/>
            <a:ext cx="671174" cy="67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Циліндр 39">
            <a:extLst>
              <a:ext uri="{FF2B5EF4-FFF2-40B4-BE49-F238E27FC236}">
                <a16:creationId xmlns:a16="http://schemas.microsoft.com/office/drawing/2014/main" id="{4A8FEB29-809C-5606-490C-F02CFB9D8FD4}"/>
              </a:ext>
            </a:extLst>
          </p:cNvPr>
          <p:cNvSpPr/>
          <p:nvPr/>
        </p:nvSpPr>
        <p:spPr>
          <a:xfrm>
            <a:off x="114155" y="2480969"/>
            <a:ext cx="249364" cy="4380031"/>
          </a:xfrm>
          <a:prstGeom prst="can">
            <a:avLst>
              <a:gd name="adj" fmla="val 3198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6" name="Циліндр 35">
            <a:extLst>
              <a:ext uri="{FF2B5EF4-FFF2-40B4-BE49-F238E27FC236}">
                <a16:creationId xmlns:a16="http://schemas.microsoft.com/office/drawing/2014/main" id="{AE917782-2400-2D74-5349-7035211D69D1}"/>
              </a:ext>
            </a:extLst>
          </p:cNvPr>
          <p:cNvSpPr/>
          <p:nvPr/>
        </p:nvSpPr>
        <p:spPr>
          <a:xfrm>
            <a:off x="122174" y="3564619"/>
            <a:ext cx="249364" cy="3277200"/>
          </a:xfrm>
          <a:prstGeom prst="can">
            <a:avLst>
              <a:gd name="adj" fmla="val 3198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Циліндр 34">
            <a:extLst>
              <a:ext uri="{FF2B5EF4-FFF2-40B4-BE49-F238E27FC236}">
                <a16:creationId xmlns:a16="http://schemas.microsoft.com/office/drawing/2014/main" id="{D2BBC063-3351-4A85-8966-9242B28B2801}"/>
              </a:ext>
            </a:extLst>
          </p:cNvPr>
          <p:cNvSpPr/>
          <p:nvPr/>
        </p:nvSpPr>
        <p:spPr>
          <a:xfrm>
            <a:off x="118568" y="5024438"/>
            <a:ext cx="249364" cy="1783723"/>
          </a:xfrm>
          <a:prstGeom prst="can">
            <a:avLst>
              <a:gd name="adj" fmla="val 3198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9" name="Рисунок 1028">
            <a:extLst>
              <a:ext uri="{FF2B5EF4-FFF2-40B4-BE49-F238E27FC236}">
                <a16:creationId xmlns:a16="http://schemas.microsoft.com/office/drawing/2014/main" id="{F1F8012F-5F17-54B8-C281-05946EF719C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36"/>
          <a:stretch/>
        </p:blipFill>
        <p:spPr>
          <a:xfrm>
            <a:off x="2127992" y="3778468"/>
            <a:ext cx="688614" cy="1551795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E27F2BC-FC1F-15DB-2FF8-24DE7680B0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39" y="5496876"/>
            <a:ext cx="941048" cy="1355258"/>
          </a:xfrm>
          <a:prstGeom prst="rect">
            <a:avLst/>
          </a:prstGeom>
        </p:spPr>
      </p:pic>
      <p:cxnSp>
        <p:nvCxnSpPr>
          <p:cNvPr id="37" name="Пряма сполучна лінія 36">
            <a:extLst>
              <a:ext uri="{FF2B5EF4-FFF2-40B4-BE49-F238E27FC236}">
                <a16:creationId xmlns:a16="http://schemas.microsoft.com/office/drawing/2014/main" id="{D5E7DD67-C43C-E5F9-50A5-FE194FA57535}"/>
              </a:ext>
            </a:extLst>
          </p:cNvPr>
          <p:cNvCxnSpPr>
            <a:cxnSpLocks/>
          </p:cNvCxnSpPr>
          <p:nvPr/>
        </p:nvCxnSpPr>
        <p:spPr>
          <a:xfrm>
            <a:off x="364774" y="3606327"/>
            <a:ext cx="11423716" cy="0"/>
          </a:xfrm>
          <a:prstGeom prst="line">
            <a:avLst/>
          </a:prstGeom>
          <a:ln w="28575">
            <a:solidFill>
              <a:srgbClr val="FFFF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60A44F2F-A686-A7E3-9FDB-7C65BDBF0FD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81" y="2602850"/>
            <a:ext cx="930568" cy="1389597"/>
          </a:xfrm>
          <a:prstGeom prst="rect">
            <a:avLst/>
          </a:prstGeom>
        </p:spPr>
      </p:pic>
      <p:pic>
        <p:nvPicPr>
          <p:cNvPr id="38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912F26BF-630E-A7FE-6DC0-94EB3ADFB7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34296" r="28348" b="49955"/>
          <a:stretch/>
        </p:blipFill>
        <p:spPr bwMode="auto">
          <a:xfrm>
            <a:off x="11265259" y="2899382"/>
            <a:ext cx="671174" cy="82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C9BE520D-9861-9375-6AD3-5D6CA02B62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9" t="49514" r="24489" b="34685"/>
          <a:stretch/>
        </p:blipFill>
        <p:spPr bwMode="auto">
          <a:xfrm>
            <a:off x="232633" y="4733562"/>
            <a:ext cx="420720" cy="39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7EEDBDDD-7A13-6CB2-1BFF-5253A05C51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3" t="64551" r="28347" b="21439"/>
          <a:stretch/>
        </p:blipFill>
        <p:spPr bwMode="auto">
          <a:xfrm>
            <a:off x="240092" y="6208563"/>
            <a:ext cx="316881" cy="35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0887510A-9553-426D-9410-8DE055394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44" t="34363" r="24489" b="50486"/>
          <a:stretch/>
        </p:blipFill>
        <p:spPr bwMode="auto">
          <a:xfrm>
            <a:off x="242202" y="3253830"/>
            <a:ext cx="439971" cy="38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Циліндр 44">
            <a:extLst>
              <a:ext uri="{FF2B5EF4-FFF2-40B4-BE49-F238E27FC236}">
                <a16:creationId xmlns:a16="http://schemas.microsoft.com/office/drawing/2014/main" id="{0EECD8F1-7ECF-C4D0-0406-EE5BFA9B5694}"/>
              </a:ext>
            </a:extLst>
          </p:cNvPr>
          <p:cNvSpPr/>
          <p:nvPr/>
        </p:nvSpPr>
        <p:spPr>
          <a:xfrm>
            <a:off x="115410" y="6487442"/>
            <a:ext cx="249364" cy="364692"/>
          </a:xfrm>
          <a:prstGeom prst="can">
            <a:avLst>
              <a:gd name="adj" fmla="val 3198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104817A2-7F58-07DC-D4BB-0731065DEFF6}"/>
              </a:ext>
            </a:extLst>
          </p:cNvPr>
          <p:cNvCxnSpPr>
            <a:cxnSpLocks/>
          </p:cNvCxnSpPr>
          <p:nvPr/>
        </p:nvCxnSpPr>
        <p:spPr>
          <a:xfrm>
            <a:off x="364774" y="2512432"/>
            <a:ext cx="11423716" cy="0"/>
          </a:xfrm>
          <a:prstGeom prst="line">
            <a:avLst/>
          </a:prstGeom>
          <a:ln w="28575">
            <a:solidFill>
              <a:srgbClr val="92D05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F3A6C8F0-9F9E-3D6C-C4AB-89EF6E5AF1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20034" r="28348" b="66005"/>
          <a:stretch/>
        </p:blipFill>
        <p:spPr bwMode="auto">
          <a:xfrm>
            <a:off x="11281711" y="1799415"/>
            <a:ext cx="671174" cy="7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B48DE074-99F9-9152-6093-B3894EDE944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31831" y="1460247"/>
            <a:ext cx="930568" cy="1420150"/>
          </a:xfrm>
          <a:prstGeom prst="rect">
            <a:avLst/>
          </a:prstGeom>
        </p:spPr>
      </p:pic>
      <p:pic>
        <p:nvPicPr>
          <p:cNvPr id="42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37BB4B47-9EB0-B0E0-6BCF-0A826542AE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20034" r="28348" b="66005"/>
          <a:stretch/>
        </p:blipFill>
        <p:spPr bwMode="auto">
          <a:xfrm>
            <a:off x="239115" y="2186656"/>
            <a:ext cx="335587" cy="36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кутник 45">
            <a:extLst>
              <a:ext uri="{FF2B5EF4-FFF2-40B4-BE49-F238E27FC236}">
                <a16:creationId xmlns:a16="http://schemas.microsoft.com/office/drawing/2014/main" id="{B8470FA4-E29C-3FA7-78C7-D1DEFF95356C}"/>
              </a:ext>
            </a:extLst>
          </p:cNvPr>
          <p:cNvSpPr/>
          <p:nvPr/>
        </p:nvSpPr>
        <p:spPr>
          <a:xfrm>
            <a:off x="-262684" y="806012"/>
            <a:ext cx="5367753" cy="12120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Оціни свій </a:t>
            </a:r>
          </a:p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рівень знань</a:t>
            </a:r>
          </a:p>
        </p:txBody>
      </p:sp>
      <p:pic>
        <p:nvPicPr>
          <p:cNvPr id="47" name="Рисунок 46">
            <a:hlinkClick r:id="rId21"/>
            <a:extLst>
              <a:ext uri="{FF2B5EF4-FFF2-40B4-BE49-F238E27FC236}">
                <a16:creationId xmlns:a16="http://schemas.microsoft.com/office/drawing/2014/main" id="{B4310B86-BF20-A86F-65FF-FF864FE85BA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613" y="63634"/>
            <a:ext cx="2544185" cy="99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1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1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231</Words>
  <Application>Microsoft Office PowerPoint</Application>
  <PresentationFormat>Широкий екран</PresentationFormat>
  <Paragraphs>30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4" baseType="lpstr">
      <vt:lpstr>AGCrownStyle</vt:lpstr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121</cp:revision>
  <dcterms:created xsi:type="dcterms:W3CDTF">2023-03-17T21:15:50Z</dcterms:created>
  <dcterms:modified xsi:type="dcterms:W3CDTF">2023-11-29T08:47:17Z</dcterms:modified>
</cp:coreProperties>
</file>