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57" r:id="rId3"/>
    <p:sldId id="358" r:id="rId4"/>
    <p:sldId id="419" r:id="rId5"/>
    <p:sldId id="430" r:id="rId6"/>
    <p:sldId id="432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D4FF"/>
    <a:srgbClr val="DDF0FE"/>
    <a:srgbClr val="3A393F"/>
    <a:srgbClr val="EEDD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D5CCEE-143D-60EB-6935-879ED86166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DFDAEDAE-99D1-F70D-DEA8-D935896C0E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BCCB5B1-0572-9C33-D4A0-AAC21B7FB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29.01.2024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5296216-B219-6640-7E51-09326A4E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5BC6197-DC99-D2EC-3AFC-9CCCDA5B6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6702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A3B64D-D001-A58E-D287-2AAEF3C01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14F2F6-51EE-EA7C-F82A-D389DA94AD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E70FA8D-06DF-A22C-67D6-A54E97614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29.01.2024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B33C760-8721-712E-9949-415531F76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CB1FBCD-4280-B1CD-0E12-900B6FB0A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1723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8B2F87-FD2B-90C1-6BBF-83D5D81D7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718925D-90A8-33F1-636E-B1751B0DF7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9EBB276-5B1C-103B-E35B-71B3D4077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29.01.2024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7A7AA3A-9EDA-8351-1FF1-43FB32DE2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D2A20A4-5DF2-4DD2-DE4B-2C80F85F5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4918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88BA49-7A5F-C9E0-C4DE-6CC17CB6D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DC26D3C-39AF-2B3D-96E9-B9D316FB44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C45E39BB-6B3A-CF5F-09E1-A28EDC8A71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F2E0BE47-B8B9-CA90-81F7-5D9CFCF80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29.01.2024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E9D3F53-635C-6EC6-4951-BABF4356F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E2BEE36-6F12-A25C-4A3B-819E7CA54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18720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6EFE09-ACAC-9CAA-2C27-88BF3609C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F61FFF8-9EAF-5D83-1817-D1A146833C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265D8A77-1679-6B16-9455-37938357E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9416A592-64A3-58E6-4FA0-DAC8662B91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F893D938-842C-938E-7E43-3B5824C03A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50A134D2-73C7-4207-AA61-C89323C90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29.01.2024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AA12C4C-5AAE-BCDC-F3D3-FF1BEA819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154653E3-5E8E-76B5-3211-66FB61CC2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1591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369942-7232-CDB9-7D9B-5C334312D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29C4A3B6-363C-94FC-209C-B175FBD85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29.01.2024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43678554-D93D-FA53-117C-2577BA843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A5DAECEF-854B-6940-667D-AF5D9051D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9953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5BEA5633-AD68-EE39-FDA1-F9BBD609F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29.01.2024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D30F6B48-C5E5-3C18-504E-CF54AE51E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73AF835F-FDBB-5E9C-0882-ACDFE5A9D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6180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5E31C8-4678-ED5B-67EA-D6AA5BFB0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FE1AE2-67D5-3BC9-FC07-151B1DF0F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D4235BBC-88D9-08D8-6873-9C6DAF84BF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1475C2E-4E7F-8830-DACC-926386A70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29.01.2024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040E41A-C6CF-9561-9B76-6D6FDC078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B394003-7BA0-BC2E-ECD9-B037BF8AA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8561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2E07E-8068-E47D-279D-0420F7CE5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F80DCE83-CC71-E9CC-BC1F-A8DD8FFA94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00C439D-2EDB-70B1-EDF1-06CA7D69BC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649DBF3-B7BB-9068-91ED-03B9ED649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29.01.2024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9EEA5E8-7C1A-9DD1-EB56-4C8D8E4F0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398429C-2D05-4CCE-EE87-98B5F4289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77403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32F6D7-6844-78D9-3E27-B458504CA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F9089143-6FFB-AFFE-6F1F-CA6A51F189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4E4851A-1A0C-E230-119F-042637EF2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29.01.2024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12ABC3-7344-E6F6-7BA1-FEE4F4C81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42BEBE4-29CA-BD89-6365-73B6CD86F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9315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7A4F6040-0FF0-B42D-2647-38B0630743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CF344D33-D11B-BB54-9176-9E61BE9916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CDB0D7D-1859-58D9-8071-ECE1CAA12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29.01.2024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9A832B8-AC26-8D4F-E349-18479C060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03D7E19-D7CF-51CB-F6A8-900F87A60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93482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3B8AF1BF-188E-DFA2-D054-09F7DD7D3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C434913-EBEE-559D-3839-6776A02E31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044F351-8286-C883-4FBF-C49FDEB4CC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B80A-18F8-41CF-B782-306013C2E149}" type="datetimeFigureOut">
              <a:rPr lang="uk-UA" smtClean="0"/>
              <a:t>29.01.2024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2E0F98-ABB5-DF22-FEDA-E4F5F395DB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38B266F-0335-16C1-9D38-29B50427EB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0077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3.jpeg"/><Relationship Id="rId7" Type="http://schemas.openxmlformats.org/officeDocument/2006/relationships/hyperlink" Target="https://www.youtube.com/channel/UCYtu9EnlIk3Nph-Yj_nHd6A" TargetMode="External"/><Relationship Id="rId12" Type="http://schemas.openxmlformats.org/officeDocument/2006/relationships/image" Target="../media/image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hyperlink" Target="https://youtu.be/osY1Fowbomw" TargetMode="External"/><Relationship Id="rId5" Type="http://schemas.openxmlformats.org/officeDocument/2006/relationships/image" Target="../media/image5.png"/><Relationship Id="rId10" Type="http://schemas.microsoft.com/office/2007/relationships/hdphoto" Target="../media/hdphoto2.wdp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hyperlink" Target="https://youtu.be/osY1Fowbomw" TargetMode="External"/><Relationship Id="rId3" Type="http://schemas.microsoft.com/office/2007/relationships/hdphoto" Target="../media/hdphoto1.wdp"/><Relationship Id="rId7" Type="http://schemas.openxmlformats.org/officeDocument/2006/relationships/image" Target="../media/image10.png"/><Relationship Id="rId12" Type="http://schemas.microsoft.com/office/2007/relationships/hdphoto" Target="../media/hdphoto5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11" Type="http://schemas.openxmlformats.org/officeDocument/2006/relationships/image" Target="../media/image12.png"/><Relationship Id="rId5" Type="http://schemas.openxmlformats.org/officeDocument/2006/relationships/hyperlink" Target="https://www.youtube.com/channel/UCYtu9EnlIk3Nph-Yj_nHd6A" TargetMode="External"/><Relationship Id="rId10" Type="http://schemas.microsoft.com/office/2007/relationships/hdphoto" Target="../media/hdphoto4.wdp"/><Relationship Id="rId4" Type="http://schemas.openxmlformats.org/officeDocument/2006/relationships/image" Target="../media/image9.gif"/><Relationship Id="rId9" Type="http://schemas.openxmlformats.org/officeDocument/2006/relationships/image" Target="../media/image11.png"/><Relationship Id="rId1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microsoft.com/office/2007/relationships/hdphoto" Target="../media/hdphoto1.wdp"/><Relationship Id="rId7" Type="http://schemas.openxmlformats.org/officeDocument/2006/relationships/image" Target="../media/image10.png"/><Relationship Id="rId12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11" Type="http://schemas.openxmlformats.org/officeDocument/2006/relationships/hyperlink" Target="https://youtu.be/osY1Fowbomw" TargetMode="External"/><Relationship Id="rId5" Type="http://schemas.openxmlformats.org/officeDocument/2006/relationships/hyperlink" Target="https://www.youtube.com/channel/UCYtu9EnlIk3Nph-Yj_nHd6A" TargetMode="External"/><Relationship Id="rId10" Type="http://schemas.microsoft.com/office/2007/relationships/hdphoto" Target="../media/hdphoto6.wdp"/><Relationship Id="rId4" Type="http://schemas.openxmlformats.org/officeDocument/2006/relationships/image" Target="../media/image9.gif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microsoft.com/office/2007/relationships/hdphoto" Target="../media/hdphoto1.wdp"/><Relationship Id="rId7" Type="http://schemas.openxmlformats.org/officeDocument/2006/relationships/image" Target="../media/image1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11" Type="http://schemas.openxmlformats.org/officeDocument/2006/relationships/image" Target="../media/image8.png"/><Relationship Id="rId5" Type="http://schemas.openxmlformats.org/officeDocument/2006/relationships/hyperlink" Target="https://www.youtube.com/channel/UCYtu9EnlIk3Nph-Yj_nHd6A" TargetMode="External"/><Relationship Id="rId10" Type="http://schemas.openxmlformats.org/officeDocument/2006/relationships/hyperlink" Target="https://youtu.be/osY1Fowbomw" TargetMode="External"/><Relationship Id="rId4" Type="http://schemas.openxmlformats.org/officeDocument/2006/relationships/image" Target="../media/image9.gif"/><Relationship Id="rId9" Type="http://schemas.microsoft.com/office/2007/relationships/hdphoto" Target="../media/hdphoto7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6.png"/><Relationship Id="rId18" Type="http://schemas.openxmlformats.org/officeDocument/2006/relationships/image" Target="../media/image31.png"/><Relationship Id="rId3" Type="http://schemas.openxmlformats.org/officeDocument/2006/relationships/image" Target="../media/image17.jpg"/><Relationship Id="rId21" Type="http://schemas.openxmlformats.org/officeDocument/2006/relationships/image" Target="../media/image34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17" Type="http://schemas.openxmlformats.org/officeDocument/2006/relationships/image" Target="../media/image30.png"/><Relationship Id="rId2" Type="http://schemas.openxmlformats.org/officeDocument/2006/relationships/image" Target="../media/image16.jpeg"/><Relationship Id="rId16" Type="http://schemas.openxmlformats.org/officeDocument/2006/relationships/image" Target="../media/image29.jpeg"/><Relationship Id="rId20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microsoft.com/office/2007/relationships/hdphoto" Target="../media/hdphoto8.wdp"/><Relationship Id="rId15" Type="http://schemas.openxmlformats.org/officeDocument/2006/relationships/image" Target="../media/image28.png"/><Relationship Id="rId23" Type="http://schemas.openxmlformats.org/officeDocument/2006/relationships/image" Target="../media/image8.png"/><Relationship Id="rId10" Type="http://schemas.openxmlformats.org/officeDocument/2006/relationships/image" Target="../media/image23.png"/><Relationship Id="rId19" Type="http://schemas.openxmlformats.org/officeDocument/2006/relationships/image" Target="../media/image32.png"/><Relationship Id="rId4" Type="http://schemas.openxmlformats.org/officeDocument/2006/relationships/image" Target="../media/image18.png"/><Relationship Id="rId9" Type="http://schemas.openxmlformats.org/officeDocument/2006/relationships/image" Target="../media/image22.png"/><Relationship Id="rId14" Type="http://schemas.openxmlformats.org/officeDocument/2006/relationships/image" Target="../media/image27.png"/><Relationship Id="rId22" Type="http://schemas.openxmlformats.org/officeDocument/2006/relationships/hyperlink" Target="https://youtu.be/osY1Fowbomw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osY1Fowbomw" TargetMode="External"/><Relationship Id="rId3" Type="http://schemas.openxmlformats.org/officeDocument/2006/relationships/image" Target="../media/image4.png"/><Relationship Id="rId7" Type="http://schemas.openxmlformats.org/officeDocument/2006/relationships/image" Target="../media/image6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channel/UCYtu9EnlIk3Nph-Yj_nHd6A" TargetMode="External"/><Relationship Id="rId5" Type="http://schemas.microsoft.com/office/2007/relationships/hdphoto" Target="../media/hdphoto1.wdp"/><Relationship Id="rId10" Type="http://schemas.openxmlformats.org/officeDocument/2006/relationships/image" Target="../media/image35.png"/><Relationship Id="rId4" Type="http://schemas.openxmlformats.org/officeDocument/2006/relationships/image" Target="../media/image5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4966309" y="-6771"/>
            <a:ext cx="957173" cy="106025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04144" y="2613392"/>
            <a:ext cx="528947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0000" b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Zeppelin" pitchFamily="2" charset="0"/>
              </a:rPr>
              <a:t>6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sp>
        <p:nvSpPr>
          <p:cNvPr id="24" name="Прямоугольник 12">
            <a:extLst>
              <a:ext uri="{FF2B5EF4-FFF2-40B4-BE49-F238E27FC236}">
                <a16:creationId xmlns:a16="http://schemas.microsoft.com/office/drawing/2014/main" id="{C5F4BD2D-3D11-B47B-85BA-001EF9EBA860}"/>
              </a:ext>
            </a:extLst>
          </p:cNvPr>
          <p:cNvSpPr/>
          <p:nvPr/>
        </p:nvSpPr>
        <p:spPr>
          <a:xfrm>
            <a:off x="8643486" y="-3827"/>
            <a:ext cx="3399129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Урок </a:t>
            </a:r>
            <a:r>
              <a:rPr lang="ru-RU" sz="6600" b="1" i="1" cap="none" spc="5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21</a:t>
            </a:r>
            <a:endParaRPr lang="ru-RU" sz="6600" b="1" i="1" cap="none" spc="50" dirty="0">
              <a:ln w="28575" cmpd="sng">
                <a:solidFill>
                  <a:schemeClr val="bg1"/>
                </a:solidFill>
                <a:prstDash val="solid"/>
              </a:ln>
              <a:solidFill>
                <a:srgbClr val="7030A0"/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grpSp>
        <p:nvGrpSpPr>
          <p:cNvPr id="28" name="Групувати 27">
            <a:extLst>
              <a:ext uri="{FF2B5EF4-FFF2-40B4-BE49-F238E27FC236}">
                <a16:creationId xmlns:a16="http://schemas.microsoft.com/office/drawing/2014/main" id="{A40CCA30-7D0D-3B1E-CE18-E0E81882AD5E}"/>
              </a:ext>
            </a:extLst>
          </p:cNvPr>
          <p:cNvGrpSpPr/>
          <p:nvPr/>
        </p:nvGrpSpPr>
        <p:grpSpPr>
          <a:xfrm>
            <a:off x="1413760" y="4370304"/>
            <a:ext cx="2249183" cy="2249183"/>
            <a:chOff x="2209664" y="3808717"/>
            <a:chExt cx="2249183" cy="2249183"/>
          </a:xfrm>
        </p:grpSpPr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id="{65AAF99F-DF26-37E1-21A6-850855DC5E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9664" y="3808717"/>
              <a:ext cx="2249183" cy="2249183"/>
            </a:xfrm>
            <a:prstGeom prst="rect">
              <a:avLst/>
            </a:prstGeom>
          </p:spPr>
        </p:pic>
        <p:pic>
          <p:nvPicPr>
            <p:cNvPr id="25" name="Рисунок 24">
              <a:hlinkClick r:id="rId7"/>
              <a:extLst>
                <a:ext uri="{FF2B5EF4-FFF2-40B4-BE49-F238E27FC236}">
                  <a16:creationId xmlns:a16="http://schemas.microsoft.com/office/drawing/2014/main" id="{1127D1D3-7E7D-F136-07AB-53A7FA9A04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2869034" y="4505603"/>
              <a:ext cx="930442" cy="857013"/>
            </a:xfrm>
            <a:prstGeom prst="rect">
              <a:avLst/>
            </a:prstGeom>
          </p:spPr>
        </p:pic>
      </p:grpSp>
      <p:sp>
        <p:nvSpPr>
          <p:cNvPr id="29" name="Прямоугольник 5">
            <a:extLst>
              <a:ext uri="{FF2B5EF4-FFF2-40B4-BE49-F238E27FC236}">
                <a16:creationId xmlns:a16="http://schemas.microsoft.com/office/drawing/2014/main" id="{EF9BD8D0-9885-4773-26BA-641DDA687CB9}"/>
              </a:ext>
            </a:extLst>
          </p:cNvPr>
          <p:cNvSpPr/>
          <p:nvPr/>
        </p:nvSpPr>
        <p:spPr>
          <a:xfrm>
            <a:off x="3523581" y="2328944"/>
            <a:ext cx="8668419" cy="1446550"/>
          </a:xfrm>
          <a:prstGeom prst="rect">
            <a:avLst/>
          </a:prstGeom>
          <a:solidFill>
            <a:srgbClr val="EEDDEF">
              <a:alpha val="45000"/>
            </a:srgbClr>
          </a:solidFill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ПІДСУМКОВИЙ УРОК           З ТЕМИ 3</a:t>
            </a:r>
            <a:endParaRPr lang="uk-UA" sz="4400" b="1" cap="none" spc="0" dirty="0">
              <a:ln w="12700">
                <a:solidFill>
                  <a:srgbClr val="FFFF00"/>
                </a:solidFill>
                <a:prstDash val="solid"/>
              </a:ln>
              <a:solidFill>
                <a:srgbClr val="3333FF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6179419" y="6024791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7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008CDF6E-3CA6-0C6E-963A-537F69A45EE1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3136" t="20826" r="36085" b="62999"/>
          <a:stretch/>
        </p:blipFill>
        <p:spPr>
          <a:xfrm>
            <a:off x="-5512" y="-46764"/>
            <a:ext cx="4971821" cy="1109280"/>
          </a:xfrm>
          <a:prstGeom prst="rect">
            <a:avLst/>
          </a:prstGeom>
        </p:spPr>
      </p:pic>
      <p:pic>
        <p:nvPicPr>
          <p:cNvPr id="22" name="Рисунок 21">
            <a:hlinkClick r:id="rId11"/>
            <a:extLst>
              <a:ext uri="{FF2B5EF4-FFF2-40B4-BE49-F238E27FC236}">
                <a16:creationId xmlns:a16="http://schemas.microsoft.com/office/drawing/2014/main" id="{42E618AB-4B9C-96EF-488D-B6831F0BDB4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872" y="4772997"/>
            <a:ext cx="3701537" cy="1443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229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1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1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2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3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4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2500"/>
                                </p:stCondLst>
                                <p:childTnLst>
                                  <p:par>
                                    <p:cTn id="40" presetID="2" presetClass="entr" presetSubtype="8" accel="58000" fill="hold" nodeType="after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42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43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/>
          <p:bldP spid="29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1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2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3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4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2500"/>
                                </p:stCondLst>
                                <p:childTnLst>
                                  <p:par>
                                    <p:cTn id="40" presetID="2" presetClass="entr" presetSubtype="8" accel="58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/>
          <p:bldP spid="29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BCAD8851-6720-6B8E-15D6-580687D200A7}"/>
              </a:ext>
            </a:extLst>
          </p:cNvPr>
          <p:cNvSpPr txBox="1"/>
          <p:nvPr/>
        </p:nvSpPr>
        <p:spPr>
          <a:xfrm>
            <a:off x="3143794" y="233198"/>
            <a:ext cx="5066910" cy="707886"/>
          </a:xfrm>
          <a:prstGeom prst="homePlate">
            <a:avLst/>
          </a:prstGeom>
          <a:solidFill>
            <a:srgbClr val="00B0F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ПОВТОРИМО ТЕМУ</a:t>
            </a:r>
            <a:endParaRPr lang="ru-RU" sz="4000" b="1" i="1" dirty="0"/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3D712B7-8D83-1F12-DA24-8C0360FD2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27BDC83D-B63E-2997-0EB0-D5495B33C0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3" name="Групувати 2">
            <a:extLst>
              <a:ext uri="{FF2B5EF4-FFF2-40B4-BE49-F238E27FC236}">
                <a16:creationId xmlns:a16="http://schemas.microsoft.com/office/drawing/2014/main" id="{3CB9540E-5903-DAC8-670F-EF74F8416256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102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103595A8-AF35-E11B-68F6-543B745F3F4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Рисунок 16">
              <a:hlinkClick r:id="rId5"/>
              <a:extLst>
                <a:ext uri="{FF2B5EF4-FFF2-40B4-BE49-F238E27FC236}">
                  <a16:creationId xmlns:a16="http://schemas.microsoft.com/office/drawing/2014/main" id="{781C44AD-8A49-D889-8055-665151DE1D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4" name="Picture 2" descr="10 типів учнів, які були у кожного вчителя — Журнал «На Урок»">
            <a:extLst>
              <a:ext uri="{FF2B5EF4-FFF2-40B4-BE49-F238E27FC236}">
                <a16:creationId xmlns:a16="http://schemas.microsoft.com/office/drawing/2014/main" id="{26AC7D6E-B3F2-B242-65D2-D607A74BA1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82" y="0"/>
            <a:ext cx="3130912" cy="1552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8E2FA31-97E8-EA9A-E88A-67701E455162}"/>
              </a:ext>
            </a:extLst>
          </p:cNvPr>
          <p:cNvSpPr txBox="1"/>
          <p:nvPr/>
        </p:nvSpPr>
        <p:spPr>
          <a:xfrm>
            <a:off x="201816" y="1677989"/>
            <a:ext cx="10674531" cy="15696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 err="1"/>
              <a:t>Графічне</a:t>
            </a:r>
            <a:r>
              <a:rPr lang="ru-RU" sz="2400" b="1" dirty="0"/>
              <a:t> </a:t>
            </a:r>
            <a:r>
              <a:rPr lang="ru-RU" sz="2400" b="1" dirty="0" err="1"/>
              <a:t>комп’ютерне</a:t>
            </a:r>
            <a:r>
              <a:rPr lang="ru-RU" sz="2400" b="1" dirty="0"/>
              <a:t> </a:t>
            </a:r>
            <a:r>
              <a:rPr lang="ru-RU" sz="2400" b="1" dirty="0" err="1"/>
              <a:t>зображення</a:t>
            </a:r>
            <a:r>
              <a:rPr lang="ru-RU" sz="2400" b="1" dirty="0"/>
              <a:t> </a:t>
            </a:r>
            <a:r>
              <a:rPr lang="ru-RU" sz="2400" b="1" dirty="0" err="1"/>
              <a:t>можна</a:t>
            </a:r>
            <a:r>
              <a:rPr lang="ru-RU" sz="2400" b="1" dirty="0"/>
              <a:t> </a:t>
            </a:r>
            <a:r>
              <a:rPr lang="ru-RU" sz="2400" b="1" dirty="0" err="1"/>
              <a:t>створити</a:t>
            </a:r>
            <a:r>
              <a:rPr lang="ru-RU" sz="2400" b="1" dirty="0"/>
              <a:t> </a:t>
            </a:r>
            <a:r>
              <a:rPr lang="ru-RU" sz="2400" b="1" dirty="0" err="1"/>
              <a:t>різними</a:t>
            </a:r>
            <a:r>
              <a:rPr lang="ru-RU" sz="2400" b="1" dirty="0"/>
              <a:t> способами. </a:t>
            </a:r>
            <a:r>
              <a:rPr lang="ru-RU" sz="2400" b="1" dirty="0" err="1"/>
              <a:t>Найбільш</a:t>
            </a:r>
            <a:r>
              <a:rPr lang="ru-RU" sz="2400" b="1" dirty="0"/>
              <a:t> </a:t>
            </a:r>
            <a:r>
              <a:rPr lang="ru-RU" sz="2400" b="1" dirty="0" err="1"/>
              <a:t>розповсюдженим</a:t>
            </a:r>
            <a:r>
              <a:rPr lang="ru-RU" sz="2400" b="1" dirty="0"/>
              <a:t> є </a:t>
            </a:r>
            <a:r>
              <a:rPr lang="ru-RU" sz="2400" b="1" dirty="0" err="1"/>
              <a:t>створення</a:t>
            </a:r>
            <a:r>
              <a:rPr lang="ru-RU" sz="2400" b="1" dirty="0"/>
              <a:t> </a:t>
            </a:r>
            <a:r>
              <a:rPr lang="ru-RU" sz="2400" b="1" dirty="0" err="1"/>
              <a:t>графічних</a:t>
            </a:r>
            <a:r>
              <a:rPr lang="ru-RU" sz="2400" b="1" dirty="0"/>
              <a:t> </a:t>
            </a:r>
            <a:r>
              <a:rPr lang="ru-RU" sz="2400" b="1" dirty="0" err="1"/>
              <a:t>зображень</a:t>
            </a:r>
            <a:r>
              <a:rPr lang="ru-RU" sz="2400" b="1" dirty="0"/>
              <a:t> з </a:t>
            </a:r>
            <a:r>
              <a:rPr lang="ru-RU" sz="2400" b="1" dirty="0" err="1"/>
              <a:t>використан-ням</a:t>
            </a:r>
            <a:r>
              <a:rPr lang="ru-RU" sz="2400" b="1" dirty="0"/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спеці­альних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програм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/>
              <a:t>– </a:t>
            </a:r>
            <a:r>
              <a:rPr lang="ru-RU" sz="2400" b="1" dirty="0" err="1">
                <a:solidFill>
                  <a:srgbClr val="FF0000"/>
                </a:solidFill>
              </a:rPr>
              <a:t>графічних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редакторів</a:t>
            </a:r>
            <a:r>
              <a:rPr lang="ru-RU" sz="2400" b="1" dirty="0"/>
              <a:t>, а </a:t>
            </a:r>
            <a:r>
              <a:rPr lang="ru-RU" sz="2400" b="1" dirty="0" err="1"/>
              <a:t>також</a:t>
            </a:r>
            <a:r>
              <a:rPr lang="ru-RU" sz="2400" b="1" dirty="0"/>
              <a:t> з </a:t>
            </a:r>
            <a:r>
              <a:rPr lang="ru-RU" sz="2400" b="1" dirty="0" err="1"/>
              <a:t>вико­ристанням</a:t>
            </a:r>
            <a:r>
              <a:rPr lang="ru-RU" sz="2400" b="1" dirty="0"/>
              <a:t> </a:t>
            </a:r>
            <a:r>
              <a:rPr lang="ru-RU" sz="2400" b="1" dirty="0" err="1"/>
              <a:t>інших</a:t>
            </a:r>
            <a:r>
              <a:rPr lang="ru-RU" sz="2400" b="1" dirty="0"/>
              <a:t> </a:t>
            </a:r>
            <a:r>
              <a:rPr lang="ru-RU" sz="2400" b="1" dirty="0" err="1"/>
              <a:t>типів</a:t>
            </a:r>
            <a:r>
              <a:rPr lang="ru-RU" sz="2400" b="1" dirty="0"/>
              <a:t> </a:t>
            </a:r>
            <a:r>
              <a:rPr lang="ru-RU" sz="2400" b="1" dirty="0" err="1"/>
              <a:t>комп’ютерних</a:t>
            </a:r>
            <a:r>
              <a:rPr lang="ru-RU" sz="2400" b="1" dirty="0"/>
              <a:t> </a:t>
            </a:r>
            <a:r>
              <a:rPr lang="ru-RU" sz="2400" b="1" dirty="0" err="1"/>
              <a:t>програм</a:t>
            </a:r>
            <a:r>
              <a:rPr lang="ru-RU" sz="2400" b="1" dirty="0"/>
              <a:t>.</a:t>
            </a:r>
            <a:endParaRPr lang="uk-UA" sz="2400" b="1" dirty="0"/>
          </a:p>
        </p:txBody>
      </p:sp>
      <p:pic>
        <p:nvPicPr>
          <p:cNvPr id="19" name="Picture 2" descr="Графічні редактори зображень. Особливості роботи">
            <a:extLst>
              <a:ext uri="{FF2B5EF4-FFF2-40B4-BE49-F238E27FC236}">
                <a16:creationId xmlns:a16="http://schemas.microsoft.com/office/drawing/2014/main" id="{2A65AFE3-17D6-D88D-C390-3BDD7A3351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8877">
            <a:off x="534327" y="3488711"/>
            <a:ext cx="4587472" cy="3040839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Урок &quot;Поняття графічного редактора&quot;">
            <a:extLst>
              <a:ext uri="{FF2B5EF4-FFF2-40B4-BE49-F238E27FC236}">
                <a16:creationId xmlns:a16="http://schemas.microsoft.com/office/drawing/2014/main" id="{24FEB8E0-CB0C-0FBF-8CBA-517B8DD950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3548">
            <a:off x="5373798" y="3434973"/>
            <a:ext cx="3771956" cy="3039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>
            <a:hlinkClick r:id="rId13"/>
            <a:extLst>
              <a:ext uri="{FF2B5EF4-FFF2-40B4-BE49-F238E27FC236}">
                <a16:creationId xmlns:a16="http://schemas.microsoft.com/office/drawing/2014/main" id="{0713DE74-ACEC-1F66-62FE-734858639F2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069" y="5886582"/>
            <a:ext cx="2760795" cy="1076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349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BCAD8851-6720-6B8E-15D6-580687D200A7}"/>
              </a:ext>
            </a:extLst>
          </p:cNvPr>
          <p:cNvSpPr txBox="1"/>
          <p:nvPr/>
        </p:nvSpPr>
        <p:spPr>
          <a:xfrm>
            <a:off x="3143794" y="233198"/>
            <a:ext cx="5066910" cy="707886"/>
          </a:xfrm>
          <a:prstGeom prst="homePlate">
            <a:avLst/>
          </a:prstGeom>
          <a:solidFill>
            <a:srgbClr val="00B0F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ПОВТОРИМО ТЕМУ</a:t>
            </a:r>
            <a:endParaRPr lang="ru-RU" sz="4000" b="1" i="1" dirty="0"/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3D712B7-8D83-1F12-DA24-8C0360FD2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27BDC83D-B63E-2997-0EB0-D5495B33C0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3" name="Групувати 2">
            <a:extLst>
              <a:ext uri="{FF2B5EF4-FFF2-40B4-BE49-F238E27FC236}">
                <a16:creationId xmlns:a16="http://schemas.microsoft.com/office/drawing/2014/main" id="{3CB9540E-5903-DAC8-670F-EF74F8416256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102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103595A8-AF35-E11B-68F6-543B745F3F4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Рисунок 16">
              <a:hlinkClick r:id="rId5"/>
              <a:extLst>
                <a:ext uri="{FF2B5EF4-FFF2-40B4-BE49-F238E27FC236}">
                  <a16:creationId xmlns:a16="http://schemas.microsoft.com/office/drawing/2014/main" id="{781C44AD-8A49-D889-8055-665151DE1D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4" name="Picture 2" descr="10 типів учнів, які були у кожного вчителя — Журнал «На Урок»">
            <a:extLst>
              <a:ext uri="{FF2B5EF4-FFF2-40B4-BE49-F238E27FC236}">
                <a16:creationId xmlns:a16="http://schemas.microsoft.com/office/drawing/2014/main" id="{26AC7D6E-B3F2-B242-65D2-D607A74BA1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82" y="0"/>
            <a:ext cx="3130912" cy="1552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283A6563-593B-5E49-84BE-CE03CACDE40C}"/>
              </a:ext>
            </a:extLst>
          </p:cNvPr>
          <p:cNvSpPr txBox="1"/>
          <p:nvPr/>
        </p:nvSpPr>
        <p:spPr>
          <a:xfrm>
            <a:off x="238870" y="1769997"/>
            <a:ext cx="11714260" cy="15696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 err="1"/>
              <a:t>Основними</a:t>
            </a:r>
            <a:r>
              <a:rPr lang="ru-RU" sz="2400" b="1" dirty="0"/>
              <a:t> видами </a:t>
            </a:r>
            <a:r>
              <a:rPr lang="ru-RU" sz="2400" b="1" dirty="0" err="1"/>
              <a:t>графіч­них</a:t>
            </a:r>
            <a:r>
              <a:rPr lang="ru-RU" sz="2400" b="1" dirty="0"/>
              <a:t> </a:t>
            </a:r>
            <a:r>
              <a:rPr lang="ru-RU" sz="2400" b="1" dirty="0" err="1"/>
              <a:t>зображень</a:t>
            </a:r>
            <a:r>
              <a:rPr lang="ru-RU" sz="2400" b="1" dirty="0"/>
              <a:t>, </a:t>
            </a:r>
            <a:r>
              <a:rPr lang="ru-RU" sz="2400" b="1" dirty="0" err="1"/>
              <a:t>залежно</a:t>
            </a:r>
            <a:r>
              <a:rPr lang="ru-RU" sz="2400" b="1" dirty="0"/>
              <a:t> </a:t>
            </a:r>
            <a:r>
              <a:rPr lang="ru-RU" sz="2400" b="1" dirty="0" err="1"/>
              <a:t>від</a:t>
            </a:r>
            <a:r>
              <a:rPr lang="ru-RU" sz="2400" b="1" dirty="0"/>
              <a:t> способу </a:t>
            </a:r>
            <a:r>
              <a:rPr lang="ru-RU" sz="2400" b="1" dirty="0" err="1"/>
              <a:t>їх</a:t>
            </a:r>
            <a:r>
              <a:rPr lang="ru-RU" sz="2400" b="1" dirty="0"/>
              <a:t> </a:t>
            </a:r>
            <a:r>
              <a:rPr lang="ru-RU" sz="2400" b="1" dirty="0" err="1"/>
              <a:t>кодування</a:t>
            </a:r>
            <a:r>
              <a:rPr lang="ru-RU" sz="2400" b="1" dirty="0"/>
              <a:t>, є </a:t>
            </a:r>
            <a:r>
              <a:rPr lang="ru-RU" sz="2400" b="1" dirty="0" err="1">
                <a:solidFill>
                  <a:srgbClr val="FF0000"/>
                </a:solidFill>
              </a:rPr>
              <a:t>растрові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/>
              <a:t>та </a:t>
            </a:r>
            <a:r>
              <a:rPr lang="ru-RU" sz="2400" b="1" dirty="0" err="1">
                <a:solidFill>
                  <a:srgbClr val="FF0000"/>
                </a:solidFill>
              </a:rPr>
              <a:t>векторні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 err="1"/>
              <a:t>графічні</a:t>
            </a:r>
            <a:r>
              <a:rPr lang="ru-RU" sz="2400" b="1" dirty="0"/>
              <a:t> </a:t>
            </a:r>
            <a:r>
              <a:rPr lang="ru-RU" sz="2400" b="1" dirty="0" err="1"/>
              <a:t>зображення</a:t>
            </a:r>
            <a:r>
              <a:rPr lang="ru-RU" sz="2400" b="1" dirty="0"/>
              <a:t>. </a:t>
            </a:r>
            <a:r>
              <a:rPr lang="ru-RU" sz="2400" b="1" dirty="0" err="1"/>
              <a:t>Відповідно</a:t>
            </a:r>
            <a:r>
              <a:rPr lang="ru-RU" sz="2400" b="1" dirty="0"/>
              <a:t> </a:t>
            </a:r>
            <a:r>
              <a:rPr lang="ru-RU" sz="2400" b="1" dirty="0" err="1"/>
              <a:t>розді­ли</a:t>
            </a:r>
            <a:r>
              <a:rPr lang="ru-RU" sz="2400" b="1" dirty="0"/>
              <a:t> </a:t>
            </a:r>
            <a:r>
              <a:rPr lang="ru-RU" sz="2400" b="1" dirty="0" err="1"/>
              <a:t>комп’ютерної</a:t>
            </a:r>
            <a:r>
              <a:rPr lang="ru-RU" sz="2400" b="1" dirty="0"/>
              <a:t> </a:t>
            </a:r>
            <a:r>
              <a:rPr lang="ru-RU" sz="2400" b="1" dirty="0" err="1"/>
              <a:t>графіки</a:t>
            </a:r>
            <a:r>
              <a:rPr lang="ru-RU" sz="2400" b="1" dirty="0"/>
              <a:t>, </a:t>
            </a:r>
            <a:r>
              <a:rPr lang="ru-RU" sz="2400" b="1" dirty="0" err="1"/>
              <a:t>які</a:t>
            </a:r>
            <a:r>
              <a:rPr lang="ru-RU" sz="2400" b="1" dirty="0"/>
              <a:t> </a:t>
            </a:r>
            <a:r>
              <a:rPr lang="ru-RU" sz="2400" b="1" dirty="0" err="1"/>
              <a:t>вивчають</a:t>
            </a:r>
            <a:r>
              <a:rPr lang="ru-RU" sz="2400" b="1" dirty="0"/>
              <a:t> </a:t>
            </a:r>
            <a:r>
              <a:rPr lang="ru-RU" sz="2400" b="1" dirty="0" err="1"/>
              <a:t>способи</a:t>
            </a:r>
            <a:r>
              <a:rPr lang="ru-RU" sz="2400" b="1" dirty="0"/>
              <a:t> </a:t>
            </a:r>
            <a:r>
              <a:rPr lang="ru-RU" sz="2400" b="1" dirty="0" err="1"/>
              <a:t>створення</a:t>
            </a:r>
            <a:r>
              <a:rPr lang="ru-RU" sz="2400" b="1" dirty="0"/>
              <a:t> та </a:t>
            </a:r>
            <a:r>
              <a:rPr lang="ru-RU" sz="2400" b="1" dirty="0" err="1"/>
              <a:t>опрацювання</a:t>
            </a:r>
            <a:r>
              <a:rPr lang="ru-RU" sz="2400" b="1" dirty="0"/>
              <a:t> таких </a:t>
            </a:r>
            <a:r>
              <a:rPr lang="ru-RU" sz="2400" b="1" dirty="0" err="1"/>
              <a:t>зображень</a:t>
            </a:r>
            <a:r>
              <a:rPr lang="ru-RU" sz="2400" b="1" dirty="0"/>
              <a:t>,</a:t>
            </a:r>
          </a:p>
          <a:p>
            <a:r>
              <a:rPr lang="ru-RU" sz="2400" b="1" dirty="0" err="1"/>
              <a:t>називають</a:t>
            </a:r>
            <a:r>
              <a:rPr lang="ru-RU" sz="2400" b="1" dirty="0"/>
              <a:t> </a:t>
            </a:r>
            <a:r>
              <a:rPr lang="ru-RU" sz="2400" b="1" dirty="0">
                <a:solidFill>
                  <a:srgbClr val="FF0000"/>
                </a:solidFill>
              </a:rPr>
              <a:t>растровою </a:t>
            </a:r>
            <a:r>
              <a:rPr lang="ru-RU" sz="2400" b="1" dirty="0"/>
              <a:t>та </a:t>
            </a:r>
            <a:r>
              <a:rPr lang="ru-RU" sz="2400" b="1" dirty="0">
                <a:solidFill>
                  <a:srgbClr val="FF0000"/>
                </a:solidFill>
              </a:rPr>
              <a:t>векторною </a:t>
            </a:r>
            <a:r>
              <a:rPr lang="ru-RU" sz="2400" b="1" dirty="0" err="1">
                <a:solidFill>
                  <a:srgbClr val="FF0000"/>
                </a:solidFill>
              </a:rPr>
              <a:t>графікою</a:t>
            </a:r>
            <a:r>
              <a:rPr lang="ru-RU" sz="2400" b="1" dirty="0"/>
              <a:t>.</a:t>
            </a:r>
            <a:endParaRPr lang="uk-UA" sz="2400" b="1" dirty="0"/>
          </a:p>
        </p:txBody>
      </p:sp>
      <p:pic>
        <p:nvPicPr>
          <p:cNvPr id="13" name="Picture 2" descr="Характеристики зображення та засобів його відтворення (растрова графіка) |  Тест з інформатики – «На Урок»">
            <a:extLst>
              <a:ext uri="{FF2B5EF4-FFF2-40B4-BE49-F238E27FC236}">
                <a16:creationId xmlns:a16="http://schemas.microsoft.com/office/drawing/2014/main" id="{1DB0EC2F-0A61-CE2A-E029-26121E0DF7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5026" y="3230648"/>
            <a:ext cx="8662737" cy="329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Рисунок 13">
            <a:hlinkClick r:id="rId11"/>
            <a:extLst>
              <a:ext uri="{FF2B5EF4-FFF2-40B4-BE49-F238E27FC236}">
                <a16:creationId xmlns:a16="http://schemas.microsoft.com/office/drawing/2014/main" id="{646AC213-7763-C087-BA59-ED96B39BD2F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069" y="5886582"/>
            <a:ext cx="2760795" cy="1076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587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899248E-ED2D-DA53-1BF2-F3CCB9D24D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B387915A-473B-4510-192F-E742025E47A8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3E01DB12-227B-06C8-6E73-345CE551DFE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3ADF334B-CEB4-0B32-A01E-62162433DD1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A21B5DBA-0265-8CA6-0807-84D983F9D88C}"/>
              </a:ext>
            </a:extLst>
          </p:cNvPr>
          <p:cNvSpPr txBox="1"/>
          <p:nvPr/>
        </p:nvSpPr>
        <p:spPr>
          <a:xfrm>
            <a:off x="0" y="-22628"/>
            <a:ext cx="6096000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3200" b="1" dirty="0" err="1">
                <a:solidFill>
                  <a:srgbClr val="FF0000"/>
                </a:solidFill>
              </a:rPr>
              <a:t>Оцініть</a:t>
            </a:r>
            <a:r>
              <a:rPr lang="ru-RU" sz="3200" b="1" dirty="0">
                <a:solidFill>
                  <a:srgbClr val="FF0000"/>
                </a:solidFill>
              </a:rPr>
              <a:t> </a:t>
            </a:r>
            <a:r>
              <a:rPr lang="ru-RU" sz="3200" b="1" dirty="0" err="1">
                <a:solidFill>
                  <a:srgbClr val="FF0000"/>
                </a:solidFill>
              </a:rPr>
              <a:t>свої</a:t>
            </a:r>
            <a:r>
              <a:rPr lang="ru-RU" sz="3200" b="1" dirty="0">
                <a:solidFill>
                  <a:srgbClr val="FF0000"/>
                </a:solidFill>
              </a:rPr>
              <a:t> </a:t>
            </a:r>
            <a:r>
              <a:rPr lang="ru-RU" sz="3200" b="1" dirty="0" err="1">
                <a:solidFill>
                  <a:srgbClr val="FF0000"/>
                </a:solidFill>
              </a:rPr>
              <a:t>знання</a:t>
            </a:r>
            <a:r>
              <a:rPr lang="ru-RU" sz="3200" b="1" dirty="0">
                <a:solidFill>
                  <a:srgbClr val="FF0000"/>
                </a:solidFill>
              </a:rPr>
              <a:t> та </a:t>
            </a:r>
            <a:r>
              <a:rPr lang="ru-RU" sz="3200" b="1" dirty="0" err="1">
                <a:solidFill>
                  <a:srgbClr val="FF0000"/>
                </a:solidFill>
              </a:rPr>
              <a:t>вміння</a:t>
            </a:r>
            <a:endParaRPr lang="uk-UA" sz="3200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C5E1619-DA64-4C35-CD4F-8C208903BB97}"/>
              </a:ext>
            </a:extLst>
          </p:cNvPr>
          <p:cNvSpPr txBox="1"/>
          <p:nvPr/>
        </p:nvSpPr>
        <p:spPr>
          <a:xfrm>
            <a:off x="201816" y="549498"/>
            <a:ext cx="11788368" cy="674030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r>
              <a:rPr lang="uk-UA" sz="2400" b="1" i="1" dirty="0">
                <a:solidFill>
                  <a:srgbClr val="FF0000"/>
                </a:solidFill>
              </a:rPr>
              <a:t>Я розрізняю </a:t>
            </a:r>
            <a:r>
              <a:rPr lang="uk-UA" sz="2400" b="1" i="1" dirty="0"/>
              <a:t>векторні та растрові зображення.</a:t>
            </a:r>
          </a:p>
          <a:p>
            <a:r>
              <a:rPr lang="uk-UA" sz="2400" b="1" i="1" dirty="0">
                <a:solidFill>
                  <a:srgbClr val="FF0000"/>
                </a:solidFill>
              </a:rPr>
              <a:t>Я розумію</a:t>
            </a:r>
            <a:r>
              <a:rPr lang="uk-UA" sz="2400" b="1" i="1" dirty="0"/>
              <a:t>, чим растрова графіка відрізняється від векторної.</a:t>
            </a:r>
          </a:p>
          <a:p>
            <a:r>
              <a:rPr lang="uk-UA" sz="2400" b="1" i="1" dirty="0">
                <a:solidFill>
                  <a:srgbClr val="FF0000"/>
                </a:solidFill>
              </a:rPr>
              <a:t>Я вмію </a:t>
            </a:r>
            <a:r>
              <a:rPr lang="uk-UA" sz="2400" b="1" i="1" dirty="0"/>
              <a:t>створювати растрові та векторні зображення та зберігати їх у файлах.</a:t>
            </a:r>
          </a:p>
          <a:p>
            <a:r>
              <a:rPr lang="uk-UA" sz="2400" b="1" i="1" dirty="0">
                <a:solidFill>
                  <a:srgbClr val="FF0000"/>
                </a:solidFill>
              </a:rPr>
              <a:t>Я використовую </a:t>
            </a:r>
            <a:r>
              <a:rPr lang="uk-UA" sz="2400" b="1" i="1" dirty="0"/>
              <a:t>алгоритми редагування та форматування зображень растрової та векторної графіки.</a:t>
            </a:r>
          </a:p>
          <a:p>
            <a:r>
              <a:rPr lang="uk-UA" sz="2400" b="1" i="1" dirty="0">
                <a:solidFill>
                  <a:srgbClr val="FF0000"/>
                </a:solidFill>
              </a:rPr>
              <a:t>Я вмію </a:t>
            </a:r>
            <a:r>
              <a:rPr lang="uk-UA" sz="2400" b="1" i="1" dirty="0"/>
              <a:t>виділяти фрагменти растрових і векторних зображень, здійснювати їх редагування та форматування, використовуючи відповідні інструменти.</a:t>
            </a:r>
          </a:p>
          <a:p>
            <a:r>
              <a:rPr lang="uk-UA" sz="2400" b="1" i="1" dirty="0">
                <a:solidFill>
                  <a:srgbClr val="FF0000"/>
                </a:solidFill>
              </a:rPr>
              <a:t>Я вмію </a:t>
            </a:r>
            <a:r>
              <a:rPr lang="uk-UA" sz="2400" b="1" i="1" dirty="0"/>
              <a:t>створювати та виконувати операції над кривими </a:t>
            </a:r>
            <a:r>
              <a:rPr lang="uk-UA" sz="2400" b="1" i="1" dirty="0" err="1"/>
              <a:t>Безьє</a:t>
            </a:r>
            <a:r>
              <a:rPr lang="uk-UA" sz="2400" b="1" i="1" dirty="0"/>
              <a:t>.</a:t>
            </a:r>
          </a:p>
          <a:p>
            <a:r>
              <a:rPr lang="uk-UA" sz="2400" b="1" i="1" dirty="0">
                <a:solidFill>
                  <a:srgbClr val="FF0000"/>
                </a:solidFill>
              </a:rPr>
              <a:t>Я можу </a:t>
            </a:r>
            <a:r>
              <a:rPr lang="uk-UA" sz="2400" b="1" i="1" dirty="0"/>
              <a:t>перетворювати геометричні фігури, створені у векторному шарі, у криві </a:t>
            </a:r>
            <a:r>
              <a:rPr lang="uk-UA" sz="2400" b="1" i="1" dirty="0" err="1"/>
              <a:t>Безьє</a:t>
            </a:r>
            <a:r>
              <a:rPr lang="uk-UA" sz="2400" b="1" i="1" dirty="0"/>
              <a:t>.</a:t>
            </a:r>
          </a:p>
          <a:p>
            <a:r>
              <a:rPr lang="uk-UA" sz="2400" b="1" i="1" dirty="0">
                <a:solidFill>
                  <a:srgbClr val="FF0000"/>
                </a:solidFill>
              </a:rPr>
              <a:t>Я вмію </a:t>
            </a:r>
            <a:r>
              <a:rPr lang="uk-UA" sz="2400" b="1" i="1" dirty="0"/>
              <a:t>виконувати операції впорядкування векторних об’єктів.</a:t>
            </a:r>
          </a:p>
          <a:p>
            <a:r>
              <a:rPr lang="uk-UA" sz="2400" b="1" i="1" dirty="0">
                <a:solidFill>
                  <a:srgbClr val="FF0000"/>
                </a:solidFill>
              </a:rPr>
              <a:t>Я вмію </a:t>
            </a:r>
            <a:r>
              <a:rPr lang="uk-UA" sz="2400" b="1" i="1" dirty="0"/>
              <a:t>створювати, редагувати та форматувати текстові об’єкти у редакторі.</a:t>
            </a:r>
          </a:p>
          <a:p>
            <a:r>
              <a:rPr lang="uk-UA" sz="2400" b="1" i="1" dirty="0">
                <a:solidFill>
                  <a:srgbClr val="FF0000"/>
                </a:solidFill>
              </a:rPr>
              <a:t>Я вмію </a:t>
            </a:r>
            <a:r>
              <a:rPr lang="uk-UA" sz="2400" b="1" i="1" dirty="0"/>
              <a:t>поєднувати текстові та графічні об’єкти під час створення векторного зображення.</a:t>
            </a:r>
          </a:p>
          <a:p>
            <a:r>
              <a:rPr lang="uk-UA" sz="2400" b="1" i="1" dirty="0">
                <a:solidFill>
                  <a:srgbClr val="FF0000"/>
                </a:solidFill>
              </a:rPr>
              <a:t>Я вмію </a:t>
            </a:r>
            <a:r>
              <a:rPr lang="uk-UA" sz="2400" b="1" i="1" dirty="0"/>
              <a:t>планувати створення векторного графічного зображення, послідовність уставляння об’єктів, їх редагування та форматування.</a:t>
            </a:r>
          </a:p>
          <a:p>
            <a:r>
              <a:rPr lang="uk-UA" sz="2400" b="1" i="1" dirty="0">
                <a:solidFill>
                  <a:srgbClr val="FF0000"/>
                </a:solidFill>
              </a:rPr>
              <a:t>Я застосовую </a:t>
            </a:r>
            <a:r>
              <a:rPr lang="uk-UA" sz="2400" b="1" i="1" dirty="0"/>
              <a:t>набуті знання та навички під час роботи у графічному редакторі для розв’язування навчальних завдань і для творчого розвитку.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B10864A-E707-619C-8FA3-6021E52BBE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grpSp>
        <p:nvGrpSpPr>
          <p:cNvPr id="15" name="Групувати 14">
            <a:extLst>
              <a:ext uri="{FF2B5EF4-FFF2-40B4-BE49-F238E27FC236}">
                <a16:creationId xmlns:a16="http://schemas.microsoft.com/office/drawing/2014/main" id="{49110141-CEEE-197F-7DEC-4C8912263648}"/>
              </a:ext>
            </a:extLst>
          </p:cNvPr>
          <p:cNvGrpSpPr/>
          <p:nvPr/>
        </p:nvGrpSpPr>
        <p:grpSpPr>
          <a:xfrm>
            <a:off x="11934" y="1336428"/>
            <a:ext cx="12180066" cy="6280636"/>
            <a:chOff x="0" y="1246577"/>
            <a:chExt cx="12180066" cy="5611423"/>
          </a:xfrm>
        </p:grpSpPr>
        <p:grpSp>
          <p:nvGrpSpPr>
            <p:cNvPr id="12" name="Групувати 11">
              <a:extLst>
                <a:ext uri="{FF2B5EF4-FFF2-40B4-BE49-F238E27FC236}">
                  <a16:creationId xmlns:a16="http://schemas.microsoft.com/office/drawing/2014/main" id="{0468BFDD-072A-EB27-6A6C-6B368948B57B}"/>
                </a:ext>
              </a:extLst>
            </p:cNvPr>
            <p:cNvGrpSpPr/>
            <p:nvPr/>
          </p:nvGrpSpPr>
          <p:grpSpPr>
            <a:xfrm>
              <a:off x="0" y="1246577"/>
              <a:ext cx="12180066" cy="5611423"/>
              <a:chOff x="238869" y="1644562"/>
              <a:chExt cx="11714261" cy="5213438"/>
            </a:xfrm>
          </p:grpSpPr>
          <p:sp>
            <p:nvSpPr>
              <p:cNvPr id="6" name="Прямокутник 5">
                <a:extLst>
                  <a:ext uri="{FF2B5EF4-FFF2-40B4-BE49-F238E27FC236}">
                    <a16:creationId xmlns:a16="http://schemas.microsoft.com/office/drawing/2014/main" id="{1DCD3868-1A63-5876-7269-6A9028C011EB}"/>
                  </a:ext>
                </a:extLst>
              </p:cNvPr>
              <p:cNvSpPr/>
              <p:nvPr/>
            </p:nvSpPr>
            <p:spPr>
              <a:xfrm>
                <a:off x="238869" y="1644562"/>
                <a:ext cx="11714261" cy="5213438"/>
              </a:xfrm>
              <a:prstGeom prst="rect">
                <a:avLst/>
              </a:prstGeom>
              <a:blipFill>
                <a:blip r:embed="rId7"/>
                <a:tile tx="0" ty="0" sx="100000" sy="100000" flip="none" algn="tl"/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pic>
            <p:nvPicPr>
              <p:cNvPr id="11" name="Рисунок 10">
                <a:hlinkClick r:id="rId5"/>
                <a:extLst>
                  <a:ext uri="{FF2B5EF4-FFF2-40B4-BE49-F238E27FC236}">
                    <a16:creationId xmlns:a16="http://schemas.microsoft.com/office/drawing/2014/main" id="{67C51F55-F087-517E-ED7C-49DB50F9114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28563"/>
              <a:stretch/>
            </p:blipFill>
            <p:spPr>
              <a:xfrm>
                <a:off x="5225829" y="1861826"/>
                <a:ext cx="1618419" cy="1254082"/>
              </a:xfrm>
              <a:prstGeom prst="rect">
                <a:avLst/>
              </a:prstGeom>
              <a:effectLst>
                <a:glow rad="101600">
                  <a:schemeClr val="accent4">
                    <a:satMod val="175000"/>
                    <a:alpha val="40000"/>
                  </a:schemeClr>
                </a:glow>
              </a:effectLst>
            </p:spPr>
          </p:pic>
        </p:grpSp>
        <p:pic>
          <p:nvPicPr>
            <p:cNvPr id="14" name="Рисунок 13">
              <a:extLst>
                <a:ext uri="{FF2B5EF4-FFF2-40B4-BE49-F238E27FC236}">
                  <a16:creationId xmlns:a16="http://schemas.microsoft.com/office/drawing/2014/main" id="{812609C4-B822-CABB-94DD-F8FEC18D5A0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clrChange>
                <a:clrFrom>
                  <a:srgbClr val="FDFDFD"/>
                </a:clrFrom>
                <a:clrTo>
                  <a:srgbClr val="FDFDFD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8589" y="3427239"/>
              <a:ext cx="5498947" cy="3263945"/>
            </a:xfrm>
            <a:prstGeom prst="rect">
              <a:avLst/>
            </a:prstGeom>
            <a:effectLst>
              <a:softEdge rad="31750"/>
            </a:effectLst>
          </p:spPr>
        </p:pic>
      </p:grpSp>
      <p:pic>
        <p:nvPicPr>
          <p:cNvPr id="16" name="Рисунок 15">
            <a:hlinkClick r:id="rId10"/>
            <a:extLst>
              <a:ext uri="{FF2B5EF4-FFF2-40B4-BE49-F238E27FC236}">
                <a16:creationId xmlns:a16="http://schemas.microsoft.com/office/drawing/2014/main" id="{108E71AB-5C92-9CB1-7B4C-63CD4B025B8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069" y="5886582"/>
            <a:ext cx="2760795" cy="1076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344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Красивые рисунок неба для детей">
            <a:extLst>
              <a:ext uri="{FF2B5EF4-FFF2-40B4-BE49-F238E27FC236}">
                <a16:creationId xmlns:a16="http://schemas.microsoft.com/office/drawing/2014/main" id="{107F1EE4-9200-0DC3-7552-B34F0EDC8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182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Рівнобедрений трикутник 3">
            <a:extLst>
              <a:ext uri="{FF2B5EF4-FFF2-40B4-BE49-F238E27FC236}">
                <a16:creationId xmlns:a16="http://schemas.microsoft.com/office/drawing/2014/main" id="{DB8B8732-65CB-25F0-C064-CC328AA4BBB3}"/>
              </a:ext>
            </a:extLst>
          </p:cNvPr>
          <p:cNvSpPr/>
          <p:nvPr/>
        </p:nvSpPr>
        <p:spPr>
          <a:xfrm>
            <a:off x="1550126" y="1338628"/>
            <a:ext cx="10641874" cy="5522372"/>
          </a:xfrm>
          <a:prstGeom prst="triangl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026" name="Picture 2" descr="Buried treasure, Gold Coins Treasure Chest, treasure box illustration,  angle, gold Coin png | PNGEgg">
            <a:extLst>
              <a:ext uri="{FF2B5EF4-FFF2-40B4-BE49-F238E27FC236}">
                <a16:creationId xmlns:a16="http://schemas.microsoft.com/office/drawing/2014/main" id="{34D28866-8F81-45AC-CA52-1D7CBA5A66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587" b="93693" l="5111" r="96111">
                        <a14:foregroundMark x1="13111" y1="55275" x2="6000" y2="58372"/>
                        <a14:foregroundMark x1="6000" y1="58372" x2="11889" y2="82569"/>
                        <a14:foregroundMark x1="11889" y1="82569" x2="19111" y2="90023"/>
                        <a14:foregroundMark x1="19111" y1="90023" x2="42444" y2="93922"/>
                        <a14:foregroundMark x1="42444" y1="93922" x2="63444" y2="88303"/>
                        <a14:foregroundMark x1="4444" y1="57454" x2="7556" y2="68578"/>
                        <a14:foregroundMark x1="7556" y1="68578" x2="7556" y2="68578"/>
                        <a14:foregroundMark x1="3889" y1="56766" x2="5444" y2="64679"/>
                        <a14:foregroundMark x1="5444" y1="64679" x2="5444" y2="64679"/>
                        <a14:foregroundMark x1="40778" y1="43578" x2="41778" y2="51606"/>
                        <a14:foregroundMark x1="16111" y1="72592" x2="24778" y2="79243"/>
                        <a14:foregroundMark x1="24778" y1="79243" x2="24778" y2="79243"/>
                        <a14:foregroundMark x1="13444" y1="73050" x2="22556" y2="80734"/>
                        <a14:foregroundMark x1="22556" y1="80734" x2="22556" y2="80734"/>
                        <a14:foregroundMark x1="13889" y1="74656" x2="19111" y2="82569"/>
                        <a14:foregroundMark x1="14556" y1="74197" x2="20222" y2="79128"/>
                        <a14:foregroundMark x1="20222" y1="79128" x2="22444" y2="80161"/>
                        <a14:foregroundMark x1="91222" y1="22821" x2="93111" y2="39450"/>
                        <a14:foregroundMark x1="93111" y1="39450" x2="88667" y2="45872"/>
                        <a14:foregroundMark x1="96222" y1="31766" x2="94333" y2="40596"/>
                        <a14:foregroundMark x1="63667" y1="4587" x2="62222" y2="8028"/>
                        <a14:foregroundMark x1="64778" y1="4817" x2="64556" y2="11468"/>
                        <a14:foregroundMark x1="23333" y1="59289" x2="26778" y2="61468"/>
                        <a14:foregroundMark x1="91444" y1="20298" x2="93000" y2="23739"/>
                        <a14:foregroundMark x1="85222" y1="15482" x2="91556" y2="202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0"/>
            <a:ext cx="1860677" cy="1802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68A2AA7C-6B81-E909-F2CF-BF937B7A0EF9}"/>
              </a:ext>
            </a:extLst>
          </p:cNvPr>
          <p:cNvSpPr/>
          <p:nvPr/>
        </p:nvSpPr>
        <p:spPr>
          <a:xfrm>
            <a:off x="6207128" y="310275"/>
            <a:ext cx="1462260" cy="58477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uk-UA" sz="3200" b="1" cap="none" spc="0" dirty="0">
                <a:ln w="1905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Знання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BD7A4E4-FDF4-22C7-2B66-C5827BD3678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819" y="6196741"/>
            <a:ext cx="895677" cy="80316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E3E0EC5-0F21-CA10-0494-A0589ED39E9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549" y="5502742"/>
            <a:ext cx="895677" cy="94083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B58C651-274B-025A-71C5-1E73E793184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935" y="5079947"/>
            <a:ext cx="1181201" cy="754296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24B5645D-2430-AA9E-A5A8-F938F58B585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0370" y="4470782"/>
            <a:ext cx="984837" cy="696083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C58E6FBB-EC3E-60DD-6AF1-02D0020B2B7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2059" y="3910148"/>
            <a:ext cx="886296" cy="644218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1908E574-72B0-8C76-2BA2-16B33030736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9907" y="3396709"/>
            <a:ext cx="886297" cy="675967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D583AFCD-FA87-6D1D-7216-7D1D30EECA6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5763" y="2825735"/>
            <a:ext cx="698605" cy="687135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DB99FCFE-F117-F836-CC2A-FA3AEDDA335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261" y="2480969"/>
            <a:ext cx="768370" cy="629605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B4C4E0CD-F5CA-F4CE-E439-0E8DA9B4A3E4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8759" y="2137395"/>
            <a:ext cx="768370" cy="654835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A5164FDE-7480-7CAA-31F6-3A73102B40FD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2943" y="1507790"/>
            <a:ext cx="768371" cy="731673"/>
          </a:xfrm>
          <a:prstGeom prst="rect">
            <a:avLst/>
          </a:prstGeom>
        </p:spPr>
      </p:pic>
      <p:sp>
        <p:nvSpPr>
          <p:cNvPr id="1034" name="Циліндр 1033">
            <a:extLst>
              <a:ext uri="{FF2B5EF4-FFF2-40B4-BE49-F238E27FC236}">
                <a16:creationId xmlns:a16="http://schemas.microsoft.com/office/drawing/2014/main" id="{C32D8DBD-9E60-9F53-9DF6-928322E36433}"/>
              </a:ext>
            </a:extLst>
          </p:cNvPr>
          <p:cNvSpPr/>
          <p:nvPr/>
        </p:nvSpPr>
        <p:spPr>
          <a:xfrm>
            <a:off x="115410" y="-104769"/>
            <a:ext cx="249364" cy="6962770"/>
          </a:xfrm>
          <a:prstGeom prst="can">
            <a:avLst>
              <a:gd name="adj" fmla="val 31985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cxnSp>
        <p:nvCxnSpPr>
          <p:cNvPr id="26" name="Пряма сполучна лінія 25">
            <a:extLst>
              <a:ext uri="{FF2B5EF4-FFF2-40B4-BE49-F238E27FC236}">
                <a16:creationId xmlns:a16="http://schemas.microsoft.com/office/drawing/2014/main" id="{62012803-CB10-BA9A-4246-147E154A264C}"/>
              </a:ext>
            </a:extLst>
          </p:cNvPr>
          <p:cNvCxnSpPr>
            <a:cxnSpLocks/>
          </p:cNvCxnSpPr>
          <p:nvPr/>
        </p:nvCxnSpPr>
        <p:spPr>
          <a:xfrm>
            <a:off x="364774" y="5079947"/>
            <a:ext cx="11423716" cy="0"/>
          </a:xfrm>
          <a:prstGeom prst="line">
            <a:avLst/>
          </a:prstGeom>
          <a:ln w="28575">
            <a:solidFill>
              <a:srgbClr val="FFC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 сполучна лінія 27">
            <a:extLst>
              <a:ext uri="{FF2B5EF4-FFF2-40B4-BE49-F238E27FC236}">
                <a16:creationId xmlns:a16="http://schemas.microsoft.com/office/drawing/2014/main" id="{7ACB4E83-2E9D-0861-DA29-1A1FE4D317AD}"/>
              </a:ext>
            </a:extLst>
          </p:cNvPr>
          <p:cNvCxnSpPr>
            <a:cxnSpLocks/>
          </p:cNvCxnSpPr>
          <p:nvPr/>
        </p:nvCxnSpPr>
        <p:spPr>
          <a:xfrm>
            <a:off x="376857" y="6564430"/>
            <a:ext cx="11423716" cy="0"/>
          </a:xfrm>
          <a:prstGeom prst="line">
            <a:avLst/>
          </a:prstGeom>
          <a:ln w="28575">
            <a:solidFill>
              <a:srgbClr val="FF0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Picture 8" descr="Escala de colores del estado de ánimo varias emociones del diseño de arte  de rojo a verde plantilla de barra de progreso | Vector Premium">
            <a:extLst>
              <a:ext uri="{FF2B5EF4-FFF2-40B4-BE49-F238E27FC236}">
                <a16:creationId xmlns:a16="http://schemas.microsoft.com/office/drawing/2014/main" id="{42328BA7-8AA8-AE1A-62D0-CFEC0A878FB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46" t="50099" r="28348" b="36151"/>
          <a:stretch/>
        </p:blipFill>
        <p:spPr bwMode="auto">
          <a:xfrm>
            <a:off x="11265259" y="4359307"/>
            <a:ext cx="671174" cy="72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8" descr="Escala de colores del estado de ánimo varias emociones del diseño de arte  de rojo a verde plantilla de barra de progreso | Vector Premium">
            <a:extLst>
              <a:ext uri="{FF2B5EF4-FFF2-40B4-BE49-F238E27FC236}">
                <a16:creationId xmlns:a16="http://schemas.microsoft.com/office/drawing/2014/main" id="{BE83FFF1-4E51-0C43-7EB5-D0FEF9FF485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46" t="65663" r="28348" b="21439"/>
          <a:stretch/>
        </p:blipFill>
        <p:spPr bwMode="auto">
          <a:xfrm>
            <a:off x="11257974" y="5858757"/>
            <a:ext cx="671174" cy="675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Циліндр 46">
            <a:extLst>
              <a:ext uri="{FF2B5EF4-FFF2-40B4-BE49-F238E27FC236}">
                <a16:creationId xmlns:a16="http://schemas.microsoft.com/office/drawing/2014/main" id="{9F2FAD0D-3BEE-C12D-28B6-A9CC0D7816BB}"/>
              </a:ext>
            </a:extLst>
          </p:cNvPr>
          <p:cNvSpPr/>
          <p:nvPr/>
        </p:nvSpPr>
        <p:spPr>
          <a:xfrm>
            <a:off x="113293" y="1076952"/>
            <a:ext cx="249364" cy="5775182"/>
          </a:xfrm>
          <a:prstGeom prst="can">
            <a:avLst>
              <a:gd name="adj" fmla="val 31985"/>
            </a:avLst>
          </a:prstGeom>
          <a:solidFill>
            <a:srgbClr val="00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0" name="Циліндр 39">
            <a:extLst>
              <a:ext uri="{FF2B5EF4-FFF2-40B4-BE49-F238E27FC236}">
                <a16:creationId xmlns:a16="http://schemas.microsoft.com/office/drawing/2014/main" id="{4A8FEB29-809C-5606-490C-F02CFB9D8FD4}"/>
              </a:ext>
            </a:extLst>
          </p:cNvPr>
          <p:cNvSpPr/>
          <p:nvPr/>
        </p:nvSpPr>
        <p:spPr>
          <a:xfrm>
            <a:off x="114155" y="2480969"/>
            <a:ext cx="249364" cy="4380031"/>
          </a:xfrm>
          <a:prstGeom prst="can">
            <a:avLst>
              <a:gd name="adj" fmla="val 31985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6" name="Циліндр 35">
            <a:extLst>
              <a:ext uri="{FF2B5EF4-FFF2-40B4-BE49-F238E27FC236}">
                <a16:creationId xmlns:a16="http://schemas.microsoft.com/office/drawing/2014/main" id="{AE917782-2400-2D74-5349-7035211D69D1}"/>
              </a:ext>
            </a:extLst>
          </p:cNvPr>
          <p:cNvSpPr/>
          <p:nvPr/>
        </p:nvSpPr>
        <p:spPr>
          <a:xfrm>
            <a:off x="122174" y="3564619"/>
            <a:ext cx="249364" cy="3277200"/>
          </a:xfrm>
          <a:prstGeom prst="can">
            <a:avLst>
              <a:gd name="adj" fmla="val 31985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5" name="Циліндр 34">
            <a:extLst>
              <a:ext uri="{FF2B5EF4-FFF2-40B4-BE49-F238E27FC236}">
                <a16:creationId xmlns:a16="http://schemas.microsoft.com/office/drawing/2014/main" id="{D2BBC063-3351-4A85-8966-9242B28B2801}"/>
              </a:ext>
            </a:extLst>
          </p:cNvPr>
          <p:cNvSpPr/>
          <p:nvPr/>
        </p:nvSpPr>
        <p:spPr>
          <a:xfrm>
            <a:off x="118568" y="5024438"/>
            <a:ext cx="249364" cy="1783723"/>
          </a:xfrm>
          <a:prstGeom prst="can">
            <a:avLst>
              <a:gd name="adj" fmla="val 31985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029" name="Рисунок 1028">
            <a:extLst>
              <a:ext uri="{FF2B5EF4-FFF2-40B4-BE49-F238E27FC236}">
                <a16:creationId xmlns:a16="http://schemas.microsoft.com/office/drawing/2014/main" id="{F1F8012F-5F17-54B8-C281-05946EF719C8}"/>
              </a:ext>
            </a:extLst>
          </p:cNvPr>
          <p:cNvPicPr>
            <a:picLocks noChangeAspect="1"/>
          </p:cNvPicPr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736"/>
          <a:stretch/>
        </p:blipFill>
        <p:spPr>
          <a:xfrm>
            <a:off x="2127992" y="3778468"/>
            <a:ext cx="688614" cy="1551795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AE27F2BC-FC1F-15DB-2FF8-24DE7680B057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439" y="5496876"/>
            <a:ext cx="941048" cy="1355258"/>
          </a:xfrm>
          <a:prstGeom prst="rect">
            <a:avLst/>
          </a:prstGeom>
        </p:spPr>
      </p:pic>
      <p:cxnSp>
        <p:nvCxnSpPr>
          <p:cNvPr id="37" name="Пряма сполучна лінія 36">
            <a:extLst>
              <a:ext uri="{FF2B5EF4-FFF2-40B4-BE49-F238E27FC236}">
                <a16:creationId xmlns:a16="http://schemas.microsoft.com/office/drawing/2014/main" id="{D5E7DD67-C43C-E5F9-50A5-FE194FA57535}"/>
              </a:ext>
            </a:extLst>
          </p:cNvPr>
          <p:cNvCxnSpPr>
            <a:cxnSpLocks/>
          </p:cNvCxnSpPr>
          <p:nvPr/>
        </p:nvCxnSpPr>
        <p:spPr>
          <a:xfrm>
            <a:off x="364774" y="3606327"/>
            <a:ext cx="11423716" cy="0"/>
          </a:xfrm>
          <a:prstGeom prst="line">
            <a:avLst/>
          </a:prstGeom>
          <a:ln w="28575">
            <a:solidFill>
              <a:srgbClr val="FFFF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60A44F2F-A686-A7E3-9FDB-7C65BDBF0FD3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5681" y="2602850"/>
            <a:ext cx="930568" cy="1389597"/>
          </a:xfrm>
          <a:prstGeom prst="rect">
            <a:avLst/>
          </a:prstGeom>
        </p:spPr>
      </p:pic>
      <p:pic>
        <p:nvPicPr>
          <p:cNvPr id="38" name="Picture 8" descr="Escala de colores del estado de ánimo varias emociones del diseño de arte  de rojo a verde plantilla de barra de progreso | Vector Premium">
            <a:extLst>
              <a:ext uri="{FF2B5EF4-FFF2-40B4-BE49-F238E27FC236}">
                <a16:creationId xmlns:a16="http://schemas.microsoft.com/office/drawing/2014/main" id="{912F26BF-630E-A7FE-6DC0-94EB3ADFB72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46" t="34296" r="28348" b="49955"/>
          <a:stretch/>
        </p:blipFill>
        <p:spPr bwMode="auto">
          <a:xfrm>
            <a:off x="11253891" y="2835101"/>
            <a:ext cx="671174" cy="82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8" descr="Escala de colores del estado de ánimo varias emociones del diseño de arte  de rojo a verde plantilla de barra de progreso | Vector Premium">
            <a:extLst>
              <a:ext uri="{FF2B5EF4-FFF2-40B4-BE49-F238E27FC236}">
                <a16:creationId xmlns:a16="http://schemas.microsoft.com/office/drawing/2014/main" id="{C9BE520D-9861-9375-6AD3-5D6CA02B623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09" t="49514" r="24489" b="34685"/>
          <a:stretch/>
        </p:blipFill>
        <p:spPr bwMode="auto">
          <a:xfrm>
            <a:off x="232633" y="4733562"/>
            <a:ext cx="420720" cy="39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8" descr="Escala de colores del estado de ánimo varias emociones del diseño de arte  de rojo a verde plantilla de barra de progreso | Vector Premium">
            <a:extLst>
              <a:ext uri="{FF2B5EF4-FFF2-40B4-BE49-F238E27FC236}">
                <a16:creationId xmlns:a16="http://schemas.microsoft.com/office/drawing/2014/main" id="{7EEDBDDD-7A13-6CB2-1BFF-5253A05C517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73" t="64551" r="28347" b="21439"/>
          <a:stretch/>
        </p:blipFill>
        <p:spPr bwMode="auto">
          <a:xfrm>
            <a:off x="240092" y="6208563"/>
            <a:ext cx="316881" cy="352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8" descr="Escala de colores del estado de ánimo varias emociones del diseño de arte  de rojo a verde plantilla de barra de progreso | Vector Premium">
            <a:extLst>
              <a:ext uri="{FF2B5EF4-FFF2-40B4-BE49-F238E27FC236}">
                <a16:creationId xmlns:a16="http://schemas.microsoft.com/office/drawing/2014/main" id="{0887510A-9553-426D-9410-8DE0553945C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044" t="34363" r="24489" b="50486"/>
          <a:stretch/>
        </p:blipFill>
        <p:spPr bwMode="auto">
          <a:xfrm>
            <a:off x="225524" y="3269114"/>
            <a:ext cx="439971" cy="381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Циліндр 44">
            <a:extLst>
              <a:ext uri="{FF2B5EF4-FFF2-40B4-BE49-F238E27FC236}">
                <a16:creationId xmlns:a16="http://schemas.microsoft.com/office/drawing/2014/main" id="{0EECD8F1-7ECF-C4D0-0406-EE5BFA9B5694}"/>
              </a:ext>
            </a:extLst>
          </p:cNvPr>
          <p:cNvSpPr/>
          <p:nvPr/>
        </p:nvSpPr>
        <p:spPr>
          <a:xfrm>
            <a:off x="115410" y="6487442"/>
            <a:ext cx="249364" cy="364692"/>
          </a:xfrm>
          <a:prstGeom prst="can">
            <a:avLst>
              <a:gd name="adj" fmla="val 31985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cxnSp>
        <p:nvCxnSpPr>
          <p:cNvPr id="44" name="Пряма сполучна лінія 43">
            <a:extLst>
              <a:ext uri="{FF2B5EF4-FFF2-40B4-BE49-F238E27FC236}">
                <a16:creationId xmlns:a16="http://schemas.microsoft.com/office/drawing/2014/main" id="{104817A2-7F58-07DC-D4BB-0731065DEFF6}"/>
              </a:ext>
            </a:extLst>
          </p:cNvPr>
          <p:cNvCxnSpPr>
            <a:cxnSpLocks/>
          </p:cNvCxnSpPr>
          <p:nvPr/>
        </p:nvCxnSpPr>
        <p:spPr>
          <a:xfrm>
            <a:off x="364774" y="2512432"/>
            <a:ext cx="11423716" cy="0"/>
          </a:xfrm>
          <a:prstGeom prst="line">
            <a:avLst/>
          </a:prstGeom>
          <a:ln w="28575">
            <a:solidFill>
              <a:srgbClr val="92D05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" name="Picture 8" descr="Escala de colores del estado de ánimo varias emociones del diseño de arte  de rojo a verde plantilla de barra de progreso | Vector Premium">
            <a:extLst>
              <a:ext uri="{FF2B5EF4-FFF2-40B4-BE49-F238E27FC236}">
                <a16:creationId xmlns:a16="http://schemas.microsoft.com/office/drawing/2014/main" id="{F3A6C8F0-9F9E-3D6C-C4AB-89EF6E5AF1B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46" t="20034" r="28348" b="66005"/>
          <a:stretch/>
        </p:blipFill>
        <p:spPr bwMode="auto">
          <a:xfrm>
            <a:off x="11281711" y="1799415"/>
            <a:ext cx="671174" cy="731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B48DE074-99F9-9152-6093-B3894EDE9448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31831" y="1460247"/>
            <a:ext cx="930568" cy="1420150"/>
          </a:xfrm>
          <a:prstGeom prst="rect">
            <a:avLst/>
          </a:prstGeom>
        </p:spPr>
      </p:pic>
      <p:pic>
        <p:nvPicPr>
          <p:cNvPr id="42" name="Picture 8" descr="Escala de colores del estado de ánimo varias emociones del diseño de arte  de rojo a verde plantilla de barra de progreso | Vector Premium">
            <a:extLst>
              <a:ext uri="{FF2B5EF4-FFF2-40B4-BE49-F238E27FC236}">
                <a16:creationId xmlns:a16="http://schemas.microsoft.com/office/drawing/2014/main" id="{37BB4B47-9EB0-B0E0-6BCF-0A826542AE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46" t="20034" r="28348" b="66005"/>
          <a:stretch/>
        </p:blipFill>
        <p:spPr bwMode="auto">
          <a:xfrm>
            <a:off x="239115" y="2186656"/>
            <a:ext cx="335587" cy="365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8" descr="Escala de colores del estado de ánimo varias emociones del diseño de arte  de rojo a verde plantilla de barra de progreso | Vector Premium">
            <a:extLst>
              <a:ext uri="{FF2B5EF4-FFF2-40B4-BE49-F238E27FC236}">
                <a16:creationId xmlns:a16="http://schemas.microsoft.com/office/drawing/2014/main" id="{AD936F45-B68B-9525-A526-DB80DA3FB6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46" t="4297" r="28348" b="82138"/>
          <a:stretch/>
        </p:blipFill>
        <p:spPr bwMode="auto">
          <a:xfrm>
            <a:off x="11265259" y="343587"/>
            <a:ext cx="671174" cy="710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0" name="Пряма сполучна лінія 49">
            <a:extLst>
              <a:ext uri="{FF2B5EF4-FFF2-40B4-BE49-F238E27FC236}">
                <a16:creationId xmlns:a16="http://schemas.microsoft.com/office/drawing/2014/main" id="{1B320804-901F-F59B-BC46-89A1EC9C92A8}"/>
              </a:ext>
            </a:extLst>
          </p:cNvPr>
          <p:cNvCxnSpPr>
            <a:cxnSpLocks/>
          </p:cNvCxnSpPr>
          <p:nvPr/>
        </p:nvCxnSpPr>
        <p:spPr>
          <a:xfrm>
            <a:off x="384142" y="1086367"/>
            <a:ext cx="11423716" cy="0"/>
          </a:xfrm>
          <a:prstGeom prst="line">
            <a:avLst/>
          </a:prstGeom>
          <a:ln w="28575">
            <a:solidFill>
              <a:srgbClr val="0099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9" name="Picture 8" descr="Escala de colores del estado de ánimo varias emociones del diseño de arte  de rojo a verde plantilla de barra de progreso | Vector Premium">
            <a:extLst>
              <a:ext uri="{FF2B5EF4-FFF2-40B4-BE49-F238E27FC236}">
                <a16:creationId xmlns:a16="http://schemas.microsoft.com/office/drawing/2014/main" id="{A84DEEA2-18A6-4371-67E0-0661D776EBB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46" t="4297" r="28348" b="82138"/>
          <a:stretch/>
        </p:blipFill>
        <p:spPr bwMode="auto">
          <a:xfrm>
            <a:off x="225524" y="734361"/>
            <a:ext cx="338604" cy="358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id="{D4299724-9A71-46D4-84F1-136935EEDC72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8438" y="388236"/>
            <a:ext cx="1026253" cy="1396263"/>
          </a:xfrm>
          <a:prstGeom prst="rect">
            <a:avLst/>
          </a:prstGeom>
        </p:spPr>
      </p:pic>
      <p:sp>
        <p:nvSpPr>
          <p:cNvPr id="51" name="Прямокутник 50">
            <a:extLst>
              <a:ext uri="{FF2B5EF4-FFF2-40B4-BE49-F238E27FC236}">
                <a16:creationId xmlns:a16="http://schemas.microsoft.com/office/drawing/2014/main" id="{03AB2F63-031C-216B-79EA-729106806F57}"/>
              </a:ext>
            </a:extLst>
          </p:cNvPr>
          <p:cNvSpPr/>
          <p:nvPr/>
        </p:nvSpPr>
        <p:spPr>
          <a:xfrm>
            <a:off x="-262684" y="806012"/>
            <a:ext cx="5367753" cy="121203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uk-UA" sz="3600" b="1" cap="none" spc="0" dirty="0">
                <a:ln w="1905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CrownStyle" pitchFamily="2" charset="0"/>
              </a:rPr>
              <a:t>Оціни свій </a:t>
            </a:r>
          </a:p>
          <a:p>
            <a:pPr algn="ctr"/>
            <a:r>
              <a:rPr lang="uk-UA" sz="3600" b="1" cap="none" spc="0" dirty="0">
                <a:ln w="1905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CrownStyle" pitchFamily="2" charset="0"/>
              </a:rPr>
              <a:t>рівень знань</a:t>
            </a:r>
          </a:p>
        </p:txBody>
      </p:sp>
      <p:pic>
        <p:nvPicPr>
          <p:cNvPr id="52" name="Рисунок 51">
            <a:hlinkClick r:id="rId22"/>
            <a:extLst>
              <a:ext uri="{FF2B5EF4-FFF2-40B4-BE49-F238E27FC236}">
                <a16:creationId xmlns:a16="http://schemas.microsoft.com/office/drawing/2014/main" id="{7F322746-3078-AF61-93FF-A80877450357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069" y="5886582"/>
            <a:ext cx="2760795" cy="1076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146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-3828"/>
            <a:ext cx="1728216" cy="1914333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04144" y="2613392"/>
            <a:ext cx="528947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0000" b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Zeppelin" pitchFamily="2" charset="0"/>
              </a:rPr>
              <a:t>6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65AAF99F-DF26-37E1-21A6-850855DC5E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760" y="4370304"/>
            <a:ext cx="2249183" cy="2249183"/>
          </a:xfrm>
          <a:prstGeom prst="rect">
            <a:avLst/>
          </a:prstGeom>
        </p:spPr>
      </p:pic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3896192" y="5924203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6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8" name="Прямоугольник: скругленные углы 2">
            <a:extLst>
              <a:ext uri="{FF2B5EF4-FFF2-40B4-BE49-F238E27FC236}">
                <a16:creationId xmlns:a16="http://schemas.microsoft.com/office/drawing/2014/main" id="{DFDCAAAB-A490-6171-D019-9698F7F80A10}"/>
              </a:ext>
            </a:extLst>
          </p:cNvPr>
          <p:cNvSpPr/>
          <p:nvPr/>
        </p:nvSpPr>
        <p:spPr>
          <a:xfrm>
            <a:off x="1839881" y="116670"/>
            <a:ext cx="10151822" cy="1296198"/>
          </a:xfrm>
          <a:prstGeom prst="roundRect">
            <a:avLst/>
          </a:prstGeom>
          <a:solidFill>
            <a:srgbClr val="3333FF"/>
          </a:solidFill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Повну презентацію дивіться у </a:t>
            </a:r>
            <a:r>
              <a:rPr lang="uk-UA" sz="4000" b="1" dirty="0" err="1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відеоуроці</a:t>
            </a:r>
            <a:endParaRPr lang="ru-RU" sz="40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19" name="Рисунок 18">
            <a:hlinkClick r:id="rId8"/>
            <a:extLst>
              <a:ext uri="{FF2B5EF4-FFF2-40B4-BE49-F238E27FC236}">
                <a16:creationId xmlns:a16="http://schemas.microsoft.com/office/drawing/2014/main" id="{297D2CBB-AEDF-6426-18E6-8B23CC992B3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943" y="2276244"/>
            <a:ext cx="4783482" cy="1865811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EEFE872F-0342-D115-C3C5-4997D7D8A2B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01196" y="1267572"/>
            <a:ext cx="4790804" cy="5748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1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 animBg="1"/>
        </p:bldLst>
      </p:timing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1112</TotalTime>
  <Words>278</Words>
  <Application>Microsoft Office PowerPoint</Application>
  <PresentationFormat>Широкий екран</PresentationFormat>
  <Paragraphs>30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4" baseType="lpstr">
      <vt:lpstr>AGCrownStyle</vt:lpstr>
      <vt:lpstr>AGZeppelin</vt:lpstr>
      <vt:lpstr>Antique Olive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127</cp:revision>
  <dcterms:created xsi:type="dcterms:W3CDTF">2023-03-17T21:15:50Z</dcterms:created>
  <dcterms:modified xsi:type="dcterms:W3CDTF">2024-01-29T19:06:38Z</dcterms:modified>
</cp:coreProperties>
</file>