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22" r:id="rId2"/>
    <p:sldId id="441" r:id="rId3"/>
    <p:sldId id="527" r:id="rId4"/>
    <p:sldId id="528" r:id="rId5"/>
    <p:sldId id="529" r:id="rId6"/>
    <p:sldId id="530" r:id="rId7"/>
    <p:sldId id="537" r:id="rId8"/>
    <p:sldId id="256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  <a:srgbClr val="FF00FF"/>
    <a:srgbClr val="F0F97F"/>
    <a:srgbClr val="EEDDEF"/>
    <a:srgbClr val="C5EAFA"/>
    <a:srgbClr val="5BD4F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04.04.2024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TmX7Vn1e5yE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TmX7Vn1e5yE" TargetMode="External"/><Relationship Id="rId4" Type="http://schemas.openxmlformats.org/officeDocument/2006/relationships/image" Target="../media/image9.gif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hyperlink" Target="https://youtu.be/TmX7Vn1e5yE" TargetMode="External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microsoft.com/office/2007/relationships/hdphoto" Target="../media/hdphoto6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11" Type="http://schemas.openxmlformats.org/officeDocument/2006/relationships/image" Target="../media/image14.png"/><Relationship Id="rId5" Type="http://schemas.microsoft.com/office/2007/relationships/hdphoto" Target="../media/hdphoto4.wdp"/><Relationship Id="rId10" Type="http://schemas.microsoft.com/office/2007/relationships/hdphoto" Target="../media/hdphoto5.wdp"/><Relationship Id="rId4" Type="http://schemas.openxmlformats.org/officeDocument/2006/relationships/image" Target="../media/image12.png"/><Relationship Id="rId9" Type="http://schemas.openxmlformats.org/officeDocument/2006/relationships/image" Target="../media/image13.png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11" Type="http://schemas.openxmlformats.org/officeDocument/2006/relationships/hyperlink" Target="https://youtu.be/TmX7Vn1e5yE" TargetMode="External"/><Relationship Id="rId5" Type="http://schemas.microsoft.com/office/2007/relationships/hdphoto" Target="../media/hdphoto4.wdp"/><Relationship Id="rId10" Type="http://schemas.microsoft.com/office/2007/relationships/hdphoto" Target="../media/hdphoto7.wdp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hyperlink" Target="https://youtu.be/TmX7Vn1e5yE" TargetMode="External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microsoft.com/office/2007/relationships/hdphoto" Target="../media/hdphoto9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11" Type="http://schemas.openxmlformats.org/officeDocument/2006/relationships/image" Target="../media/image17.png"/><Relationship Id="rId5" Type="http://schemas.microsoft.com/office/2007/relationships/hdphoto" Target="../media/hdphoto4.wdp"/><Relationship Id="rId10" Type="http://schemas.microsoft.com/office/2007/relationships/hdphoto" Target="../media/hdphoto8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Relationship Id="rId1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11" Type="http://schemas.openxmlformats.org/officeDocument/2006/relationships/hyperlink" Target="https://youtu.be/TmX7Vn1e5yE" TargetMode="External"/><Relationship Id="rId5" Type="http://schemas.microsoft.com/office/2007/relationships/hdphoto" Target="../media/hdphoto4.wdp"/><Relationship Id="rId10" Type="http://schemas.microsoft.com/office/2007/relationships/hdphoto" Target="../media/hdphoto10.wdp"/><Relationship Id="rId4" Type="http://schemas.openxmlformats.org/officeDocument/2006/relationships/image" Target="../media/image12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TmX7Vn1e5yE" TargetMode="External"/><Relationship Id="rId4" Type="http://schemas.openxmlformats.org/officeDocument/2006/relationships/image" Target="../media/image9.gif"/><Relationship Id="rId9" Type="http://schemas.microsoft.com/office/2007/relationships/hdphoto" Target="../media/hdphoto1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TmX7Vn1e5yE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36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032985" y="2263591"/>
            <a:ext cx="8159015" cy="2123658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СКЛАДАННЯ ПРОЄКТІВ ІЗ ВКЛАДЕНИМИ ЦИКЛАМИ  З ЛІЧИЛЬНИКОМ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8A141E-879B-B1EB-F4F8-8952509B98E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7" t="23238" r="24857" b="61302"/>
          <a:stretch/>
        </p:blipFill>
        <p:spPr>
          <a:xfrm>
            <a:off x="0" y="-6771"/>
            <a:ext cx="4966309" cy="1060254"/>
          </a:xfrm>
          <a:prstGeom prst="rect">
            <a:avLst/>
          </a:prstGeom>
        </p:spPr>
      </p:pic>
      <p:pic>
        <p:nvPicPr>
          <p:cNvPr id="19" name="Рисунок 18">
            <a:hlinkClick r:id="rId11"/>
            <a:extLst>
              <a:ext uri="{FF2B5EF4-FFF2-40B4-BE49-F238E27FC236}">
                <a16:creationId xmlns:a16="http://schemas.microsoft.com/office/drawing/2014/main" id="{FD4B6F83-BC71-6292-4DD8-D42B0933BBD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365" y="4643125"/>
            <a:ext cx="4047062" cy="157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4000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4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1870643" y="936938"/>
            <a:ext cx="3350863" cy="707886"/>
          </a:xfrm>
          <a:prstGeom prst="homePlate">
            <a:avLst/>
          </a:prstGeom>
          <a:solidFill>
            <a:srgbClr val="0066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uk-UA" sz="4000" b="1" i="1" dirty="0">
                <a:solidFill>
                  <a:srgbClr val="FFFF00"/>
                </a:solidFill>
              </a:rPr>
              <a:t> Проєкт 1</a:t>
            </a:r>
            <a:endParaRPr lang="ru-RU" sz="4000" b="1" i="1" dirty="0">
              <a:solidFill>
                <a:srgbClr val="FFFF00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687950" y="1825183"/>
            <a:ext cx="10502564" cy="954107"/>
            <a:chOff x="318671" y="1951600"/>
            <a:chExt cx="12079655" cy="1013631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318671" y="1951600"/>
              <a:ext cx="12079655" cy="101363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318671" y="1951600"/>
              <a:ext cx="12038701" cy="10136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/>
                <a:t>Складіть проєкт у середовищі </a:t>
              </a:r>
              <a:r>
                <a:rPr lang="uk-UA" sz="2800" b="1" dirty="0" err="1"/>
                <a:t>Scratch</a:t>
              </a:r>
              <a:r>
                <a:rPr lang="uk-UA" sz="2800" b="1" dirty="0"/>
                <a:t> 3 для малювання фігури із 10 трикутників з використанням вкладених циклів з лічильником.</a:t>
              </a:r>
            </a:p>
          </p:txBody>
        </p:sp>
      </p:grp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" name="Picture 2" descr="Изучаем Raspberry Pi. Часть 4. Программирование на Scratch 3 - Интернет  магазин микрокомпьютеров и аксессуаров">
            <a:extLst>
              <a:ext uri="{FF2B5EF4-FFF2-40B4-BE49-F238E27FC236}">
                <a16:creationId xmlns:a16="http://schemas.microsoft.com/office/drawing/2014/main" id="{38DB48F7-6902-F8B5-FD0B-56B724155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586" y="-59426"/>
            <a:ext cx="2342081" cy="199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1483B15-9D11-99F7-1DDB-4071ED313DF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0636" t="31740" r="18827" b="51480"/>
          <a:stretch/>
        </p:blipFill>
        <p:spPr>
          <a:xfrm>
            <a:off x="2401198" y="3429000"/>
            <a:ext cx="6139542" cy="28216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Рисунок 13">
            <a:hlinkClick r:id="rId10"/>
            <a:extLst>
              <a:ext uri="{FF2B5EF4-FFF2-40B4-BE49-F238E27FC236}">
                <a16:creationId xmlns:a16="http://schemas.microsoft.com/office/drawing/2014/main" id="{912A94D6-26C7-4C05-724E-41963678441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011" y="4865272"/>
            <a:ext cx="3007823" cy="117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9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2" name="Ромб 1">
            <a:extLst>
              <a:ext uri="{FF2B5EF4-FFF2-40B4-BE49-F238E27FC236}">
                <a16:creationId xmlns:a16="http://schemas.microsoft.com/office/drawing/2014/main" id="{B0F91EE8-180B-1B35-7E33-00F4C98E23F0}"/>
              </a:ext>
            </a:extLst>
          </p:cNvPr>
          <p:cNvSpPr/>
          <p:nvPr/>
        </p:nvSpPr>
        <p:spPr>
          <a:xfrm>
            <a:off x="112900" y="109668"/>
            <a:ext cx="930442" cy="840595"/>
          </a:xfrm>
          <a:prstGeom prst="diamond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1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1114386" y="216703"/>
            <a:ext cx="9761961" cy="8405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Створимо команди, які будуть виконуватись перед початком </a:t>
            </a:r>
            <a:r>
              <a:rPr lang="uk-UA" sz="2400" b="1" dirty="0" err="1"/>
              <a:t>малю-вання</a:t>
            </a:r>
            <a:r>
              <a:rPr lang="uk-UA" sz="2400" b="1" dirty="0"/>
              <a:t>.</a:t>
            </a:r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90F9643-9BD2-C31A-A00C-DB5494575A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78121" y="950263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B146F86-CFE2-7109-D876-8A30A2A9938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1643" t="17778" r="55572" b="59238"/>
          <a:stretch/>
        </p:blipFill>
        <p:spPr>
          <a:xfrm>
            <a:off x="2521549" y="1611942"/>
            <a:ext cx="3182714" cy="3218273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21" name="Групувати 20">
            <a:extLst>
              <a:ext uri="{FF2B5EF4-FFF2-40B4-BE49-F238E27FC236}">
                <a16:creationId xmlns:a16="http://schemas.microsoft.com/office/drawing/2014/main" id="{F00DCEF5-76C6-560C-4BF0-4F69D4FA24C6}"/>
              </a:ext>
            </a:extLst>
          </p:cNvPr>
          <p:cNvGrpSpPr/>
          <p:nvPr/>
        </p:nvGrpSpPr>
        <p:grpSpPr>
          <a:xfrm>
            <a:off x="5995366" y="2181497"/>
            <a:ext cx="1826511" cy="1140823"/>
            <a:chOff x="5995366" y="2181497"/>
            <a:chExt cx="1826511" cy="1140823"/>
          </a:xfrm>
        </p:grpSpPr>
        <p:sp>
          <p:nvSpPr>
            <p:cNvPr id="20" name="Стрілка: вправо 19">
              <a:extLst>
                <a:ext uri="{FF2B5EF4-FFF2-40B4-BE49-F238E27FC236}">
                  <a16:creationId xmlns:a16="http://schemas.microsoft.com/office/drawing/2014/main" id="{8245A6F6-C4C8-DE69-1DD0-3082F8F423A8}"/>
                </a:ext>
              </a:extLst>
            </p:cNvPr>
            <p:cNvSpPr/>
            <p:nvPr/>
          </p:nvSpPr>
          <p:spPr>
            <a:xfrm>
              <a:off x="6541864" y="2666104"/>
              <a:ext cx="1280013" cy="554974"/>
            </a:xfrm>
            <a:prstGeom prst="righ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FD412909-5F56-85AD-070F-FDF66B9C92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74857" t="37841" r="19071" b="51781"/>
            <a:stretch/>
          </p:blipFill>
          <p:spPr>
            <a:xfrm>
              <a:off x="5995366" y="2181497"/>
              <a:ext cx="1186505" cy="1140823"/>
            </a:xfrm>
            <a:prstGeom prst="rect">
              <a:avLst/>
            </a:prstGeom>
          </p:spPr>
        </p:pic>
      </p:grpSp>
      <p:pic>
        <p:nvPicPr>
          <p:cNvPr id="16" name="Рисунок 15">
            <a:hlinkClick r:id="rId13"/>
            <a:extLst>
              <a:ext uri="{FF2B5EF4-FFF2-40B4-BE49-F238E27FC236}">
                <a16:creationId xmlns:a16="http://schemas.microsoft.com/office/drawing/2014/main" id="{161AB478-5B2B-E259-168F-137A4AEBCD1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011" y="4865272"/>
            <a:ext cx="3007823" cy="117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64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2" name="Ромб 1">
            <a:extLst>
              <a:ext uri="{FF2B5EF4-FFF2-40B4-BE49-F238E27FC236}">
                <a16:creationId xmlns:a16="http://schemas.microsoft.com/office/drawing/2014/main" id="{B0F91EE8-180B-1B35-7E33-00F4C98E23F0}"/>
              </a:ext>
            </a:extLst>
          </p:cNvPr>
          <p:cNvSpPr/>
          <p:nvPr/>
        </p:nvSpPr>
        <p:spPr>
          <a:xfrm>
            <a:off x="103274" y="61803"/>
            <a:ext cx="930442" cy="840595"/>
          </a:xfrm>
          <a:prstGeom prst="diamond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2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1104760" y="168838"/>
            <a:ext cx="9771587" cy="8405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</a:t>
            </a:r>
            <a:r>
              <a:rPr lang="uk-UA" sz="2400" b="1" dirty="0" err="1"/>
              <a:t>Додамо</a:t>
            </a:r>
            <a:r>
              <a:rPr lang="uk-UA" sz="2400" b="1" dirty="0"/>
              <a:t> команди для малювання одного трикутника за допомогою </a:t>
            </a:r>
            <a:r>
              <a:rPr lang="uk-UA" sz="2400" b="1" dirty="0" err="1"/>
              <a:t>цикла</a:t>
            </a:r>
            <a:r>
              <a:rPr lang="uk-UA" sz="2400" b="1" dirty="0"/>
              <a:t>.</a:t>
            </a:r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90F9643-9BD2-C31A-A00C-DB5494575A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68495" y="902398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4FDE0A9-8364-725E-A58C-DC7C7F1BC36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1643" t="17778" r="53214" b="44000"/>
          <a:stretch/>
        </p:blipFill>
        <p:spPr>
          <a:xfrm>
            <a:off x="3011077" y="1468369"/>
            <a:ext cx="3677105" cy="52207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7B19ECAB-C1B2-EBD0-F5E3-FC001C3BB446}"/>
              </a:ext>
            </a:extLst>
          </p:cNvPr>
          <p:cNvSpPr/>
          <p:nvPr/>
        </p:nvSpPr>
        <p:spPr>
          <a:xfrm>
            <a:off x="6810102" y="3265714"/>
            <a:ext cx="2995963" cy="1419497"/>
          </a:xfrm>
          <a:prstGeom prst="wedgeRoundRectCallout">
            <a:avLst>
              <a:gd name="adj1" fmla="val -103654"/>
              <a:gd name="adj2" fmla="val 53073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Малювати три відрізка по 30 кроків. Після кожного повертатись на 120 градусів.</a:t>
            </a:r>
          </a:p>
        </p:txBody>
      </p:sp>
      <p:pic>
        <p:nvPicPr>
          <p:cNvPr id="16" name="Рисунок 15">
            <a:hlinkClick r:id="rId11"/>
            <a:extLst>
              <a:ext uri="{FF2B5EF4-FFF2-40B4-BE49-F238E27FC236}">
                <a16:creationId xmlns:a16="http://schemas.microsoft.com/office/drawing/2014/main" id="{4E92A98D-6C9A-8CE0-6F6D-26F910E146D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011" y="4865272"/>
            <a:ext cx="3007823" cy="117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98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2" name="Ромб 1">
            <a:extLst>
              <a:ext uri="{FF2B5EF4-FFF2-40B4-BE49-F238E27FC236}">
                <a16:creationId xmlns:a16="http://schemas.microsoft.com/office/drawing/2014/main" id="{B0F91EE8-180B-1B35-7E33-00F4C98E23F0}"/>
              </a:ext>
            </a:extLst>
          </p:cNvPr>
          <p:cNvSpPr/>
          <p:nvPr/>
        </p:nvSpPr>
        <p:spPr>
          <a:xfrm>
            <a:off x="84023" y="57235"/>
            <a:ext cx="930442" cy="840595"/>
          </a:xfrm>
          <a:prstGeom prst="diamond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3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1085509" y="164269"/>
            <a:ext cx="9790838" cy="8405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Після першого трикутника потрібно переміститись вправо для початку малювання наступного.</a:t>
            </a:r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90F9643-9BD2-C31A-A00C-DB5494575A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56617" y="897830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E3E3C90-F714-FA8B-D3CD-50C66DA1998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1572" t="18031" r="52999" b="29778"/>
          <a:stretch/>
        </p:blipFill>
        <p:spPr>
          <a:xfrm>
            <a:off x="3072265" y="1158362"/>
            <a:ext cx="2908663" cy="5534539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23" name="Групувати 22">
            <a:extLst>
              <a:ext uri="{FF2B5EF4-FFF2-40B4-BE49-F238E27FC236}">
                <a16:creationId xmlns:a16="http://schemas.microsoft.com/office/drawing/2014/main" id="{51656793-8BC5-8041-62C2-8D0AA1C695B8}"/>
              </a:ext>
            </a:extLst>
          </p:cNvPr>
          <p:cNvGrpSpPr/>
          <p:nvPr/>
        </p:nvGrpSpPr>
        <p:grpSpPr>
          <a:xfrm>
            <a:off x="6383060" y="2516778"/>
            <a:ext cx="2763843" cy="2080196"/>
            <a:chOff x="6383060" y="2516778"/>
            <a:chExt cx="2763843" cy="2080196"/>
          </a:xfrm>
        </p:grpSpPr>
        <p:sp>
          <p:nvSpPr>
            <p:cNvPr id="10" name="Рівнобедрений трикутник 9">
              <a:extLst>
                <a:ext uri="{FF2B5EF4-FFF2-40B4-BE49-F238E27FC236}">
                  <a16:creationId xmlns:a16="http://schemas.microsoft.com/office/drawing/2014/main" id="{5F5C6FC4-A800-2B06-8CB6-31952D12B821}"/>
                </a:ext>
              </a:extLst>
            </p:cNvPr>
            <p:cNvSpPr/>
            <p:nvPr/>
          </p:nvSpPr>
          <p:spPr>
            <a:xfrm>
              <a:off x="7031348" y="2516778"/>
              <a:ext cx="1454331" cy="1327327"/>
            </a:xfrm>
            <a:prstGeom prst="triangle">
              <a:avLst/>
            </a:prstGeom>
            <a:noFill/>
            <a:ln w="762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67599F99-1B9E-C436-CC1E-CC255F54F89C}"/>
                </a:ext>
              </a:extLst>
            </p:cNvPr>
            <p:cNvSpPr/>
            <p:nvPr/>
          </p:nvSpPr>
          <p:spPr>
            <a:xfrm>
              <a:off x="6951449" y="3785852"/>
              <a:ext cx="159798" cy="15979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97896594-846D-E6CA-0EEE-EB6246F599BD}"/>
                </a:ext>
              </a:extLst>
            </p:cNvPr>
            <p:cNvSpPr/>
            <p:nvPr/>
          </p:nvSpPr>
          <p:spPr>
            <a:xfrm>
              <a:off x="8405781" y="3765833"/>
              <a:ext cx="159798" cy="15979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0" name="Дуга 19">
              <a:extLst>
                <a:ext uri="{FF2B5EF4-FFF2-40B4-BE49-F238E27FC236}">
                  <a16:creationId xmlns:a16="http://schemas.microsoft.com/office/drawing/2014/main" id="{19D7652E-0644-4218-DC86-D55568B2B2AA}"/>
                </a:ext>
              </a:extLst>
            </p:cNvPr>
            <p:cNvSpPr/>
            <p:nvPr/>
          </p:nvSpPr>
          <p:spPr>
            <a:xfrm rot="8101006">
              <a:off x="6892938" y="2521259"/>
              <a:ext cx="1731146" cy="1686757"/>
            </a:xfrm>
            <a:prstGeom prst="arc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id="{66EEEAC7-8AF3-5D38-8DE9-0FFC0F071B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34352" b="43519" l="66927" r="71719">
                          <a14:foregroundMark x1="68906" y1="37870" x2="70729" y2="36944"/>
                          <a14:foregroundMark x1="69115" y1="38889" x2="70885" y2="38519"/>
                          <a14:foregroundMark x1="69844" y1="38241" x2="70521" y2="38611"/>
                          <a14:foregroundMark x1="70313" y1="43426" x2="70729" y2="43611"/>
                          <a14:foregroundMark x1="69323" y1="40926" x2="69271" y2="40926"/>
                          <a14:foregroundMark x1="67031" y1="40556" x2="67188" y2="41204"/>
                          <a14:foregroundMark x1="67865" y1="43611" x2="67865" y2="43426"/>
                          <a14:foregroundMark x1="69583" y1="38333" x2="70052" y2="39630"/>
                          <a14:foregroundMark x1="71510" y1="38611" x2="71510" y2="38611"/>
                          <a14:foregroundMark x1="71302" y1="38519" x2="71406" y2="38611"/>
                          <a14:foregroundMark x1="71719" y1="37685" x2="71458" y2="37778"/>
                        </a14:backgroundRemoval>
                      </a14:imgEffect>
                    </a14:imgLayer>
                  </a14:imgProps>
                </a:ext>
              </a:extLst>
            </a:blip>
            <a:srcRect l="66500" t="33524" r="27857" b="55428"/>
            <a:stretch/>
          </p:blipFill>
          <p:spPr>
            <a:xfrm>
              <a:off x="8456390" y="3447337"/>
              <a:ext cx="690513" cy="760440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id="{7DEF2842-70C3-83F7-1425-EF5AE4D560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34352" b="43519" l="66927" r="71719">
                          <a14:foregroundMark x1="68906" y1="37870" x2="70729" y2="36944"/>
                          <a14:foregroundMark x1="69115" y1="38889" x2="70885" y2="38519"/>
                          <a14:foregroundMark x1="69844" y1="38241" x2="70521" y2="38611"/>
                          <a14:foregroundMark x1="70313" y1="43426" x2="70729" y2="43611"/>
                          <a14:foregroundMark x1="69323" y1="40926" x2="69271" y2="40926"/>
                          <a14:foregroundMark x1="67031" y1="40556" x2="67188" y2="41204"/>
                          <a14:foregroundMark x1="67865" y1="43611" x2="67865" y2="43426"/>
                          <a14:foregroundMark x1="69583" y1="38333" x2="70052" y2="39630"/>
                          <a14:foregroundMark x1="71510" y1="38611" x2="71510" y2="38611"/>
                          <a14:foregroundMark x1="71302" y1="38519" x2="71406" y2="38611"/>
                          <a14:foregroundMark x1="71719" y1="37685" x2="71458" y2="37778"/>
                        </a14:backgroundRemoval>
                      </a14:imgEffect>
                    </a14:imgLayer>
                  </a14:imgProps>
                </a:ext>
              </a:extLst>
            </a:blip>
            <a:srcRect l="66500" t="33524" r="27857" b="55428"/>
            <a:stretch/>
          </p:blipFill>
          <p:spPr>
            <a:xfrm>
              <a:off x="6383060" y="3444213"/>
              <a:ext cx="690513" cy="760440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FACD9B9-95AD-B0CC-E082-52061D4DF8AF}"/>
                </a:ext>
              </a:extLst>
            </p:cNvPr>
            <p:cNvSpPr txBox="1"/>
            <p:nvPr/>
          </p:nvSpPr>
          <p:spPr>
            <a:xfrm>
              <a:off x="7162906" y="4196864"/>
              <a:ext cx="13227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/>
                <a:t>30 кроків</a:t>
              </a:r>
            </a:p>
          </p:txBody>
        </p:sp>
      </p:grpSp>
      <p:pic>
        <p:nvPicPr>
          <p:cNvPr id="24" name="Рисунок 23">
            <a:hlinkClick r:id="rId13"/>
            <a:extLst>
              <a:ext uri="{FF2B5EF4-FFF2-40B4-BE49-F238E27FC236}">
                <a16:creationId xmlns:a16="http://schemas.microsoft.com/office/drawing/2014/main" id="{B5A9DF6D-A12C-6173-2B64-42942D1B797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011" y="4865272"/>
            <a:ext cx="3007823" cy="117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815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2" name="Ромб 1">
            <a:extLst>
              <a:ext uri="{FF2B5EF4-FFF2-40B4-BE49-F238E27FC236}">
                <a16:creationId xmlns:a16="http://schemas.microsoft.com/office/drawing/2014/main" id="{B0F91EE8-180B-1B35-7E33-00F4C98E23F0}"/>
              </a:ext>
            </a:extLst>
          </p:cNvPr>
          <p:cNvSpPr/>
          <p:nvPr/>
        </p:nvSpPr>
        <p:spPr>
          <a:xfrm>
            <a:off x="55148" y="104364"/>
            <a:ext cx="930442" cy="840595"/>
          </a:xfrm>
          <a:prstGeom prst="diamond">
            <a:avLst/>
          </a:prstGeom>
          <a:solidFill>
            <a:srgbClr val="FF00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  <a:endParaRPr lang="uk-UA" sz="3600" b="1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1056634" y="211399"/>
            <a:ext cx="9819713" cy="6211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Створимо </a:t>
            </a:r>
            <a:r>
              <a:rPr lang="ru-RU" sz="2400" b="1" dirty="0"/>
              <a:t>блок з командами для </a:t>
            </a:r>
            <a:r>
              <a:rPr lang="ru-RU" sz="2400" b="1" dirty="0" err="1"/>
              <a:t>малювання</a:t>
            </a:r>
            <a:r>
              <a:rPr lang="ru-RU" sz="2400" b="1" dirty="0"/>
              <a:t> 10 </a:t>
            </a:r>
            <a:r>
              <a:rPr lang="ru-RU" sz="2400" b="1" dirty="0" err="1"/>
              <a:t>трикутників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90F9643-9BD2-C31A-A00C-DB5494575A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20369" y="944959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ED65350-D168-08E8-5FDB-C34598E2DB3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189" t="11644" r="62706" b="28674"/>
          <a:stretch/>
        </p:blipFill>
        <p:spPr>
          <a:xfrm>
            <a:off x="2547892" y="975457"/>
            <a:ext cx="2778710" cy="57922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Бульбашка прямої мови: прямокутна з округленими кутами 13">
            <a:extLst>
              <a:ext uri="{FF2B5EF4-FFF2-40B4-BE49-F238E27FC236}">
                <a16:creationId xmlns:a16="http://schemas.microsoft.com/office/drawing/2014/main" id="{83B7D767-3DAF-22F0-CE9B-8CCFC27CE3F0}"/>
              </a:ext>
            </a:extLst>
          </p:cNvPr>
          <p:cNvSpPr/>
          <p:nvPr/>
        </p:nvSpPr>
        <p:spPr>
          <a:xfrm>
            <a:off x="5158855" y="2290439"/>
            <a:ext cx="2058691" cy="876690"/>
          </a:xfrm>
          <a:prstGeom prst="wedgeRoundRectCallout">
            <a:avLst>
              <a:gd name="adj1" fmla="val -103654"/>
              <a:gd name="adj2" fmla="val 53073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Малювати 10 трикутників</a:t>
            </a:r>
          </a:p>
        </p:txBody>
      </p:sp>
      <p:pic>
        <p:nvPicPr>
          <p:cNvPr id="16" name="Рисунок 15">
            <a:hlinkClick r:id="rId11"/>
            <a:extLst>
              <a:ext uri="{FF2B5EF4-FFF2-40B4-BE49-F238E27FC236}">
                <a16:creationId xmlns:a16="http://schemas.microsoft.com/office/drawing/2014/main" id="{1BD6C205-9703-F885-21A8-16A6C18C6F3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011" y="4865272"/>
            <a:ext cx="3007823" cy="117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624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1870643" y="936938"/>
            <a:ext cx="3350863" cy="707886"/>
          </a:xfrm>
          <a:prstGeom prst="homePlate">
            <a:avLst/>
          </a:prstGeom>
          <a:solidFill>
            <a:srgbClr val="0066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uk-UA" sz="4000" b="1" i="1" dirty="0">
                <a:solidFill>
                  <a:srgbClr val="FFFF00"/>
                </a:solidFill>
              </a:rPr>
              <a:t> Проєкт 2</a:t>
            </a:r>
            <a:endParaRPr lang="ru-RU" sz="4000" b="1" i="1" dirty="0">
              <a:solidFill>
                <a:srgbClr val="FFFF00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687949" y="1825183"/>
            <a:ext cx="11129581" cy="1384995"/>
            <a:chOff x="318671" y="1951600"/>
            <a:chExt cx="12079655" cy="1471401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359625" y="1951600"/>
              <a:ext cx="12038701" cy="147140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318671" y="1951600"/>
              <a:ext cx="12079655" cy="14714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/>
                <a:t>Складіть проєкт у середовищі </a:t>
              </a:r>
              <a:r>
                <a:rPr lang="uk-UA" sz="2800" b="1" dirty="0" err="1"/>
                <a:t>Scratch</a:t>
              </a:r>
              <a:r>
                <a:rPr lang="uk-UA" sz="2800" b="1" dirty="0"/>
                <a:t> 3 для малювання орнаменту із трьох різнокольорових квадратиків з використанням вкладених циклів з лічильником.</a:t>
              </a:r>
            </a:p>
          </p:txBody>
        </p:sp>
      </p:grp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Picture 2" descr="Изучаем Raspberry Pi. Часть 4. Программирование на Scratch 3 - Интернет  магазин микрокомпьютеров и аксессуаров">
            <a:extLst>
              <a:ext uri="{FF2B5EF4-FFF2-40B4-BE49-F238E27FC236}">
                <a16:creationId xmlns:a16="http://schemas.microsoft.com/office/drawing/2014/main" id="{79DB8574-93F9-4483-74FA-33EA126BA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586" y="-59426"/>
            <a:ext cx="2342081" cy="199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F993DEF-F2A5-EF82-FC95-BD7B3F32E98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6678" t="22048" r="993" b="63833"/>
          <a:stretch/>
        </p:blipFill>
        <p:spPr>
          <a:xfrm>
            <a:off x="1995309" y="3817912"/>
            <a:ext cx="6724291" cy="23916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Рисунок 19">
            <a:hlinkClick r:id="rId10"/>
            <a:extLst>
              <a:ext uri="{FF2B5EF4-FFF2-40B4-BE49-F238E27FC236}">
                <a16:creationId xmlns:a16="http://schemas.microsoft.com/office/drawing/2014/main" id="{EA86C509-9633-0B81-E1FA-015927CC7B2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011" y="4865272"/>
            <a:ext cx="3007823" cy="117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38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4398</TotalTime>
  <Words>144</Words>
  <Application>Microsoft Office PowerPoint</Application>
  <PresentationFormat>Широкий екран</PresentationFormat>
  <Paragraphs>24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5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492</cp:revision>
  <dcterms:created xsi:type="dcterms:W3CDTF">2023-03-17T21:15:50Z</dcterms:created>
  <dcterms:modified xsi:type="dcterms:W3CDTF">2024-04-04T17:48:12Z</dcterms:modified>
</cp:coreProperties>
</file>