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400" r:id="rId5"/>
    <p:sldId id="381" r:id="rId6"/>
    <p:sldId id="403" r:id="rId7"/>
    <p:sldId id="404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11.12.2023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21zQWxTazT8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21zQWxTazT8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11" Type="http://schemas.openxmlformats.org/officeDocument/2006/relationships/image" Target="../media/image13.jpeg"/><Relationship Id="rId5" Type="http://schemas.openxmlformats.org/officeDocument/2006/relationships/image" Target="../media/image10.gif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.gif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0" Type="http://schemas.openxmlformats.org/officeDocument/2006/relationships/hyperlink" Target="https://youtu.be/21zQWxTazT8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21zQWxTazT8" TargetMode="External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11.gif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11" Type="http://schemas.openxmlformats.org/officeDocument/2006/relationships/hyperlink" Target="https://youtu.be/21zQWxTazT8" TargetMode="External"/><Relationship Id="rId5" Type="http://schemas.microsoft.com/office/2007/relationships/hdphoto" Target="../media/hdphoto4.wdp"/><Relationship Id="rId10" Type="http://schemas.microsoft.com/office/2007/relationships/hdphoto" Target="../media/hdphoto5.wdp"/><Relationship Id="rId4" Type="http://schemas.openxmlformats.org/officeDocument/2006/relationships/image" Target="../media/image16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21zQWxTazT8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6.wdp"/><Relationship Id="rId4" Type="http://schemas.openxmlformats.org/officeDocument/2006/relationships/image" Target="../media/image11.gif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21zQWxTazT8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17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675336" y="1952650"/>
            <a:ext cx="8529057" cy="2123658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СТВОРЕННЯ І ОПРАЦЮВАННЯ ГРАФІЧНИХ ЗОБРАЖЕНЬ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0D05AB-430E-E367-B1E9-A8C65988272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136" t="20826" r="36085" b="62999"/>
          <a:stretch/>
        </p:blipFill>
        <p:spPr>
          <a:xfrm>
            <a:off x="-5512" y="-46764"/>
            <a:ext cx="4971821" cy="1109280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37D2E40A-A6CE-790A-1E6F-6C36D14D0F7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135" y="4763594"/>
            <a:ext cx="3340729" cy="130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8326D939-2B08-84DF-5BEB-7BF04389A8CE}"/>
              </a:ext>
            </a:extLst>
          </p:cNvPr>
          <p:cNvGrpSpPr/>
          <p:nvPr/>
        </p:nvGrpSpPr>
        <p:grpSpPr>
          <a:xfrm>
            <a:off x="1174283" y="1972023"/>
            <a:ext cx="9580803" cy="1421436"/>
            <a:chOff x="1135782" y="1897631"/>
            <a:chExt cx="10812378" cy="1516999"/>
          </a:xfrm>
        </p:grpSpPr>
        <p:grpSp>
          <p:nvGrpSpPr>
            <p:cNvPr id="10" name="Группа 5">
              <a:extLst>
                <a:ext uri="{FF2B5EF4-FFF2-40B4-BE49-F238E27FC236}">
                  <a16:creationId xmlns:a16="http://schemas.microsoft.com/office/drawing/2014/main" id="{AC804165-3B62-D9EF-7500-B1026EBEF707}"/>
                </a:ext>
              </a:extLst>
            </p:cNvPr>
            <p:cNvGrpSpPr/>
            <p:nvPr/>
          </p:nvGrpSpPr>
          <p:grpSpPr>
            <a:xfrm>
              <a:off x="1135782" y="1897631"/>
              <a:ext cx="10812378" cy="1516999"/>
              <a:chOff x="241538" y="1910283"/>
              <a:chExt cx="11671787" cy="1611640"/>
            </a:xfrm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grpSpPr>
          <p:sp>
            <p:nvSpPr>
              <p:cNvPr id="11" name="Прямоугольник 2">
                <a:extLst>
                  <a:ext uri="{FF2B5EF4-FFF2-40B4-BE49-F238E27FC236}">
                    <a16:creationId xmlns:a16="http://schemas.microsoft.com/office/drawing/2014/main" id="{BDBC9B1E-C17C-82CB-1534-9F11F13EF2AE}"/>
                  </a:ext>
                </a:extLst>
              </p:cNvPr>
              <p:cNvSpPr/>
              <p:nvPr/>
            </p:nvSpPr>
            <p:spPr>
              <a:xfrm>
                <a:off x="241538" y="1910283"/>
                <a:ext cx="11671787" cy="157032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EE9CD25-284B-C5A7-8ECF-0D25B2CD94BC}"/>
                  </a:ext>
                </a:extLst>
              </p:cNvPr>
              <p:cNvSpPr txBox="1"/>
              <p:nvPr/>
            </p:nvSpPr>
            <p:spPr>
              <a:xfrm>
                <a:off x="698741" y="1951600"/>
                <a:ext cx="11085043" cy="1570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/>
                  <a:t>Які особливості векторних зображень? У яких випадках доцільно створювати та використовувати векторні графічні зображення?</a:t>
                </a:r>
              </a:p>
            </p:txBody>
          </p:sp>
        </p:grp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F1DFADFC-CE01-C3BA-3DC7-38720F653726}"/>
                </a:ext>
              </a:extLst>
            </p:cNvPr>
            <p:cNvSpPr/>
            <p:nvPr/>
          </p:nvSpPr>
          <p:spPr>
            <a:xfrm>
              <a:off x="1290131" y="2130622"/>
              <a:ext cx="188612" cy="176664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F89FFE9-9B46-466A-1CBF-7F52AF945B2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98" y="2074514"/>
            <a:ext cx="959652" cy="959652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7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Picture 2" descr="Харчування меню рекламні веб-банер вектор - TemplateMonster">
            <a:extLst>
              <a:ext uri="{FF2B5EF4-FFF2-40B4-BE49-F238E27FC236}">
                <a16:creationId xmlns:a16="http://schemas.microsoft.com/office/drawing/2014/main" id="{66797EDB-241C-CC4D-2307-89F4E86B8C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14" t="7129" r="6572" b="4240"/>
          <a:stretch/>
        </p:blipFill>
        <p:spPr bwMode="auto">
          <a:xfrm>
            <a:off x="2669686" y="3513757"/>
            <a:ext cx="5016138" cy="321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Интернет реклама: векторные изображения и иллюстрации, которые можно  скачать бесплатно | Freepik">
            <a:extLst>
              <a:ext uri="{FF2B5EF4-FFF2-40B4-BE49-F238E27FC236}">
                <a16:creationId xmlns:a16="http://schemas.microsoft.com/office/drawing/2014/main" id="{E2B297D1-DE8D-CD5E-680F-4B3A00EDC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653" y="3619710"/>
            <a:ext cx="3256671" cy="3256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>
            <a:hlinkClick r:id="rId12"/>
            <a:extLst>
              <a:ext uri="{FF2B5EF4-FFF2-40B4-BE49-F238E27FC236}">
                <a16:creationId xmlns:a16="http://schemas.microsoft.com/office/drawing/2014/main" id="{042ECAF5-1F04-3E1B-145B-E17DC077E42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469" y="5634445"/>
            <a:ext cx="3340729" cy="130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Для </a:t>
            </a:r>
            <a:r>
              <a:rPr lang="ru-RU" sz="2400" b="1" dirty="0" err="1">
                <a:solidFill>
                  <a:srgbClr val="FF0000"/>
                </a:solidFill>
              </a:rPr>
              <a:t>створення</a:t>
            </a:r>
            <a:r>
              <a:rPr lang="ru-RU" sz="2400" b="1" dirty="0">
                <a:solidFill>
                  <a:srgbClr val="FF0000"/>
                </a:solidFill>
              </a:rPr>
              <a:t> векторного </a:t>
            </a:r>
            <a:r>
              <a:rPr lang="ru-RU" sz="2400" b="1" dirty="0" err="1">
                <a:solidFill>
                  <a:srgbClr val="FF0000"/>
                </a:solidFill>
              </a:rPr>
              <a:t>зображення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у </a:t>
            </a:r>
            <a:r>
              <a:rPr lang="ru-RU" sz="2400" b="1" dirty="0" err="1"/>
              <a:t>графічному</a:t>
            </a:r>
            <a:r>
              <a:rPr lang="ru-RU" sz="2400" b="1" dirty="0"/>
              <a:t> </a:t>
            </a:r>
            <a:r>
              <a:rPr lang="ru-RU" sz="2400" b="1" dirty="0" err="1"/>
              <a:t>редакторі</a:t>
            </a:r>
            <a:r>
              <a:rPr lang="ru-RU" sz="2400" b="1" dirty="0"/>
              <a:t> </a:t>
            </a:r>
            <a:r>
              <a:rPr lang="ru-RU" sz="2400" b="1" dirty="0" err="1"/>
              <a:t>Krita</a:t>
            </a:r>
            <a:r>
              <a:rPr lang="ru-RU" sz="2400" b="1" dirty="0"/>
              <a:t> </a:t>
            </a:r>
            <a:r>
              <a:rPr lang="ru-RU" sz="2400" b="1" dirty="0" err="1"/>
              <a:t>слід</a:t>
            </a:r>
            <a:r>
              <a:rPr lang="ru-RU" sz="2400" b="1" dirty="0"/>
              <a:t>:</a:t>
            </a:r>
            <a:endParaRPr lang="uk-UA" sz="24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8827E0-7BAB-085A-D1C5-83BB80BE1159}"/>
              </a:ext>
            </a:extLst>
          </p:cNvPr>
          <p:cNvSpPr txBox="1"/>
          <p:nvPr/>
        </p:nvSpPr>
        <p:spPr>
          <a:xfrm>
            <a:off x="201817" y="804949"/>
            <a:ext cx="10674530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i="1" dirty="0"/>
              <a:t>1. Відкрити вікно графічного редактора та вибрати команду </a:t>
            </a:r>
            <a:r>
              <a:rPr lang="uk-UA" sz="2400" b="1" i="1" dirty="0">
                <a:solidFill>
                  <a:srgbClr val="FF0000"/>
                </a:solidFill>
              </a:rPr>
              <a:t>Новий файл</a:t>
            </a:r>
            <a:r>
              <a:rPr lang="uk-UA" sz="2400" b="1" i="1" dirty="0"/>
              <a:t>. Якщо програма вже працює, виконати </a:t>
            </a:r>
            <a:r>
              <a:rPr lang="uk-UA" sz="2400" b="1" i="1" dirty="0">
                <a:solidFill>
                  <a:srgbClr val="FF0000"/>
                </a:solidFill>
              </a:rPr>
              <a:t>Файл ⇒ Створити</a:t>
            </a:r>
            <a:r>
              <a:rPr lang="uk-UA" sz="2400" b="1" i="1" dirty="0"/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7FE47F0-3297-EE55-239B-B1453EEC6F14}"/>
              </a:ext>
            </a:extLst>
          </p:cNvPr>
          <p:cNvSpPr txBox="1"/>
          <p:nvPr/>
        </p:nvSpPr>
        <p:spPr>
          <a:xfrm>
            <a:off x="201815" y="1729226"/>
            <a:ext cx="10674530" cy="461665"/>
          </a:xfrm>
          <a:prstGeom prst="rect">
            <a:avLst/>
          </a:prstGeom>
          <a:solidFill>
            <a:srgbClr val="92D05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i="1" dirty="0"/>
              <a:t>2. У вікні </a:t>
            </a:r>
            <a:r>
              <a:rPr lang="uk-UA" sz="2400" b="1" i="1" dirty="0">
                <a:solidFill>
                  <a:srgbClr val="FF0000"/>
                </a:solidFill>
              </a:rPr>
              <a:t>Створити новий документ </a:t>
            </a:r>
            <a:r>
              <a:rPr lang="uk-UA" sz="2400" b="1" i="1" dirty="0"/>
              <a:t>вибрати кнопку </a:t>
            </a:r>
            <a:r>
              <a:rPr lang="uk-UA" sz="2400" b="1" i="1" dirty="0">
                <a:solidFill>
                  <a:srgbClr val="FF0000"/>
                </a:solidFill>
              </a:rPr>
              <a:t>Створити</a:t>
            </a:r>
            <a:r>
              <a:rPr lang="uk-UA" sz="2400" b="1" i="1" dirty="0"/>
              <a:t>.</a:t>
            </a:r>
          </a:p>
        </p:txBody>
      </p:sp>
      <p:pic>
        <p:nvPicPr>
          <p:cNvPr id="2" name="001">
            <a:hlinkClick r:id="" action="ppaction://media"/>
            <a:extLst>
              <a:ext uri="{FF2B5EF4-FFF2-40B4-BE49-F238E27FC236}">
                <a16:creationId xmlns:a16="http://schemas.microsoft.com/office/drawing/2014/main" id="{E3053EAD-1029-BFCA-16FD-DA3472A3757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>
            <a:lum contrast="20000"/>
          </a:blip>
          <a:srcRect r="27887" b="23878"/>
          <a:stretch/>
        </p:blipFill>
        <p:spPr>
          <a:xfrm>
            <a:off x="1274871" y="2387510"/>
            <a:ext cx="7357151" cy="4368517"/>
          </a:xfrm>
          <a:prstGeom prst="rect">
            <a:avLst/>
          </a:prstGeom>
        </p:spPr>
      </p:pic>
      <p:pic>
        <p:nvPicPr>
          <p:cNvPr id="14" name="Рисунок 13">
            <a:hlinkClick r:id="rId10"/>
            <a:extLst>
              <a:ext uri="{FF2B5EF4-FFF2-40B4-BE49-F238E27FC236}">
                <a16:creationId xmlns:a16="http://schemas.microsoft.com/office/drawing/2014/main" id="{8BA6F555-85F7-1938-884B-1AD75E69DD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469" y="5634445"/>
            <a:ext cx="3340729" cy="130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59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8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3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Для </a:t>
            </a:r>
            <a:r>
              <a:rPr lang="ru-RU" sz="2400" b="1" dirty="0" err="1">
                <a:solidFill>
                  <a:srgbClr val="FF0000"/>
                </a:solidFill>
              </a:rPr>
              <a:t>створення</a:t>
            </a:r>
            <a:r>
              <a:rPr lang="ru-RU" sz="2400" b="1" dirty="0">
                <a:solidFill>
                  <a:srgbClr val="FF0000"/>
                </a:solidFill>
              </a:rPr>
              <a:t> векторного </a:t>
            </a:r>
            <a:r>
              <a:rPr lang="ru-RU" sz="2400" b="1" dirty="0" err="1">
                <a:solidFill>
                  <a:srgbClr val="FF0000"/>
                </a:solidFill>
              </a:rPr>
              <a:t>зображення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у </a:t>
            </a:r>
            <a:r>
              <a:rPr lang="ru-RU" sz="2400" b="1" dirty="0" err="1"/>
              <a:t>графічному</a:t>
            </a:r>
            <a:r>
              <a:rPr lang="ru-RU" sz="2400" b="1" dirty="0"/>
              <a:t> </a:t>
            </a:r>
            <a:r>
              <a:rPr lang="ru-RU" sz="2400" b="1" dirty="0" err="1"/>
              <a:t>редакторі</a:t>
            </a:r>
            <a:r>
              <a:rPr lang="ru-RU" sz="2400" b="1" dirty="0"/>
              <a:t> </a:t>
            </a:r>
            <a:r>
              <a:rPr lang="ru-RU" sz="2400" b="1" dirty="0" err="1"/>
              <a:t>Krita</a:t>
            </a:r>
            <a:r>
              <a:rPr lang="ru-RU" sz="2400" b="1" dirty="0"/>
              <a:t> </a:t>
            </a:r>
            <a:r>
              <a:rPr lang="ru-RU" sz="2400" b="1" dirty="0" err="1"/>
              <a:t>слід</a:t>
            </a:r>
            <a:r>
              <a:rPr lang="ru-RU" sz="2400" b="1" dirty="0"/>
              <a:t>:</a:t>
            </a:r>
            <a:endParaRPr lang="uk-UA" sz="24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5C0A9A4-65EA-D02E-CBB2-AB3D30F9108B}"/>
              </a:ext>
            </a:extLst>
          </p:cNvPr>
          <p:cNvSpPr txBox="1"/>
          <p:nvPr/>
        </p:nvSpPr>
        <p:spPr>
          <a:xfrm>
            <a:off x="201814" y="758783"/>
            <a:ext cx="10674529" cy="1200329"/>
          </a:xfrm>
          <a:prstGeom prst="rect">
            <a:avLst/>
          </a:prstGeom>
          <a:solidFill>
            <a:srgbClr val="00B0F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i="1" dirty="0"/>
              <a:t>5. Здійснити за потреби </a:t>
            </a:r>
            <a:r>
              <a:rPr lang="uk-UA" sz="2400" b="1" i="1" dirty="0">
                <a:solidFill>
                  <a:srgbClr val="FF0000"/>
                </a:solidFill>
              </a:rPr>
              <a:t>редагування </a:t>
            </a:r>
            <a:r>
              <a:rPr lang="uk-UA" sz="2400" b="1" i="1" dirty="0"/>
              <a:t>створених об’єктів (змінення положення, розмірів, форми, копіювання, віддзеркалення, обертання, групування, об’єднання тощо).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513FBD8-1FF5-DD6B-4306-D4EE66A01DCB}"/>
              </a:ext>
            </a:extLst>
          </p:cNvPr>
          <p:cNvSpPr txBox="1"/>
          <p:nvPr/>
        </p:nvSpPr>
        <p:spPr>
          <a:xfrm>
            <a:off x="201813" y="2061998"/>
            <a:ext cx="3952175" cy="3416320"/>
          </a:xfrm>
          <a:prstGeom prst="rect">
            <a:avLst/>
          </a:prstGeom>
          <a:solidFill>
            <a:srgbClr val="FFFF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i="1" dirty="0"/>
              <a:t>6. Здійснити </a:t>
            </a:r>
            <a:r>
              <a:rPr lang="uk-UA" sz="2400" b="1" i="1" dirty="0">
                <a:solidFill>
                  <a:srgbClr val="FF0000"/>
                </a:solidFill>
              </a:rPr>
              <a:t>форматування </a:t>
            </a:r>
            <a:r>
              <a:rPr lang="uk-UA" sz="2400" b="1" i="1" dirty="0"/>
              <a:t>створених об’єктів (змінення товщини, типу і кольору ліній контуру, змінення спосо­бу і кольорів заповнення внутрішньої області, додавання тіні тощо).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5C210B-CE11-0667-2C4D-58FF885574E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786" t="41524" r="11928" b="10478"/>
          <a:stretch/>
        </p:blipFill>
        <p:spPr>
          <a:xfrm>
            <a:off x="4362727" y="2061998"/>
            <a:ext cx="6867470" cy="46025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" name="Рисунок 13">
            <a:hlinkClick r:id="rId8"/>
            <a:extLst>
              <a:ext uri="{FF2B5EF4-FFF2-40B4-BE49-F238E27FC236}">
                <a16:creationId xmlns:a16="http://schemas.microsoft.com/office/drawing/2014/main" id="{D3BEF3FE-A925-FB5D-5D93-B5A1A008E5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469" y="5634445"/>
            <a:ext cx="3340729" cy="130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8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У </a:t>
            </a:r>
            <a:r>
              <a:rPr lang="ru-RU" sz="2400" b="1" dirty="0" err="1"/>
              <a:t>графічному</a:t>
            </a:r>
            <a:r>
              <a:rPr lang="ru-RU" sz="2400" b="1" dirty="0"/>
              <a:t> </a:t>
            </a:r>
            <a:r>
              <a:rPr lang="ru-RU" sz="2400" b="1" dirty="0" err="1"/>
              <a:t>редакторі</a:t>
            </a:r>
            <a:r>
              <a:rPr lang="ru-RU" sz="2400" b="1" dirty="0"/>
              <a:t> </a:t>
            </a:r>
            <a:r>
              <a:rPr lang="ru-RU" sz="2400" b="1" dirty="0" err="1"/>
              <a:t>Krita</a:t>
            </a:r>
            <a:r>
              <a:rPr lang="ru-RU" sz="2400" b="1" dirty="0"/>
              <a:t> є </a:t>
            </a:r>
            <a:r>
              <a:rPr lang="ru-RU" sz="2400" b="1" dirty="0" err="1"/>
              <a:t>також</a:t>
            </a:r>
            <a:r>
              <a:rPr lang="ru-RU" sz="2400" b="1" dirty="0"/>
              <a:t> </a:t>
            </a:r>
            <a:r>
              <a:rPr lang="ru-RU" sz="2400" b="1" dirty="0" err="1"/>
              <a:t>набір</a:t>
            </a:r>
            <a:r>
              <a:rPr lang="ru-RU" sz="2400" b="1" dirty="0"/>
              <a:t> </a:t>
            </a:r>
            <a:r>
              <a:rPr lang="ru-RU" sz="2400" b="1" dirty="0" err="1"/>
              <a:t>інструментів</a:t>
            </a:r>
            <a:r>
              <a:rPr lang="ru-RU" sz="2400" b="1" dirty="0"/>
              <a:t> для </a:t>
            </a:r>
            <a:r>
              <a:rPr lang="ru-RU" sz="2400" b="1" dirty="0" err="1"/>
              <a:t>опрацювання</a:t>
            </a:r>
            <a:r>
              <a:rPr lang="ru-RU" sz="2400" b="1" dirty="0"/>
              <a:t> </a:t>
            </a:r>
            <a:r>
              <a:rPr lang="ru-RU" sz="2400" b="1" dirty="0" err="1"/>
              <a:t>тільки</a:t>
            </a:r>
            <a:r>
              <a:rPr lang="ru-RU" sz="2400" b="1" dirty="0"/>
              <a:t> </a:t>
            </a:r>
            <a:r>
              <a:rPr lang="ru-RU" sz="2400" b="1" dirty="0" err="1"/>
              <a:t>векторних</a:t>
            </a:r>
            <a:r>
              <a:rPr lang="ru-RU" sz="2400" b="1" dirty="0"/>
              <a:t> </a:t>
            </a:r>
            <a:r>
              <a:rPr lang="ru-RU" sz="2400" b="1" dirty="0" err="1"/>
              <a:t>об’єктів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9918A2-BC18-4C6C-187C-B6F4C65BE5E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928" t="45587" r="27287" b="26730"/>
          <a:stretch/>
        </p:blipFill>
        <p:spPr>
          <a:xfrm>
            <a:off x="563735" y="1265636"/>
            <a:ext cx="9730614" cy="3460482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68FC0992-2704-DC24-E7AB-D9D741E5BC66}"/>
              </a:ext>
            </a:extLst>
          </p:cNvPr>
          <p:cNvSpPr/>
          <p:nvPr/>
        </p:nvSpPr>
        <p:spPr>
          <a:xfrm>
            <a:off x="483541" y="1144863"/>
            <a:ext cx="1110128" cy="3688394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6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7F7EEC17-A2C6-7E36-48A8-4B62C09014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1404850" y="4644582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hlinkClick r:id="rId11"/>
            <a:extLst>
              <a:ext uri="{FF2B5EF4-FFF2-40B4-BE49-F238E27FC236}">
                <a16:creationId xmlns:a16="http://schemas.microsoft.com/office/drawing/2014/main" id="{5D21A57C-6A27-0DF4-A677-84AE4354419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469" y="5634445"/>
            <a:ext cx="3340729" cy="130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0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Звертаємо</a:t>
            </a:r>
            <a:r>
              <a:rPr lang="ru-RU" sz="2400" b="1" dirty="0"/>
              <a:t> </a:t>
            </a:r>
            <a:r>
              <a:rPr lang="ru-RU" sz="2400" b="1" dirty="0" err="1"/>
              <a:t>увагу</a:t>
            </a:r>
            <a:r>
              <a:rPr lang="ru-RU" sz="2400" b="1" dirty="0"/>
              <a:t> на те, </a:t>
            </a:r>
            <a:r>
              <a:rPr lang="ru-RU" sz="2400" b="1" dirty="0" err="1"/>
              <a:t>що</a:t>
            </a:r>
            <a:r>
              <a:rPr lang="ru-RU" sz="2400" b="1" dirty="0"/>
              <a:t> перед </a:t>
            </a:r>
            <a:r>
              <a:rPr lang="ru-RU" sz="2400" b="1" dirty="0" err="1"/>
              <a:t>уставленням</a:t>
            </a:r>
            <a:r>
              <a:rPr lang="ru-RU" sz="2400" b="1" dirty="0"/>
              <a:t> </a:t>
            </a:r>
            <a:r>
              <a:rPr lang="ru-RU" sz="2400" b="1" dirty="0" err="1"/>
              <a:t>певного</a:t>
            </a:r>
            <a:r>
              <a:rPr lang="ru-RU" sz="2400" b="1" dirty="0"/>
              <a:t> </a:t>
            </a:r>
            <a:r>
              <a:rPr lang="ru-RU" sz="2400" b="1" dirty="0" err="1"/>
              <a:t>об’єкта</a:t>
            </a:r>
            <a:r>
              <a:rPr lang="ru-RU" sz="2400" b="1" dirty="0"/>
              <a:t> до </a:t>
            </a:r>
            <a:r>
              <a:rPr lang="ru-RU" sz="2400" b="1" dirty="0" err="1"/>
              <a:t>малюнка</a:t>
            </a:r>
            <a:r>
              <a:rPr lang="ru-RU" sz="2400" b="1" dirty="0"/>
              <a:t> </a:t>
            </a:r>
            <a:r>
              <a:rPr lang="ru-RU" sz="2400" b="1" dirty="0" err="1"/>
              <a:t>варто</a:t>
            </a:r>
            <a:r>
              <a:rPr lang="ru-RU" sz="2400" b="1" dirty="0"/>
              <a:t> </a:t>
            </a:r>
            <a:r>
              <a:rPr lang="ru-RU" sz="2400" b="1" dirty="0" err="1"/>
              <a:t>після</a:t>
            </a:r>
            <a:r>
              <a:rPr lang="ru-RU" sz="2400" b="1" dirty="0"/>
              <a:t> </a:t>
            </a:r>
            <a:r>
              <a:rPr lang="ru-RU" sz="2400" b="1" dirty="0" err="1"/>
              <a:t>вибору</a:t>
            </a:r>
            <a:r>
              <a:rPr lang="ru-RU" sz="2400" b="1" dirty="0"/>
              <a:t> </a:t>
            </a:r>
            <a:r>
              <a:rPr lang="ru-RU" sz="2400" b="1" dirty="0" err="1"/>
              <a:t>інструмента</a:t>
            </a:r>
            <a:r>
              <a:rPr lang="ru-RU" sz="2400" b="1" dirty="0"/>
              <a:t> </a:t>
            </a:r>
            <a:r>
              <a:rPr lang="ru-RU" sz="2400" b="1" dirty="0" err="1"/>
              <a:t>встано­вити</a:t>
            </a:r>
            <a:r>
              <a:rPr lang="ru-RU" sz="2400" b="1" dirty="0"/>
              <a:t> </a:t>
            </a:r>
            <a:r>
              <a:rPr lang="ru-RU" sz="2400" b="1" dirty="0" err="1"/>
              <a:t>значення</a:t>
            </a:r>
            <a:r>
              <a:rPr lang="ru-RU" sz="2400" b="1" dirty="0"/>
              <a:t> </a:t>
            </a:r>
            <a:r>
              <a:rPr lang="ru-RU" sz="2400" b="1" dirty="0" err="1"/>
              <a:t>основних</a:t>
            </a:r>
            <a:r>
              <a:rPr lang="ru-RU" sz="2400" b="1" dirty="0"/>
              <a:t> </a:t>
            </a:r>
            <a:r>
              <a:rPr lang="ru-RU" sz="2400" b="1" dirty="0" err="1"/>
              <a:t>властивостей</a:t>
            </a:r>
            <a:r>
              <a:rPr lang="ru-RU" sz="2400" b="1" dirty="0"/>
              <a:t> </a:t>
            </a:r>
            <a:r>
              <a:rPr lang="ru-RU" sz="2400" b="1" dirty="0" err="1"/>
              <a:t>цього</a:t>
            </a:r>
            <a:r>
              <a:rPr lang="ru-RU" sz="2400" b="1" dirty="0"/>
              <a:t> </a:t>
            </a:r>
            <a:r>
              <a:rPr lang="ru-RU" sz="2400" b="1" dirty="0" err="1"/>
              <a:t>об’єкта</a:t>
            </a:r>
            <a:r>
              <a:rPr lang="ru-RU" sz="2400" b="1" dirty="0"/>
              <a:t> з </a:t>
            </a:r>
            <a:r>
              <a:rPr lang="ru-RU" sz="2400" b="1" dirty="0" err="1"/>
              <a:t>вико­ристанням</a:t>
            </a:r>
            <a:r>
              <a:rPr lang="ru-RU" sz="2400" b="1" dirty="0"/>
              <a:t> </a:t>
            </a:r>
            <a:r>
              <a:rPr lang="ru-RU" sz="2400" b="1" dirty="0" err="1"/>
              <a:t>елементів</a:t>
            </a:r>
            <a:r>
              <a:rPr lang="ru-RU" sz="2400" b="1" dirty="0"/>
              <a:t> </a:t>
            </a:r>
            <a:r>
              <a:rPr lang="ru-RU" sz="2400" b="1" dirty="0" err="1"/>
              <a:t>керування</a:t>
            </a:r>
            <a:r>
              <a:rPr lang="ru-RU" sz="2400" b="1" dirty="0"/>
              <a:t> </a:t>
            </a:r>
            <a:r>
              <a:rPr lang="ru-RU" sz="2400" b="1" dirty="0" err="1"/>
              <a:t>панелі</a:t>
            </a:r>
            <a:r>
              <a:rPr lang="ru-RU" sz="2400" b="1" dirty="0"/>
              <a:t>: </a:t>
            </a:r>
            <a:r>
              <a:rPr lang="ru-RU" sz="2400" b="1" dirty="0" err="1"/>
              <a:t>колір</a:t>
            </a:r>
            <a:r>
              <a:rPr lang="ru-RU" sz="2400" b="1" dirty="0"/>
              <a:t>, тип </a:t>
            </a:r>
            <a:r>
              <a:rPr lang="ru-RU" sz="2400" b="1" dirty="0" err="1"/>
              <a:t>лінії</a:t>
            </a:r>
            <a:r>
              <a:rPr lang="ru-RU" sz="2400" b="1" dirty="0"/>
              <a:t> контуру, </a:t>
            </a:r>
            <a:r>
              <a:rPr lang="ru-RU" sz="2400" b="1" dirty="0" err="1"/>
              <a:t>рівень</a:t>
            </a:r>
            <a:r>
              <a:rPr lang="ru-RU" sz="2400" b="1" dirty="0"/>
              <a:t> </a:t>
            </a:r>
            <a:r>
              <a:rPr lang="ru-RU" sz="2400" b="1" dirty="0" err="1"/>
              <a:t>непрозорості</a:t>
            </a:r>
            <a:r>
              <a:rPr lang="ru-RU" sz="2400" b="1" dirty="0"/>
              <a:t>, </a:t>
            </a:r>
            <a:r>
              <a:rPr lang="ru-RU" sz="2400" b="1" dirty="0" err="1"/>
              <a:t>товщину</a:t>
            </a:r>
            <a:r>
              <a:rPr lang="ru-RU" sz="2400" b="1" dirty="0"/>
              <a:t> </a:t>
            </a:r>
            <a:r>
              <a:rPr lang="ru-RU" sz="2400" b="1" dirty="0" err="1"/>
              <a:t>лінії</a:t>
            </a:r>
            <a:r>
              <a:rPr lang="ru-RU" sz="2400" b="1" dirty="0"/>
              <a:t> кон­туру.</a:t>
            </a:r>
            <a:endParaRPr lang="uk-UA" sz="2400" b="1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6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7F7EEC17-A2C6-7E36-48A8-4B62C09014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411708" y="4735007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5F4BE1-2ABE-0494-2C45-3B4F1005C5D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9856" t="27894" r="18500" b="46794"/>
          <a:stretch/>
        </p:blipFill>
        <p:spPr>
          <a:xfrm>
            <a:off x="201816" y="2067242"/>
            <a:ext cx="11549650" cy="2667765"/>
          </a:xfrm>
          <a:prstGeom prst="rect">
            <a:avLst/>
          </a:prstGeom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CD58F660-4C84-61BB-111E-F12663399B6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469" y="5634445"/>
            <a:ext cx="3340729" cy="130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38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1952</TotalTime>
  <Words>218</Words>
  <Application>Microsoft Office PowerPoint</Application>
  <PresentationFormat>Широкий екран</PresentationFormat>
  <Paragraphs>19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230</cp:revision>
  <dcterms:created xsi:type="dcterms:W3CDTF">2023-03-17T21:15:50Z</dcterms:created>
  <dcterms:modified xsi:type="dcterms:W3CDTF">2023-12-11T16:41:11Z</dcterms:modified>
</cp:coreProperties>
</file>