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4" r:id="rId3"/>
    <p:sldId id="298" r:id="rId4"/>
    <p:sldId id="299" r:id="rId5"/>
    <p:sldId id="340" r:id="rId6"/>
    <p:sldId id="34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09.11.2023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hpjzOuR5Vx8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4.gif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microsoft.com/office/2007/relationships/hdphoto" Target="../media/hdphoto4.wdp"/><Relationship Id="rId5" Type="http://schemas.openxmlformats.org/officeDocument/2006/relationships/image" Target="../media/image10.gif"/><Relationship Id="rId15" Type="http://schemas.openxmlformats.org/officeDocument/2006/relationships/image" Target="../media/image8.png"/><Relationship Id="rId10" Type="http://schemas.openxmlformats.org/officeDocument/2006/relationships/image" Target="../media/image12.png"/><Relationship Id="rId4" Type="http://schemas.microsoft.com/office/2007/relationships/hdphoto" Target="../media/hdphoto1.wdp"/><Relationship Id="rId9" Type="http://schemas.microsoft.com/office/2007/relationships/hdphoto" Target="../media/hdphoto3.wdp"/><Relationship Id="rId14" Type="http://schemas.openxmlformats.org/officeDocument/2006/relationships/hyperlink" Target="https://youtu.be/hpjzOuR5Vx8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hpjzOuR5Vx8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6.wdp"/><Relationship Id="rId4" Type="http://schemas.openxmlformats.org/officeDocument/2006/relationships/image" Target="../media/image10.gif"/><Relationship Id="rId9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hpjzOuR5Vx8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13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12" Type="http://schemas.openxmlformats.org/officeDocument/2006/relationships/hyperlink" Target="https://youtu.be/hpjzOuR5Vx8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microsoft.com/office/2007/relationships/hdphoto" Target="../media/hdphoto9.wdp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20.png"/><Relationship Id="rId4" Type="http://schemas.openxmlformats.org/officeDocument/2006/relationships/image" Target="../media/image10.gif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hpjzOuR5Vx8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21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10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00854" y="2417130"/>
            <a:ext cx="8891146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ТАБЛИЦІ В ТЕКСТОВИХ ДОКУМЕНТАХ 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7C605A0-431A-22C7-B4BE-404BA2685B2A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35007" t="39111" r="24214" b="45397"/>
          <a:stretch/>
        </p:blipFill>
        <p:spPr>
          <a:xfrm>
            <a:off x="-5512" y="-6771"/>
            <a:ext cx="4971821" cy="1062446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01FA5480-E138-A146-1976-A4AF9881307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6804" y="4045815"/>
            <a:ext cx="4155671" cy="1620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62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grpSp>
        <p:nvGrpSpPr>
          <p:cNvPr id="18" name="Группа 5">
            <a:extLst>
              <a:ext uri="{FF2B5EF4-FFF2-40B4-BE49-F238E27FC236}">
                <a16:creationId xmlns:a16="http://schemas.microsoft.com/office/drawing/2014/main" id="{333A6A0D-BD09-501A-E336-BCD457CD53BE}"/>
              </a:ext>
            </a:extLst>
          </p:cNvPr>
          <p:cNvGrpSpPr/>
          <p:nvPr/>
        </p:nvGrpSpPr>
        <p:grpSpPr>
          <a:xfrm>
            <a:off x="1153198" y="1897631"/>
            <a:ext cx="9114208" cy="1048604"/>
            <a:chOff x="241538" y="1910284"/>
            <a:chExt cx="11671787" cy="1114023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9" name="Прямоугольник 2">
              <a:extLst>
                <a:ext uri="{FF2B5EF4-FFF2-40B4-BE49-F238E27FC236}">
                  <a16:creationId xmlns:a16="http://schemas.microsoft.com/office/drawing/2014/main" id="{C9853E92-CC29-A26E-51CB-50FCA8ACBE54}"/>
                </a:ext>
              </a:extLst>
            </p:cNvPr>
            <p:cNvSpPr/>
            <p:nvPr/>
          </p:nvSpPr>
          <p:spPr>
            <a:xfrm>
              <a:off x="241538" y="1910284"/>
              <a:ext cx="11671787" cy="1114023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>
              <a:extLst>
                <a:ext uri="{FF2B5EF4-FFF2-40B4-BE49-F238E27FC236}">
                  <a16:creationId xmlns:a16="http://schemas.microsoft.com/office/drawing/2014/main" id="{12248345-ACEE-E33F-EAF8-A066BA56F628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9F05DF1-0238-4F62-9D64-7A9844513BDE}"/>
                </a:ext>
              </a:extLst>
            </p:cNvPr>
            <p:cNvSpPr txBox="1"/>
            <p:nvPr/>
          </p:nvSpPr>
          <p:spPr>
            <a:xfrm>
              <a:off x="698740" y="1951600"/>
              <a:ext cx="11085043" cy="10136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2800" dirty="0" err="1"/>
                <a:t>Чи</a:t>
              </a:r>
              <a:r>
                <a:rPr lang="ru-RU" sz="2800" dirty="0"/>
                <a:t> будь-</a:t>
              </a:r>
              <a:r>
                <a:rPr lang="ru-RU" sz="2800" dirty="0" err="1"/>
                <a:t>який</a:t>
              </a:r>
              <a:r>
                <a:rPr lang="ru-RU" sz="2800" dirty="0"/>
                <a:t> текст </a:t>
              </a:r>
              <a:r>
                <a:rPr lang="ru-RU" sz="2800" dirty="0" err="1"/>
                <a:t>можна</a:t>
              </a:r>
              <a:r>
                <a:rPr lang="ru-RU" sz="2800" dirty="0"/>
                <a:t> </a:t>
              </a:r>
              <a:r>
                <a:rPr lang="ru-RU" sz="2800" dirty="0" err="1"/>
                <a:t>подавати</a:t>
              </a:r>
              <a:r>
                <a:rPr lang="ru-RU" sz="2800" dirty="0"/>
                <a:t> у </a:t>
              </a:r>
              <a:r>
                <a:rPr lang="ru-RU" sz="2800" dirty="0" err="1"/>
                <a:t>вигляді</a:t>
              </a:r>
              <a:r>
                <a:rPr lang="ru-RU" sz="2800" dirty="0"/>
                <a:t> </a:t>
              </a:r>
              <a:r>
                <a:rPr lang="ru-RU" sz="2800" dirty="0" err="1"/>
                <a:t>таблиці</a:t>
              </a:r>
              <a:r>
                <a:rPr lang="ru-RU" sz="2800" dirty="0"/>
                <a:t>? Де вам </a:t>
              </a:r>
              <a:r>
                <a:rPr lang="ru-RU" sz="2800" dirty="0" err="1"/>
                <a:t>траплялися</a:t>
              </a:r>
              <a:r>
                <a:rPr lang="ru-RU" sz="2800" dirty="0"/>
                <a:t> </a:t>
              </a:r>
              <a:r>
                <a:rPr lang="ru-RU" sz="2800" dirty="0" err="1"/>
                <a:t>таблиці</a:t>
              </a:r>
              <a:r>
                <a:rPr lang="ru-RU" sz="2800" dirty="0"/>
                <a:t>?</a:t>
              </a:r>
              <a:endParaRPr lang="uk-UA" sz="2800" dirty="0"/>
            </a:p>
          </p:txBody>
        </p:sp>
      </p:grpSp>
      <p:pic>
        <p:nvPicPr>
          <p:cNvPr id="2" name="Picture 2" descr="table&gt; HTML тег">
            <a:extLst>
              <a:ext uri="{FF2B5EF4-FFF2-40B4-BE49-F238E27FC236}">
                <a16:creationId xmlns:a16="http://schemas.microsoft.com/office/drawing/2014/main" id="{85BC667D-8176-1B9F-F48D-6BC0B70B4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4410">
            <a:off x="343411" y="3277708"/>
            <a:ext cx="3376939" cy="20443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Презентація уроку &quot;Електронні таблиці та їх об'єкти&quot;">
            <a:extLst>
              <a:ext uri="{FF2B5EF4-FFF2-40B4-BE49-F238E27FC236}">
                <a16:creationId xmlns:a16="http://schemas.microsoft.com/office/drawing/2014/main" id="{20306DA9-B09B-1240-2E91-F3813BD7A2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849" t="55616" r="1967" b="2923"/>
          <a:stretch/>
        </p:blipFill>
        <p:spPr bwMode="auto">
          <a:xfrm>
            <a:off x="3323399" y="5030769"/>
            <a:ext cx="5376417" cy="1756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Презентація уроку &quot;Електронні таблиці та їх об'єкти&quot;">
            <a:extLst>
              <a:ext uri="{FF2B5EF4-FFF2-40B4-BE49-F238E27FC236}">
                <a16:creationId xmlns:a16="http://schemas.microsoft.com/office/drawing/2014/main" id="{6780E2CB-B1F9-6D80-1A6D-5AC1C482A71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93" t="7538" r="3678" b="51002"/>
          <a:stretch/>
        </p:blipFill>
        <p:spPr bwMode="auto">
          <a:xfrm rot="232045">
            <a:off x="4273157" y="3143343"/>
            <a:ext cx="5458127" cy="184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DA8845A4-46B3-BE25-E94F-E1919D4D2A49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9AE6C6CB-CA75-D810-47F6-4A145AC46D40}"/>
              </a:ext>
            </a:extLst>
          </p:cNvPr>
          <p:cNvPicPr>
            <a:picLocks noChangeAspect="1"/>
          </p:cNvPicPr>
          <p:nvPr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0246" y="3141485"/>
            <a:ext cx="3965977" cy="3965977"/>
          </a:xfrm>
          <a:prstGeom prst="rect">
            <a:avLst/>
          </a:prstGeom>
        </p:spPr>
      </p:pic>
      <p:pic>
        <p:nvPicPr>
          <p:cNvPr id="22" name="Рисунок 21">
            <a:hlinkClick r:id="rId14"/>
            <a:extLst>
              <a:ext uri="{FF2B5EF4-FFF2-40B4-BE49-F238E27FC236}">
                <a16:creationId xmlns:a16="http://schemas.microsoft.com/office/drawing/2014/main" id="{8CF59C5D-3C3D-77C8-F8AE-7FCF78C54A3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2681"/>
            <a:ext cx="2755274" cy="10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9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Таблиці</a:t>
            </a:r>
            <a:r>
              <a:rPr lang="ru-RU" sz="2400" b="1" dirty="0"/>
              <a:t> в текстовому </a:t>
            </a:r>
            <a:r>
              <a:rPr lang="ru-RU" sz="2400" b="1" dirty="0" err="1"/>
              <a:t>документі</a:t>
            </a:r>
            <a:r>
              <a:rPr lang="ru-RU" sz="2400" b="1" dirty="0"/>
              <a:t> </a:t>
            </a:r>
            <a:r>
              <a:rPr lang="ru-RU" sz="2400" b="1" dirty="0" err="1"/>
              <a:t>використовують</a:t>
            </a:r>
            <a:r>
              <a:rPr lang="ru-RU" sz="2400" b="1" dirty="0"/>
              <a:t> для </a:t>
            </a:r>
            <a:r>
              <a:rPr lang="ru-RU" sz="2400" b="1" dirty="0" err="1"/>
              <a:t>впорядкування</a:t>
            </a:r>
            <a:r>
              <a:rPr lang="ru-RU" sz="2400" b="1" dirty="0"/>
              <a:t> та </a:t>
            </a:r>
            <a:r>
              <a:rPr lang="ru-RU" sz="2400" b="1" dirty="0" err="1"/>
              <a:t>структурованого</a:t>
            </a:r>
            <a:r>
              <a:rPr lang="ru-RU" sz="2400" b="1" dirty="0"/>
              <a:t> </a:t>
            </a:r>
            <a:r>
              <a:rPr lang="ru-RU" sz="2400" b="1" dirty="0" err="1"/>
              <a:t>подання</a:t>
            </a:r>
            <a:r>
              <a:rPr lang="ru-RU" sz="2400" b="1" dirty="0"/>
              <a:t> </a:t>
            </a:r>
            <a:r>
              <a:rPr lang="ru-RU" sz="2400" b="1" dirty="0" err="1"/>
              <a:t>різноманітних</a:t>
            </a:r>
            <a:r>
              <a:rPr lang="ru-RU" sz="2400" b="1" dirty="0"/>
              <a:t> </a:t>
            </a:r>
            <a:r>
              <a:rPr lang="ru-RU" sz="2400" b="1" dirty="0" err="1"/>
              <a:t>даних</a:t>
            </a:r>
            <a:r>
              <a:rPr lang="ru-RU" sz="2400" b="1" dirty="0"/>
              <a:t>. </a:t>
            </a:r>
            <a:r>
              <a:rPr lang="ru-RU" sz="2400" b="1" dirty="0" err="1"/>
              <a:t>Дані</a:t>
            </a:r>
            <a:r>
              <a:rPr lang="ru-RU" sz="2400" b="1" dirty="0"/>
              <a:t>, </a:t>
            </a:r>
            <a:r>
              <a:rPr lang="ru-RU" sz="2400" b="1" dirty="0" err="1"/>
              <a:t>подані</a:t>
            </a:r>
            <a:r>
              <a:rPr lang="ru-RU" sz="2400" b="1" dirty="0"/>
              <a:t> у </a:t>
            </a:r>
            <a:r>
              <a:rPr lang="ru-RU" sz="2400" b="1" dirty="0" err="1"/>
              <a:t>таблиці</a:t>
            </a:r>
            <a:r>
              <a:rPr lang="ru-RU" sz="2400" b="1" dirty="0"/>
              <a:t>, </a:t>
            </a:r>
            <a:r>
              <a:rPr lang="ru-RU" sz="2400" b="1" dirty="0" err="1"/>
              <a:t>більш</a:t>
            </a:r>
            <a:r>
              <a:rPr lang="ru-RU" sz="2400" b="1" dirty="0"/>
              <a:t> </a:t>
            </a:r>
            <a:r>
              <a:rPr lang="ru-RU" sz="2400" b="1" dirty="0" err="1"/>
              <a:t>зручні</a:t>
            </a:r>
            <a:r>
              <a:rPr lang="ru-RU" sz="2400" b="1" dirty="0"/>
              <a:t> для </a:t>
            </a:r>
            <a:r>
              <a:rPr lang="ru-RU" sz="2400" b="1"/>
              <a:t>сприймання</a:t>
            </a:r>
            <a:r>
              <a:rPr lang="ru-RU" sz="2400" b="1" dirty="0"/>
              <a:t> та </a:t>
            </a:r>
            <a:r>
              <a:rPr lang="ru-RU" sz="2400" b="1" dirty="0" err="1"/>
              <a:t>опрацювання</a:t>
            </a:r>
            <a:r>
              <a:rPr lang="ru-RU" sz="2400" b="1" dirty="0"/>
              <a:t>, </a:t>
            </a:r>
            <a:r>
              <a:rPr lang="ru-RU" sz="2400" b="1" dirty="0" err="1"/>
              <a:t>ніж</a:t>
            </a:r>
            <a:r>
              <a:rPr lang="ru-RU" sz="2400" b="1" dirty="0"/>
              <a:t> </a:t>
            </a:r>
            <a:r>
              <a:rPr lang="ru-RU" sz="2400" b="1" dirty="0" err="1"/>
              <a:t>звичайний</a:t>
            </a:r>
            <a:r>
              <a:rPr lang="ru-RU" sz="2400" b="1" dirty="0"/>
              <a:t> текст.</a:t>
            </a:r>
            <a:endParaRPr lang="uk-UA" sz="2400" b="1" dirty="0"/>
          </a:p>
        </p:txBody>
      </p:sp>
      <p:pic>
        <p:nvPicPr>
          <p:cNvPr id="2050" name="Picture 2" descr="Урок(практична робота) MS Excel. Створення та форматування таблиць">
            <a:extLst>
              <a:ext uri="{FF2B5EF4-FFF2-40B4-BE49-F238E27FC236}">
                <a16:creationId xmlns:a16="http://schemas.microsoft.com/office/drawing/2014/main" id="{23532F71-E8C7-C573-F3FE-7B04765DDC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23" t="4250" r="3486" b="3573"/>
          <a:stretch/>
        </p:blipFill>
        <p:spPr bwMode="auto">
          <a:xfrm rot="21344147">
            <a:off x="201817" y="2035628"/>
            <a:ext cx="6812036" cy="278674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ведення даних у таблицю і переміщення по таблиці - Таблиці в текстових  документах">
            <a:extLst>
              <a:ext uri="{FF2B5EF4-FFF2-40B4-BE49-F238E27FC236}">
                <a16:creationId xmlns:a16="http://schemas.microsoft.com/office/drawing/2014/main" id="{3D434875-1AF2-5B2A-EEFD-B13671B5E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4807">
            <a:off x="6913288" y="1802463"/>
            <a:ext cx="5032938" cy="406211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hlinkClick r:id="rId11"/>
            <a:extLst>
              <a:ext uri="{FF2B5EF4-FFF2-40B4-BE49-F238E27FC236}">
                <a16:creationId xmlns:a16="http://schemas.microsoft.com/office/drawing/2014/main" id="{42466EC8-1D5B-7AEA-0262-571C59EB8FB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2681"/>
            <a:ext cx="2755274" cy="10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Таблиця</a:t>
            </a:r>
            <a:r>
              <a:rPr lang="ru-RU" sz="2400" b="1" dirty="0"/>
              <a:t> </a:t>
            </a:r>
            <a:r>
              <a:rPr lang="ru-RU" sz="2400" b="1" dirty="0" err="1"/>
              <a:t>складається</a:t>
            </a:r>
            <a:r>
              <a:rPr lang="ru-RU" sz="2400" b="1" dirty="0"/>
              <a:t> </a:t>
            </a:r>
            <a:r>
              <a:rPr lang="ru-RU" sz="2400" b="1" dirty="0" err="1"/>
              <a:t>зі</a:t>
            </a:r>
            <a:r>
              <a:rPr lang="ru-RU" sz="2400" b="1" dirty="0"/>
              <a:t> </a:t>
            </a:r>
            <a:r>
              <a:rPr lang="ru-RU" sz="2400" b="1" dirty="0" err="1"/>
              <a:t>стовпців</a:t>
            </a:r>
            <a:r>
              <a:rPr lang="ru-RU" sz="2400" b="1" dirty="0"/>
              <a:t> і </a:t>
            </a:r>
            <a:r>
              <a:rPr lang="ru-RU" sz="2400" b="1" dirty="0" err="1"/>
              <a:t>рядків</a:t>
            </a:r>
            <a:r>
              <a:rPr lang="ru-RU" sz="2400" b="1" dirty="0"/>
              <a:t>, на </a:t>
            </a:r>
            <a:r>
              <a:rPr lang="ru-RU" sz="2400" b="1" dirty="0" err="1"/>
              <a:t>перетині</a:t>
            </a:r>
            <a:r>
              <a:rPr lang="ru-RU" sz="2400" b="1" dirty="0"/>
              <a:t>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містяться</a:t>
            </a:r>
            <a:r>
              <a:rPr lang="ru-RU" sz="2400" b="1" dirty="0"/>
              <a:t> </a:t>
            </a:r>
            <a:r>
              <a:rPr lang="ru-RU" sz="2400" b="1" dirty="0" err="1"/>
              <a:t>клітинки</a:t>
            </a:r>
            <a:r>
              <a:rPr lang="ru-RU" sz="2400" b="1" dirty="0"/>
              <a:t>. </a:t>
            </a:r>
            <a:r>
              <a:rPr lang="ru-RU" sz="2400" b="1" dirty="0" err="1"/>
              <a:t>Стовпці</a:t>
            </a:r>
            <a:r>
              <a:rPr lang="ru-RU" sz="2400" b="1" dirty="0"/>
              <a:t>, рядки, </a:t>
            </a:r>
            <a:r>
              <a:rPr lang="ru-RU" sz="2400" b="1" dirty="0" err="1"/>
              <a:t>клітинки</a:t>
            </a:r>
            <a:r>
              <a:rPr lang="ru-RU" sz="2400" b="1" dirty="0"/>
              <a:t> є </a:t>
            </a:r>
            <a:r>
              <a:rPr lang="ru-RU" sz="2400" b="1" dirty="0" err="1"/>
              <a:t>об’єктами</a:t>
            </a:r>
            <a:r>
              <a:rPr lang="ru-RU" sz="2400" b="1" dirty="0"/>
              <a:t> </a:t>
            </a:r>
            <a:r>
              <a:rPr lang="ru-RU" sz="2400" b="1" dirty="0" err="1"/>
              <a:t>таблиці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3074" name="Picture 2" descr="Додавання та редагування таблиць — урок. Інформатика, 5 клас.">
            <a:extLst>
              <a:ext uri="{FF2B5EF4-FFF2-40B4-BE49-F238E27FC236}">
                <a16:creationId xmlns:a16="http://schemas.microsoft.com/office/drawing/2014/main" id="{0E11C943-C730-3B86-49FD-1BE3110C01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8729" y="1259877"/>
            <a:ext cx="9209683" cy="433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E1E9DBCE-336B-CD0C-3EC4-A8DE024A537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2681"/>
            <a:ext cx="2755274" cy="10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5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9683CA-7A2C-AE80-41E5-643555D62429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2929" t="46476" r="20357" b="24825"/>
          <a:stretch/>
        </p:blipFill>
        <p:spPr>
          <a:xfrm>
            <a:off x="288937" y="1698219"/>
            <a:ext cx="11595561" cy="3300501"/>
          </a:xfrm>
          <a:prstGeom prst="rect">
            <a:avLst/>
          </a:prstGeom>
          <a:ln>
            <a:solidFill>
              <a:schemeClr val="tx1"/>
            </a:solidFill>
          </a:ln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53187615-E5CD-022D-DEF6-720BB9040315}"/>
              </a:ext>
            </a:extLst>
          </p:cNvPr>
          <p:cNvGrpSpPr/>
          <p:nvPr/>
        </p:nvGrpSpPr>
        <p:grpSpPr>
          <a:xfrm>
            <a:off x="201816" y="171642"/>
            <a:ext cx="10674531" cy="830997"/>
            <a:chOff x="201816" y="171642"/>
            <a:chExt cx="10674531" cy="83099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4FF15EA-E50A-D90F-BF87-4E6836257A9E}"/>
                </a:ext>
              </a:extLst>
            </p:cNvPr>
            <p:cNvSpPr txBox="1"/>
            <p:nvPr/>
          </p:nvSpPr>
          <p:spPr>
            <a:xfrm>
              <a:off x="201816" y="171642"/>
              <a:ext cx="10674531" cy="830997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solidFill>
                <a:srgbClr val="7030A0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>
              <a:spAutoFit/>
            </a:bodyPr>
            <a:lstStyle/>
            <a:p>
              <a:r>
                <a:rPr lang="ru-RU" sz="2400" b="1" dirty="0"/>
                <a:t>Для </a:t>
              </a:r>
              <a:r>
                <a:rPr lang="ru-RU" sz="2400" b="1" dirty="0" err="1">
                  <a:solidFill>
                    <a:srgbClr val="FF0000"/>
                  </a:solidFill>
                </a:rPr>
                <a:t>виділення</a:t>
              </a: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  <a:r>
                <a:rPr lang="ru-RU" sz="2400" b="1" dirty="0" err="1">
                  <a:solidFill>
                    <a:srgbClr val="FF0000"/>
                  </a:solidFill>
                </a:rPr>
                <a:t>однієї</a:t>
              </a: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  <a:r>
                <a:rPr lang="ru-RU" sz="2400" b="1" dirty="0" err="1">
                  <a:solidFill>
                    <a:srgbClr val="FF0000"/>
                  </a:solidFill>
                </a:rPr>
                <a:t>клітинки</a:t>
              </a: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  <a:r>
                <a:rPr lang="ru-RU" sz="2400" b="1" dirty="0" err="1">
                  <a:solidFill>
                    <a:srgbClr val="FF0000"/>
                  </a:solidFill>
                </a:rPr>
                <a:t>таблиці</a:t>
              </a:r>
              <a:r>
                <a:rPr lang="ru-RU" sz="2400" b="1" dirty="0">
                  <a:solidFill>
                    <a:srgbClr val="FF0000"/>
                  </a:solidFill>
                </a:rPr>
                <a:t> </a:t>
              </a:r>
              <a:r>
                <a:rPr lang="ru-RU" sz="2400" b="1" dirty="0"/>
                <a:t>– </a:t>
              </a:r>
              <a:r>
                <a:rPr lang="ru-RU" sz="2400" b="1" dirty="0" err="1"/>
                <a:t>вибрати</a:t>
              </a:r>
              <a:r>
                <a:rPr lang="ru-RU" sz="2400" b="1" dirty="0"/>
                <a:t> </a:t>
              </a:r>
              <a:r>
                <a:rPr lang="ru-RU" sz="2400" b="1" dirty="0" err="1"/>
                <a:t>внутрішню</a:t>
              </a:r>
              <a:r>
                <a:rPr lang="ru-RU" sz="2400" b="1" dirty="0"/>
                <a:t> область </a:t>
              </a:r>
              <a:r>
                <a:rPr lang="ru-RU" sz="2400" b="1" dirty="0" err="1"/>
                <a:t>клітинки</a:t>
              </a:r>
              <a:r>
                <a:rPr lang="ru-RU" sz="2400" b="1" dirty="0"/>
                <a:t> </a:t>
              </a:r>
              <a:r>
                <a:rPr lang="ru-RU" sz="2400" b="1" dirty="0" err="1"/>
                <a:t>біля</a:t>
              </a:r>
              <a:r>
                <a:rPr lang="ru-RU" sz="2400" b="1" dirty="0"/>
                <a:t> </a:t>
              </a:r>
              <a:r>
                <a:rPr lang="ru-RU" sz="2400" b="1" dirty="0" err="1"/>
                <a:t>її</a:t>
              </a:r>
              <a:r>
                <a:rPr lang="ru-RU" sz="2400" b="1" dirty="0"/>
                <a:t> </a:t>
              </a:r>
              <a:r>
                <a:rPr lang="ru-RU" sz="2400" b="1" dirty="0" err="1"/>
                <a:t>лівої</a:t>
              </a:r>
              <a:r>
                <a:rPr lang="ru-RU" sz="2400" b="1" dirty="0"/>
                <a:t> </a:t>
              </a:r>
              <a:r>
                <a:rPr lang="ru-RU" sz="2400" b="1" dirty="0" err="1"/>
                <a:t>межі</a:t>
              </a:r>
              <a:r>
                <a:rPr lang="ru-RU" sz="2400" b="1" dirty="0"/>
                <a:t>, коли </a:t>
              </a:r>
              <a:r>
                <a:rPr lang="ru-RU" sz="2400" b="1" dirty="0" err="1"/>
                <a:t>вказів­ник</a:t>
              </a:r>
              <a:r>
                <a:rPr lang="ru-RU" sz="2400" b="1" dirty="0"/>
                <a:t> </a:t>
              </a:r>
              <a:r>
                <a:rPr lang="ru-RU" sz="2400" b="1" dirty="0" err="1"/>
                <a:t>набуває</a:t>
              </a:r>
              <a:r>
                <a:rPr lang="ru-RU" sz="2400" b="1" dirty="0"/>
                <a:t> </a:t>
              </a:r>
              <a:r>
                <a:rPr lang="ru-RU" sz="2400" b="1" dirty="0" err="1"/>
                <a:t>вигляду</a:t>
              </a:r>
              <a:r>
                <a:rPr lang="ru-RU" sz="2400" b="1" dirty="0"/>
                <a:t> </a:t>
              </a:r>
              <a:endParaRPr lang="uk-UA" sz="2400" b="1" dirty="0"/>
            </a:p>
          </p:txBody>
        </p:sp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DEB3BF01-8ABE-0987-28A1-7C168E6A855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l="45246" t="39623" r="52566" b="55618"/>
            <a:stretch/>
          </p:blipFill>
          <p:spPr>
            <a:xfrm rot="13286624">
              <a:off x="6958013" y="653134"/>
              <a:ext cx="266700" cy="326364"/>
            </a:xfrm>
            <a:prstGeom prst="rect">
              <a:avLst/>
            </a:prstGeom>
          </p:spPr>
        </p:pic>
      </p:grpSp>
      <p:sp>
        <p:nvSpPr>
          <p:cNvPr id="14" name="Прямокутник: округлені кути 13">
            <a:extLst>
              <a:ext uri="{FF2B5EF4-FFF2-40B4-BE49-F238E27FC236}">
                <a16:creationId xmlns:a16="http://schemas.microsoft.com/office/drawing/2014/main" id="{EE9D159F-4201-5485-708D-3CB61D65967C}"/>
              </a:ext>
            </a:extLst>
          </p:cNvPr>
          <p:cNvSpPr/>
          <p:nvPr/>
        </p:nvSpPr>
        <p:spPr>
          <a:xfrm>
            <a:off x="201816" y="3174945"/>
            <a:ext cx="3386115" cy="830998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2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670F5DF6-50CE-7D5C-8344-A95D313D06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926133" y="3793596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2"/>
            <a:extLst>
              <a:ext uri="{FF2B5EF4-FFF2-40B4-BE49-F238E27FC236}">
                <a16:creationId xmlns:a16="http://schemas.microsoft.com/office/drawing/2014/main" id="{D7B7C297-616F-B9EF-D89B-3A43AED6583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2681"/>
            <a:ext cx="2755274" cy="1074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45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18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986</TotalTime>
  <Words>117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124</cp:revision>
  <dcterms:created xsi:type="dcterms:W3CDTF">2023-03-17T21:15:50Z</dcterms:created>
  <dcterms:modified xsi:type="dcterms:W3CDTF">2023-11-09T18:47:46Z</dcterms:modified>
</cp:coreProperties>
</file>