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476" r:id="rId3"/>
    <p:sldId id="488" r:id="rId4"/>
    <p:sldId id="489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3333FF"/>
    <a:srgbClr val="FF3399"/>
    <a:srgbClr val="8FA0A8"/>
    <a:srgbClr val="4D97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Relationship Id="rId9" Type="http://schemas.openxmlformats.org/officeDocument/2006/relationships/hyperlink" Target="https://youtu.be/j1hOyaRoXKM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png"/><Relationship Id="rId7" Type="http://schemas.openxmlformats.org/officeDocument/2006/relationships/hyperlink" Target="https://youtu.be/j1hOyaRoXKM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s://youtu.be/j1hOyaRoXKM" TargetMode="Externa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s://youtu.be/j1hOyaRoXKM" TargetMode="External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j1hOyaRoXK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46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87111" y="189782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Оформлення результатів </a:t>
            </a:r>
            <a:r>
              <a:rPr lang="uk-UA" sz="54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проєктної</a:t>
            </a:r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 діяльності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D64F6D-C602-C1D2-8D0A-432656E00D2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174" r="24071" b="73334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9BD7760E-D109-D4AA-BEC2-CE10621D70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6568" y="5786846"/>
            <a:ext cx="2746176" cy="107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229" y="2294461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1711232" y="1357552"/>
            <a:ext cx="10117909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Результати, отримані у ході виконання проєкту, необхідно підсумувати та подати у формі, зручній для </a:t>
            </a:r>
            <a:r>
              <a:rPr lang="uk-UA" sz="2800" b="1" i="1" dirty="0" err="1"/>
              <a:t>презентування</a:t>
            </a:r>
            <a:r>
              <a:rPr lang="uk-UA" sz="2800" b="1" i="1" dirty="0"/>
              <a:t> результатів або їх використання. Форма подання може бути: презентація, </a:t>
            </a:r>
            <a:r>
              <a:rPr lang="uk-UA" sz="2800" b="1" i="1" dirty="0" err="1"/>
              <a:t>вебсайт</a:t>
            </a:r>
            <a:r>
              <a:rPr lang="uk-UA" sz="2800" b="1" i="1" dirty="0"/>
              <a:t>, текстовий документ, графічні зображення та ін.</a:t>
            </a:r>
            <a:endParaRPr lang="ru-RU" sz="2800" b="1" i="1" dirty="0"/>
          </a:p>
        </p:txBody>
      </p: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380DC932-C39D-71A8-BA4B-0258B0D601FD}"/>
              </a:ext>
            </a:extLst>
          </p:cNvPr>
          <p:cNvGrpSpPr/>
          <p:nvPr/>
        </p:nvGrpSpPr>
        <p:grpSpPr>
          <a:xfrm>
            <a:off x="484776" y="182628"/>
            <a:ext cx="822448" cy="1174924"/>
            <a:chOff x="0" y="4239418"/>
            <a:chExt cx="822448" cy="117492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0" name="Стрілка: шеврон 19">
              <a:extLst>
                <a:ext uri="{FF2B5EF4-FFF2-40B4-BE49-F238E27FC236}">
                  <a16:creationId xmlns:a16="http://schemas.microsoft.com/office/drawing/2014/main" id="{DFB84244-E932-6873-CAE0-41BB93ACD4E0}"/>
                </a:ext>
              </a:extLst>
            </p:cNvPr>
            <p:cNvSpPr/>
            <p:nvPr/>
          </p:nvSpPr>
          <p:spPr>
            <a:xfrm rot="5400000">
              <a:off x="-176238" y="4415656"/>
              <a:ext cx="1174924" cy="822447"/>
            </a:xfrm>
            <a:prstGeom prst="chevron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accent6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Стрілка: шеврон 4">
              <a:extLst>
                <a:ext uri="{FF2B5EF4-FFF2-40B4-BE49-F238E27FC236}">
                  <a16:creationId xmlns:a16="http://schemas.microsoft.com/office/drawing/2014/main" id="{214796C7-1CA9-2479-5AF9-B40A784FF0E5}"/>
                </a:ext>
              </a:extLst>
            </p:cNvPr>
            <p:cNvSpPr txBox="1"/>
            <p:nvPr/>
          </p:nvSpPr>
          <p:spPr>
            <a:xfrm>
              <a:off x="1" y="4650642"/>
              <a:ext cx="822447" cy="35247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3600" b="1" kern="1200" dirty="0">
                  <a:solidFill>
                    <a:schemeClr val="accent1">
                      <a:lumMod val="50000"/>
                    </a:schemeClr>
                  </a:solidFill>
                </a:rPr>
                <a:t>5</a:t>
              </a:r>
            </a:p>
          </p:txBody>
        </p:sp>
      </p:grpSp>
      <p:grpSp>
        <p:nvGrpSpPr>
          <p:cNvPr id="11" name="Групувати 10">
            <a:extLst>
              <a:ext uri="{FF2B5EF4-FFF2-40B4-BE49-F238E27FC236}">
                <a16:creationId xmlns:a16="http://schemas.microsoft.com/office/drawing/2014/main" id="{414A304A-C359-919F-2FD2-A7C92F557499}"/>
              </a:ext>
            </a:extLst>
          </p:cNvPr>
          <p:cNvGrpSpPr/>
          <p:nvPr/>
        </p:nvGrpSpPr>
        <p:grpSpPr>
          <a:xfrm>
            <a:off x="1307223" y="182628"/>
            <a:ext cx="9215634" cy="763700"/>
            <a:chOff x="822447" y="4239418"/>
            <a:chExt cx="9215634" cy="76370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8" name="Прямокутник: округлені верхні кути 17">
              <a:extLst>
                <a:ext uri="{FF2B5EF4-FFF2-40B4-BE49-F238E27FC236}">
                  <a16:creationId xmlns:a16="http://schemas.microsoft.com/office/drawing/2014/main" id="{EE0E409E-A172-3CA0-49B3-7C6403849789}"/>
                </a:ext>
              </a:extLst>
            </p:cNvPr>
            <p:cNvSpPr/>
            <p:nvPr/>
          </p:nvSpPr>
          <p:spPr>
            <a:xfrm rot="5400000">
              <a:off x="5048414" y="13451"/>
              <a:ext cx="763700" cy="9215634"/>
            </a:xfrm>
            <a:prstGeom prst="round2SameRect">
              <a:avLst/>
            </a:prstGeom>
            <a:solidFill>
              <a:schemeClr val="accent6">
                <a:lumMod val="60000"/>
                <a:lumOff val="40000"/>
                <a:alpha val="90000"/>
              </a:schemeClr>
            </a:solidFill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Прямокутник: округлені верхні кути 6">
              <a:extLst>
                <a:ext uri="{FF2B5EF4-FFF2-40B4-BE49-F238E27FC236}">
                  <a16:creationId xmlns:a16="http://schemas.microsoft.com/office/drawing/2014/main" id="{20CEC724-645B-CD19-0157-BC27AE6C0636}"/>
                </a:ext>
              </a:extLst>
            </p:cNvPr>
            <p:cNvSpPr txBox="1"/>
            <p:nvPr/>
          </p:nvSpPr>
          <p:spPr>
            <a:xfrm>
              <a:off x="822448" y="4276699"/>
              <a:ext cx="9178353" cy="68913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06248" tIns="18415" rIns="18415" bIns="18415" numCol="1" spcCol="1270" anchor="ctr" anchorCtr="0">
              <a:noAutofit/>
            </a:bodyPr>
            <a:lstStyle/>
            <a:p>
              <a:pPr marL="285750" lvl="1" indent="-285750" algn="l" defTabSz="1289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uk-UA" sz="2900" b="1" kern="1200" dirty="0"/>
                <a:t>Оформлення результатів проєкту та їх представлення</a:t>
              </a:r>
            </a:p>
          </p:txBody>
        </p:sp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3067AB1-BEEF-AF26-07EE-836A104BD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42703" y1="43421" x2="43784" y2="51579"/>
                        <a14:foregroundMark x1="40811" y1="32632" x2="41351" y2="35000"/>
                        <a14:foregroundMark x1="40541" y1="33684" x2="45405" y2="55789"/>
                        <a14:foregroundMark x1="47568" y1="44737" x2="51892" y2="560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572">
            <a:off x="357815" y="832736"/>
            <a:ext cx="1898821" cy="975071"/>
          </a:xfrm>
          <a:prstGeom prst="rect">
            <a:avLst/>
          </a:prstGeom>
        </p:spPr>
      </p:pic>
      <p:pic>
        <p:nvPicPr>
          <p:cNvPr id="12" name="Picture 2" descr="Настільні ігри для груп продовженого дня — рятувальний круг для учнів та  вчителів!">
            <a:extLst>
              <a:ext uri="{FF2B5EF4-FFF2-40B4-BE49-F238E27FC236}">
                <a16:creationId xmlns:a16="http://schemas.microsoft.com/office/drawing/2014/main" id="{CD43EBDF-0EE5-5760-0182-83B6EFB3F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061" y="3721203"/>
            <a:ext cx="4561505" cy="3041003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9D699B25-2703-BCD7-DEFD-909CD2AD80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801" y="5839866"/>
            <a:ext cx="2746176" cy="107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6243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4615544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Підготуйтесь розповісти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1FAF3A-1EC3-1E7D-4180-4E1DFD41F205}"/>
              </a:ext>
            </a:extLst>
          </p:cNvPr>
          <p:cNvSpPr txBox="1"/>
          <p:nvPr/>
        </p:nvSpPr>
        <p:spPr>
          <a:xfrm>
            <a:off x="278672" y="822338"/>
            <a:ext cx="11704321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При захисті свого проєкту потрібно розповісти слухачам і вчителю про те:</a:t>
            </a:r>
            <a:endParaRPr lang="ru-RU" sz="2800" b="1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AA5843-384E-CF31-7738-356DC3F910C2}"/>
              </a:ext>
            </a:extLst>
          </p:cNvPr>
          <p:cNvSpPr txBox="1"/>
          <p:nvPr/>
        </p:nvSpPr>
        <p:spPr>
          <a:xfrm>
            <a:off x="1944210" y="1913201"/>
            <a:ext cx="10038783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Які знання знадобилися в практичній роботі?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Який особистий досвід змогли використати?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Який новий досвід отримали?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  <a:effectLst/>
              </a:rPr>
              <a:t>Що змінилося в результаті виконання про</a:t>
            </a:r>
            <a:r>
              <a:rPr lang="uk-UA" sz="2800" b="1" i="1" dirty="0">
                <a:solidFill>
                  <a:srgbClr val="3333CC"/>
                </a:solidFill>
              </a:rPr>
              <a:t>є</a:t>
            </a:r>
            <a:r>
              <a:rPr lang="uk-UA" sz="2800" b="1" i="1" dirty="0">
                <a:solidFill>
                  <a:srgbClr val="3333CC"/>
                </a:solidFill>
                <a:effectLst/>
              </a:rPr>
              <a:t>кту?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sz="2800" b="1" i="1" dirty="0">
                <a:solidFill>
                  <a:srgbClr val="3333CC"/>
                </a:solidFill>
              </a:rPr>
              <a:t>Чим ваш проєкт може бути корисним для</a:t>
            </a:r>
            <a:r>
              <a:rPr lang="uk-UA" sz="2800" b="1" i="1" dirty="0">
                <a:solidFill>
                  <a:srgbClr val="3333CC"/>
                </a:solidFill>
                <a:effectLst/>
              </a:rPr>
              <a:t> інших людей?</a:t>
            </a:r>
            <a:endParaRPr lang="uk-UA" sz="2800" b="1" i="1" dirty="0">
              <a:solidFill>
                <a:srgbClr val="3333CC"/>
              </a:solidFill>
            </a:endParaRPr>
          </a:p>
        </p:txBody>
      </p:sp>
      <p:pic>
        <p:nvPicPr>
          <p:cNvPr id="1026" name="Picture 2" descr="Літній експрес-курс «РозУмний школяр» —">
            <a:extLst>
              <a:ext uri="{FF2B5EF4-FFF2-40B4-BE49-F238E27FC236}">
                <a16:creationId xmlns:a16="http://schemas.microsoft.com/office/drawing/2014/main" id="{D880B35F-F292-71DA-4CD4-01CF1A13C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875" y="4252310"/>
            <a:ext cx="4393474" cy="247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CDDD100C-A5F8-A9E9-478E-19EFE53AE1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801" y="5839866"/>
            <a:ext cx="2746176" cy="107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84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0255"/>
            <a:ext cx="2233873" cy="44677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4E4A5D-2196-63D7-7D53-894C969B9096}"/>
              </a:ext>
            </a:extLst>
          </p:cNvPr>
          <p:cNvSpPr txBox="1"/>
          <p:nvPr/>
        </p:nvSpPr>
        <p:spPr>
          <a:xfrm>
            <a:off x="278673" y="134361"/>
            <a:ext cx="4615544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Підготуйтесь показати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1FAF3A-1EC3-1E7D-4180-4E1DFD41F205}"/>
              </a:ext>
            </a:extLst>
          </p:cNvPr>
          <p:cNvSpPr txBox="1"/>
          <p:nvPr/>
        </p:nvSpPr>
        <p:spPr>
          <a:xfrm>
            <a:off x="278672" y="822338"/>
            <a:ext cx="11704321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Під час виступу при захисті проєкту демонструйте результати своєї роботи глядачам. Це може бути презентація, відео, плакат, таблиці, </a:t>
            </a:r>
            <a:r>
              <a:rPr lang="uk-UA" sz="2800" b="1" i="1" dirty="0" err="1"/>
              <a:t>фотослайдшоу</a:t>
            </a:r>
            <a:r>
              <a:rPr lang="uk-UA" sz="2800" b="1" i="1" dirty="0"/>
              <a:t> і </a:t>
            </a:r>
            <a:r>
              <a:rPr lang="uk-UA" sz="2800" b="1" i="1" dirty="0" err="1"/>
              <a:t>т.п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2050" name="Picture 2" descr="Дев'ятирічний школяр зі Звенигородки отримав у Ватикані престижну премію -  Korrespondent.net">
            <a:extLst>
              <a:ext uri="{FF2B5EF4-FFF2-40B4-BE49-F238E27FC236}">
                <a16:creationId xmlns:a16="http://schemas.microsoft.com/office/drawing/2014/main" id="{14ACF5A7-E366-7835-76E2-A101598B1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199" y="2394714"/>
            <a:ext cx="6858817" cy="43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A0224E9D-1A41-A85A-9ADA-5D247A91FD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801" y="5839866"/>
            <a:ext cx="2746176" cy="107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914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3402</TotalTime>
  <Words>140</Words>
  <Application>Microsoft Office PowerPoint</Application>
  <PresentationFormat>Широкий екран</PresentationFormat>
  <Paragraphs>16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464</cp:revision>
  <dcterms:created xsi:type="dcterms:W3CDTF">2022-06-24T20:27:06Z</dcterms:created>
  <dcterms:modified xsi:type="dcterms:W3CDTF">2023-01-29T07:50:53Z</dcterms:modified>
</cp:coreProperties>
</file>