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22" r:id="rId2"/>
    <p:sldId id="441" r:id="rId3"/>
    <p:sldId id="538" r:id="rId4"/>
    <p:sldId id="537" r:id="rId5"/>
    <p:sldId id="544" r:id="rId6"/>
    <p:sldId id="262" r:id="rId7"/>
    <p:sldId id="256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FF00FF"/>
    <a:srgbClr val="F0F97F"/>
    <a:srgbClr val="EEDDEF"/>
    <a:srgbClr val="C5EAFA"/>
    <a:srgbClr val="5BD4F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08.03.2024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jWb1QbwKRd0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jWb1QbwKRd0" TargetMode="External"/><Relationship Id="rId4" Type="http://schemas.openxmlformats.org/officeDocument/2006/relationships/image" Target="../media/image9.gif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Wb1QbwKRd0" TargetMode="External"/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9.gif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jWb1QbwKRd0" TargetMode="External"/><Relationship Id="rId4" Type="http://schemas.openxmlformats.org/officeDocument/2006/relationships/image" Target="../media/image9.gif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jWb1QbwKRd0" TargetMode="External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4.jpeg"/><Relationship Id="rId4" Type="http://schemas.openxmlformats.org/officeDocument/2006/relationships/image" Target="../media/image9.gif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microsoft.com/office/2007/relationships/hdphoto" Target="../media/hdphoto5.wdp"/><Relationship Id="rId7" Type="http://schemas.microsoft.com/office/2007/relationships/hdphoto" Target="../media/hdphoto1.wdp"/><Relationship Id="rId12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youtu.be/jWb1QbwKRd0" TargetMode="External"/><Relationship Id="rId5" Type="http://schemas.microsoft.com/office/2007/relationships/hdphoto" Target="../media/hdphoto6.wdp"/><Relationship Id="rId10" Type="http://schemas.openxmlformats.org/officeDocument/2006/relationships/image" Target="../media/image6.jpg"/><Relationship Id="rId4" Type="http://schemas.openxmlformats.org/officeDocument/2006/relationships/image" Target="../media/image18.png"/><Relationship Id="rId9" Type="http://schemas.openxmlformats.org/officeDocument/2006/relationships/hyperlink" Target="https://www.youtube.com/channel/UCYtu9EnlIk3Nph-Yj_nHd6A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Wb1QbwKRd0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33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032985" y="2263591"/>
            <a:ext cx="8159015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ЛІНІЙНІ ПРОЄКТИ ЗІ ЗМІННИМИ В </a:t>
            </a:r>
            <a:r>
              <a:rPr lang="en-US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SCRATCH 3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8A141E-879B-B1EB-F4F8-8952509B98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23238" r="24857" b="61302"/>
          <a:stretch/>
        </p:blipFill>
        <p:spPr>
          <a:xfrm>
            <a:off x="0" y="-6771"/>
            <a:ext cx="4966309" cy="1060254"/>
          </a:xfrm>
          <a:prstGeom prst="rect">
            <a:avLst/>
          </a:prstGeom>
        </p:spPr>
      </p:pic>
      <p:pic>
        <p:nvPicPr>
          <p:cNvPr id="19" name="Рисунок 18">
            <a:hlinkClick r:id="rId11"/>
            <a:extLst>
              <a:ext uri="{FF2B5EF4-FFF2-40B4-BE49-F238E27FC236}">
                <a16:creationId xmlns:a16="http://schemas.microsoft.com/office/drawing/2014/main" id="{DCD58044-28D7-D77D-3D76-479F04C048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440" y="4595144"/>
            <a:ext cx="3684120" cy="143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1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50" y="1825183"/>
            <a:ext cx="10502564" cy="1384995"/>
            <a:chOff x="318671" y="1951600"/>
            <a:chExt cx="12079655" cy="1471401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18671" y="1951600"/>
              <a:ext cx="12079655" cy="14714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38701" cy="14714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з використанням змінних.</a:t>
              </a:r>
            </a:p>
            <a:p>
              <a:r>
                <a:rPr lang="uk-UA" sz="2800" b="1" dirty="0"/>
                <a:t>Обчислити периметр кімнати за уведеними користувачем довжиною і шириною кімнати.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38DB48F7-6902-F8B5-FD0B-56B724155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етская комната 2021: какие приемы увеличат пространство - фото">
            <a:extLst>
              <a:ext uri="{FF2B5EF4-FFF2-40B4-BE49-F238E27FC236}">
                <a16:creationId xmlns:a16="http://schemas.microsoft.com/office/drawing/2014/main" id="{0F61E00C-90EF-502E-6BF0-F03F0ABFE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06" y="3543000"/>
            <a:ext cx="4640751" cy="318273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0"/>
            <a:extLst>
              <a:ext uri="{FF2B5EF4-FFF2-40B4-BE49-F238E27FC236}">
                <a16:creationId xmlns:a16="http://schemas.microsoft.com/office/drawing/2014/main" id="{0AF0563B-D17C-C76C-905F-F4E9F7EE9B4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1424"/>
            <a:ext cx="2554977" cy="99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9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887942" y="154957"/>
            <a:ext cx="9761961" cy="9709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Обчислення периметра проводиться за формулою</a:t>
            </a:r>
          </a:p>
          <a:p>
            <a:r>
              <a:rPr lang="uk-UA" sz="2400" b="1" dirty="0">
                <a:solidFill>
                  <a:srgbClr val="FFFF00"/>
                </a:solidFill>
              </a:rPr>
              <a:t>Периметр = 2 * (Довжина + Ширина)</a:t>
            </a: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6" name="Picture 4" descr="Макет комнаты (105 фото) - фото - картинки и рисунки: скачать бесплатно">
            <a:extLst>
              <a:ext uri="{FF2B5EF4-FFF2-40B4-BE49-F238E27FC236}">
                <a16:creationId xmlns:a16="http://schemas.microsoft.com/office/drawing/2014/main" id="{2BDE6E90-DBB0-838F-70D6-73B493D3A5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8" b="11277"/>
          <a:stretch/>
        </p:blipFill>
        <p:spPr bwMode="auto">
          <a:xfrm>
            <a:off x="2609850" y="1161433"/>
            <a:ext cx="7162800" cy="542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ульбашка прямої мови: прямокутна з округленими кутами 4">
            <a:extLst>
              <a:ext uri="{FF2B5EF4-FFF2-40B4-BE49-F238E27FC236}">
                <a16:creationId xmlns:a16="http://schemas.microsoft.com/office/drawing/2014/main" id="{B436C1CE-5BD3-D2CB-2765-D80892D90AD5}"/>
              </a:ext>
            </a:extLst>
          </p:cNvPr>
          <p:cNvSpPr/>
          <p:nvPr/>
        </p:nvSpPr>
        <p:spPr>
          <a:xfrm>
            <a:off x="8367071" y="5660858"/>
            <a:ext cx="2229546" cy="930442"/>
          </a:xfrm>
          <a:prstGeom prst="wedgeRoundRectCallout">
            <a:avLst>
              <a:gd name="adj1" fmla="val -54599"/>
              <a:gd name="adj2" fmla="val -9719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Довжина кімнати (А)</a:t>
            </a:r>
          </a:p>
        </p:txBody>
      </p:sp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39BA7CEF-D4FA-3E5B-1987-2CBD8E703BFF}"/>
              </a:ext>
            </a:extLst>
          </p:cNvPr>
          <p:cNvSpPr/>
          <p:nvPr/>
        </p:nvSpPr>
        <p:spPr>
          <a:xfrm>
            <a:off x="789203" y="4649195"/>
            <a:ext cx="2143834" cy="930442"/>
          </a:xfrm>
          <a:prstGeom prst="wedgeRoundRectCallout">
            <a:avLst>
              <a:gd name="adj1" fmla="val 96970"/>
              <a:gd name="adj2" fmla="val 125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Ширина кімнати (В)</a:t>
            </a:r>
          </a:p>
        </p:txBody>
      </p:sp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ED8E4B28-932B-FF49-22FA-48ECA244845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1424"/>
            <a:ext cx="2554977" cy="99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2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49" y="1825183"/>
            <a:ext cx="11129581" cy="1815882"/>
            <a:chOff x="318671" y="1951600"/>
            <a:chExt cx="12079655" cy="1929170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59625" y="1951600"/>
              <a:ext cx="12038701" cy="192917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79655" cy="1929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з використанням змінних.</a:t>
              </a:r>
            </a:p>
            <a:p>
              <a:r>
                <a:rPr lang="uk-UA" sz="2800" b="1" dirty="0"/>
                <a:t>Автомобіль проїхав певний час з певною швидкістю. Обчисліть вар-</a:t>
              </a:r>
              <a:r>
                <a:rPr lang="uk-UA" sz="2800" b="1" dirty="0" err="1"/>
                <a:t>тість</a:t>
              </a:r>
              <a:r>
                <a:rPr lang="uk-UA" sz="2800" b="1" dirty="0"/>
                <a:t> витраченого бензину, якщо цей автомобіль витрачає 8 л бензину на 100 км, а 1 л бензину коштує 30 грн.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79DB8574-93F9-4483-74FA-33EA126BA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Автомобиль едет среди полей - обои для рабочего стола, картинки, фото">
            <a:extLst>
              <a:ext uri="{FF2B5EF4-FFF2-40B4-BE49-F238E27FC236}">
                <a16:creationId xmlns:a16="http://schemas.microsoft.com/office/drawing/2014/main" id="{F04B3900-0506-8266-A19B-141B2DE37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06" y="3867802"/>
            <a:ext cx="5022398" cy="282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аливна каністра ARB JC4 - купити з доставкою в Україні та Києві">
            <a:extLst>
              <a:ext uri="{FF2B5EF4-FFF2-40B4-BE49-F238E27FC236}">
                <a16:creationId xmlns:a16="http://schemas.microsoft.com/office/drawing/2014/main" id="{DBCFE001-7503-8797-2DB3-DB07E74B8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054" y="4032900"/>
            <a:ext cx="2825100" cy="282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hlinkClick r:id="rId10"/>
            <a:extLst>
              <a:ext uri="{FF2B5EF4-FFF2-40B4-BE49-F238E27FC236}">
                <a16:creationId xmlns:a16="http://schemas.microsoft.com/office/drawing/2014/main" id="{5908E8C4-D12D-0983-6EC8-50DFBBC85A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1424"/>
            <a:ext cx="2554977" cy="99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3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887942" y="154957"/>
            <a:ext cx="9761961" cy="9709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Обчислення вартості бензину проводиться за формулою</a:t>
            </a:r>
          </a:p>
          <a:p>
            <a:r>
              <a:rPr lang="uk-UA" sz="2400" b="1" dirty="0">
                <a:solidFill>
                  <a:srgbClr val="FFFF00"/>
                </a:solidFill>
              </a:rPr>
              <a:t>Вартість = 30 * 8 * (Шлях * час / 100)</a:t>
            </a: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B6F2F7ED-EE0A-8D48-58E8-D02015BAF9AE}"/>
              </a:ext>
            </a:extLst>
          </p:cNvPr>
          <p:cNvGrpSpPr/>
          <p:nvPr/>
        </p:nvGrpSpPr>
        <p:grpSpPr>
          <a:xfrm>
            <a:off x="8286750" y="3137818"/>
            <a:ext cx="3483646" cy="1614716"/>
            <a:chOff x="8286750" y="3137818"/>
            <a:chExt cx="3483646" cy="1614716"/>
          </a:xfrm>
        </p:grpSpPr>
        <p:sp>
          <p:nvSpPr>
            <p:cNvPr id="2" name="Стрілка: вліво 1">
              <a:extLst>
                <a:ext uri="{FF2B5EF4-FFF2-40B4-BE49-F238E27FC236}">
                  <a16:creationId xmlns:a16="http://schemas.microsoft.com/office/drawing/2014/main" id="{4A8DDA0B-7660-D3DD-492E-9551B57B38BA}"/>
                </a:ext>
              </a:extLst>
            </p:cNvPr>
            <p:cNvSpPr/>
            <p:nvPr/>
          </p:nvSpPr>
          <p:spPr>
            <a:xfrm>
              <a:off x="8367071" y="3852832"/>
              <a:ext cx="1012218" cy="328643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4098" name="Picture 2" descr="Машина рисунок для детей - 134 фото">
              <a:extLst>
                <a:ext uri="{FF2B5EF4-FFF2-40B4-BE49-F238E27FC236}">
                  <a16:creationId xmlns:a16="http://schemas.microsoft.com/office/drawing/2014/main" id="{1AC4FBF5-397A-B04B-34A7-37071774B5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1971" y="3137818"/>
              <a:ext cx="2638425" cy="16147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C145154-AE4E-AC3B-A882-5E7ABA073E66}"/>
                </a:ext>
              </a:extLst>
            </p:cNvPr>
            <p:cNvSpPr txBox="1"/>
            <p:nvPr/>
          </p:nvSpPr>
          <p:spPr>
            <a:xfrm>
              <a:off x="8286750" y="3476494"/>
              <a:ext cx="1524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/>
                <a:t>Швидкість</a:t>
              </a:r>
            </a:p>
          </p:txBody>
        </p:sp>
      </p:grpSp>
      <p:cxnSp>
        <p:nvCxnSpPr>
          <p:cNvPr id="11" name="Пряма зі стрілкою 10">
            <a:extLst>
              <a:ext uri="{FF2B5EF4-FFF2-40B4-BE49-F238E27FC236}">
                <a16:creationId xmlns:a16="http://schemas.microsoft.com/office/drawing/2014/main" id="{8AB6CE0C-C808-4941-7489-67133D13791F}"/>
              </a:ext>
            </a:extLst>
          </p:cNvPr>
          <p:cNvCxnSpPr>
            <a:cxnSpLocks/>
          </p:cNvCxnSpPr>
          <p:nvPr/>
        </p:nvCxnSpPr>
        <p:spPr>
          <a:xfrm flipH="1">
            <a:off x="2705100" y="4752534"/>
            <a:ext cx="936573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6713A63E-C435-CE3E-1FEF-16733DFAD28F}"/>
              </a:ext>
            </a:extLst>
          </p:cNvPr>
          <p:cNvSpPr txBox="1"/>
          <p:nvPr/>
        </p:nvSpPr>
        <p:spPr>
          <a:xfrm>
            <a:off x="4274157" y="4266950"/>
            <a:ext cx="1514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Шлях</a:t>
            </a:r>
          </a:p>
        </p:txBody>
      </p:sp>
      <p:pic>
        <p:nvPicPr>
          <p:cNvPr id="4102" name="Picture 6" descr="секундомер, часы, Таймер">
            <a:extLst>
              <a:ext uri="{FF2B5EF4-FFF2-40B4-BE49-F238E27FC236}">
                <a16:creationId xmlns:a16="http://schemas.microsoft.com/office/drawing/2014/main" id="{B971B172-F340-A0CA-6E06-F4023223C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67" b="91000" l="9778" r="90000">
                        <a14:foregroundMark x1="46444" y1="3444" x2="53667" y2="4000"/>
                        <a14:foregroundMark x1="45111" y1="1667" x2="48000" y2="8333"/>
                        <a14:foregroundMark x1="48000" y1="8333" x2="51778" y2="10556"/>
                        <a14:foregroundMark x1="29889" y1="11778" x2="24444" y2="14556"/>
                        <a14:foregroundMark x1="69889" y1="12667" x2="75111" y2="14889"/>
                        <a14:foregroundMark x1="71778" y1="50000" x2="60222" y2="45444"/>
                        <a14:foregroundMark x1="60222" y1="45444" x2="30444" y2="49444"/>
                        <a14:foregroundMark x1="30444" y1="49444" x2="23111" y2="54111"/>
                        <a14:foregroundMark x1="23111" y1="54111" x2="23333" y2="54000"/>
                        <a14:foregroundMark x1="71444" y1="42778" x2="50333" y2="30222"/>
                        <a14:foregroundMark x1="50333" y1="30222" x2="34222" y2="35333"/>
                        <a14:foregroundMark x1="34222" y1="35333" x2="32111" y2="38333"/>
                        <a14:foregroundMark x1="42667" y1="39000" x2="59667" y2="41778"/>
                        <a14:foregroundMark x1="59667" y1="41778" x2="59778" y2="42000"/>
                        <a14:foregroundMark x1="50556" y1="52889" x2="29222" y2="60333"/>
                        <a14:foregroundMark x1="39222" y1="91778" x2="46444" y2="92000"/>
                        <a14:foregroundMark x1="46444" y1="92000" x2="60111" y2="91000"/>
                        <a14:foregroundMark x1="60111" y1="91000" x2="62333" y2="89556"/>
                        <a14:foregroundMark x1="9889" y1="49444" x2="9778" y2="57667"/>
                        <a14:foregroundMark x1="53111" y1="667" x2="52111" y2="7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394" y="2031359"/>
            <a:ext cx="2212918" cy="221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7B33C3B-1551-720C-7FC6-AED0848A0027}"/>
              </a:ext>
            </a:extLst>
          </p:cNvPr>
          <p:cNvSpPr txBox="1"/>
          <p:nvPr/>
        </p:nvSpPr>
        <p:spPr>
          <a:xfrm>
            <a:off x="6772275" y="2275652"/>
            <a:ext cx="1514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Час руху</a:t>
            </a:r>
          </a:p>
        </p:txBody>
      </p:sp>
      <p:pic>
        <p:nvPicPr>
          <p:cNvPr id="23" name="Picture 4" descr="Паливна каністра ARB JC4 - купити з доставкою в Україні та Києві">
            <a:extLst>
              <a:ext uri="{FF2B5EF4-FFF2-40B4-BE49-F238E27FC236}">
                <a16:creationId xmlns:a16="http://schemas.microsoft.com/office/drawing/2014/main" id="{B01730DA-FFE7-641B-B4D8-A00D4A0C7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632" y="5125169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441B8AB-C535-1714-22B0-71FEBEFFD8BE}"/>
              </a:ext>
            </a:extLst>
          </p:cNvPr>
          <p:cNvSpPr txBox="1"/>
          <p:nvPr/>
        </p:nvSpPr>
        <p:spPr>
          <a:xfrm>
            <a:off x="7196188" y="5796191"/>
            <a:ext cx="1514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Бензин</a:t>
            </a: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451D2642-5AAD-F74F-A9D4-32273AE89032}"/>
              </a:ext>
            </a:extLst>
          </p:cNvPr>
          <p:cNvSpPr/>
          <p:nvPr/>
        </p:nvSpPr>
        <p:spPr>
          <a:xfrm>
            <a:off x="903684" y="1252681"/>
            <a:ext cx="9761961" cy="560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Обчислення шляху проводиться за формулою </a:t>
            </a:r>
            <a:r>
              <a:rPr lang="uk-UA" sz="2400" b="1" dirty="0">
                <a:solidFill>
                  <a:srgbClr val="FFFF00"/>
                </a:solidFill>
              </a:rPr>
              <a:t>Шлях = Швидкість * час</a:t>
            </a:r>
          </a:p>
        </p:txBody>
      </p:sp>
      <p:pic>
        <p:nvPicPr>
          <p:cNvPr id="20" name="Рисунок 19">
            <a:hlinkClick r:id="rId11"/>
            <a:extLst>
              <a:ext uri="{FF2B5EF4-FFF2-40B4-BE49-F238E27FC236}">
                <a16:creationId xmlns:a16="http://schemas.microsoft.com/office/drawing/2014/main" id="{A41784CD-34B4-BF09-968E-8CB5502869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1424"/>
            <a:ext cx="2554977" cy="99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9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22" grpId="0"/>
      <p:bldP spid="24" grpId="0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C3E1B0-75D9-2819-8AFD-62CE2A9991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289" t="48602" r="23066" b="39068"/>
          <a:stretch/>
        </p:blipFill>
        <p:spPr>
          <a:xfrm>
            <a:off x="226661" y="439037"/>
            <a:ext cx="10649686" cy="132735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4" descr="Афлатот» (соціальна та фінансова освіта) | ДНЗ №45 &quot;Калинка&quot;">
            <a:extLst>
              <a:ext uri="{FF2B5EF4-FFF2-40B4-BE49-F238E27FC236}">
                <a16:creationId xmlns:a16="http://schemas.microsoft.com/office/drawing/2014/main" id="{A91C20D6-88D9-A211-BC4C-E26C0BB3D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44" b="95313" l="6875" r="90000">
                        <a14:foregroundMark x1="9688" y1="41406" x2="35938" y2="48281"/>
                        <a14:foregroundMark x1="35938" y1="48281" x2="44844" y2="59531"/>
                        <a14:foregroundMark x1="44844" y1="59531" x2="39531" y2="72656"/>
                        <a14:foregroundMark x1="39531" y1="72656" x2="24688" y2="63906"/>
                        <a14:foregroundMark x1="24688" y1="63906" x2="21719" y2="51406"/>
                        <a14:foregroundMark x1="21719" y1="51406" x2="36094" y2="55000"/>
                        <a14:foregroundMark x1="36094" y1="55000" x2="33906" y2="71406"/>
                        <a14:foregroundMark x1="33906" y1="71406" x2="27500" y2="87813"/>
                        <a14:foregroundMark x1="43906" y1="47656" x2="54375" y2="81406"/>
                        <a14:foregroundMark x1="10469" y1="79688" x2="9219" y2="83125"/>
                        <a14:foregroundMark x1="6875" y1="40156" x2="8594" y2="44375"/>
                        <a14:foregroundMark x1="55469" y1="7344" x2="69063" y2="8594"/>
                        <a14:foregroundMark x1="69063" y1="8594" x2="60469" y2="7656"/>
                        <a14:foregroundMark x1="62344" y1="2344" x2="69063" y2="5625"/>
                        <a14:foregroundMark x1="90000" y1="18125" x2="89844" y2="31875"/>
                        <a14:foregroundMark x1="89844" y1="31875" x2="89063" y2="33594"/>
                        <a14:foregroundMark x1="64688" y1="34844" x2="65781" y2="35156"/>
                        <a14:foregroundMark x1="64688" y1="33281" x2="58438" y2="33281"/>
                        <a14:foregroundMark x1="52031" y1="33125" x2="54375" y2="33906"/>
                        <a14:foregroundMark x1="54688" y1="34063" x2="53906" y2="34844"/>
                        <a14:foregroundMark x1="55000" y1="34063" x2="57656" y2="34063"/>
                        <a14:foregroundMark x1="40000" y1="85938" x2="26094" y2="91094"/>
                        <a14:foregroundMark x1="26094" y1="91094" x2="40156" y2="90000"/>
                        <a14:foregroundMark x1="40156" y1="90000" x2="46406" y2="85938"/>
                        <a14:foregroundMark x1="25625" y1="95313" x2="37188" y2="945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548" y="1890251"/>
            <a:ext cx="4852220" cy="485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1BAD66-A96F-059F-64AB-5CB90C6031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0F58A8C-DE51-53E0-4EBB-A6EA6A11AF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56A676C9-9A5E-6E42-76C5-DA40BA87920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9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DAFA55-6CF2-B607-A359-539D0720A1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Рисунок 9">
              <a:hlinkClick r:id="rId9"/>
              <a:extLst>
                <a:ext uri="{FF2B5EF4-FFF2-40B4-BE49-F238E27FC236}">
                  <a16:creationId xmlns:a16="http://schemas.microsoft.com/office/drawing/2014/main" id="{11321767-0E3B-B1BC-5EA8-B04ED741B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Рисунок 10">
            <a:hlinkClick r:id="rId11"/>
            <a:extLst>
              <a:ext uri="{FF2B5EF4-FFF2-40B4-BE49-F238E27FC236}">
                <a16:creationId xmlns:a16="http://schemas.microsoft.com/office/drawing/2014/main" id="{FB6268A9-DF5F-8CD0-2BD9-1B8673BD961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1424"/>
            <a:ext cx="2554977" cy="99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4308</TotalTime>
  <Words>162</Words>
  <Application>Microsoft Office PowerPoint</Application>
  <PresentationFormat>Широкий екран</PresentationFormat>
  <Paragraphs>26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484</cp:revision>
  <dcterms:created xsi:type="dcterms:W3CDTF">2023-03-17T21:15:50Z</dcterms:created>
  <dcterms:modified xsi:type="dcterms:W3CDTF">2024-03-08T17:36:01Z</dcterms:modified>
</cp:coreProperties>
</file>