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441" r:id="rId3"/>
    <p:sldId id="418" r:id="rId4"/>
    <p:sldId id="493" r:id="rId5"/>
    <p:sldId id="361" r:id="rId6"/>
    <p:sldId id="381" r:id="rId7"/>
    <p:sldId id="555" r:id="rId8"/>
    <p:sldId id="256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FF00FF"/>
    <a:srgbClr val="0000FF"/>
    <a:srgbClr val="F0F97F"/>
    <a:srgbClr val="EEDDEF"/>
    <a:srgbClr val="C5EAFA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ke14HIc1OwE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5.pn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11" Type="http://schemas.openxmlformats.org/officeDocument/2006/relationships/hyperlink" Target="https://youtu.be/ke14HIc1OwE" TargetMode="External"/><Relationship Id="rId5" Type="http://schemas.openxmlformats.org/officeDocument/2006/relationships/image" Target="../media/image10.gif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ke14HIc1OwE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5.wdp"/><Relationship Id="rId4" Type="http://schemas.openxmlformats.org/officeDocument/2006/relationships/image" Target="../media/image11.gif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ke14HIc1OwE" TargetMode="External"/><Relationship Id="rId4" Type="http://schemas.openxmlformats.org/officeDocument/2006/relationships/image" Target="../media/image11.gif"/><Relationship Id="rId9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openxmlformats.org/officeDocument/2006/relationships/hyperlink" Target="https://youtu.be/ke14HIc1Ow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9.jpe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8.wdp"/><Relationship Id="rId4" Type="http://schemas.openxmlformats.org/officeDocument/2006/relationships/image" Target="../media/image11.gi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ke14HIc1OwE" TargetMode="External"/><Relationship Id="rId4" Type="http://schemas.openxmlformats.org/officeDocument/2006/relationships/image" Target="../media/image11.gif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1.gif"/><Relationship Id="rId9" Type="http://schemas.openxmlformats.org/officeDocument/2006/relationships/hyperlink" Target="https://youtu.be/ke14HIc1Ow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e14HIc1OwE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3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39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032985" y="2281486"/>
            <a:ext cx="8159015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ВКЛАДЕНІ РОЗГАЛУЖЕННЯ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8A141E-879B-B1EB-F4F8-8952509B98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23238" r="24857" b="61302"/>
          <a:stretch/>
        </p:blipFill>
        <p:spPr>
          <a:xfrm>
            <a:off x="0" y="-6771"/>
            <a:ext cx="4966309" cy="1060254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16E547E3-75B5-C4DB-4BA7-203A1BB5E15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732" y="4577599"/>
            <a:ext cx="3710246" cy="144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1153198" y="2023512"/>
            <a:ext cx="10108360" cy="992996"/>
            <a:chOff x="241538" y="1910285"/>
            <a:chExt cx="11671787" cy="1054946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241538" y="1910285"/>
              <a:ext cx="11671787" cy="10549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2248345-ACEE-E33F-EAF8-A066BA56F628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 Як </a:t>
              </a:r>
              <a:r>
                <a:rPr lang="ru-RU" sz="2800" dirty="0" err="1"/>
                <a:t>називаються</a:t>
              </a:r>
              <a:r>
                <a:rPr lang="ru-RU" sz="2800" dirty="0"/>
                <a:t> </a:t>
              </a:r>
              <a:r>
                <a:rPr lang="ru-RU" sz="2800" dirty="0" err="1"/>
                <a:t>наведені</a:t>
              </a:r>
              <a:r>
                <a:rPr lang="ru-RU" sz="2800" dirty="0"/>
                <a:t> на </a:t>
              </a:r>
              <a:r>
                <a:rPr lang="ru-RU" sz="2800" dirty="0" err="1"/>
                <a:t>малюнку</a:t>
              </a:r>
              <a:r>
                <a:rPr lang="ru-RU" sz="2800" dirty="0"/>
                <a:t> </a:t>
              </a:r>
              <a:r>
                <a:rPr lang="ru-RU" sz="2800" dirty="0" err="1"/>
                <a:t>фрагменти</a:t>
              </a:r>
              <a:r>
                <a:rPr lang="ru-RU" sz="2800" dirty="0"/>
                <a:t> </a:t>
              </a:r>
              <a:r>
                <a:rPr lang="ru-RU" sz="2800" dirty="0" err="1"/>
                <a:t>алгоритмів</a:t>
              </a:r>
              <a:r>
                <a:rPr lang="ru-RU" sz="2800" dirty="0"/>
                <a:t>? Як </a:t>
              </a:r>
              <a:r>
                <a:rPr lang="ru-RU" sz="2800" dirty="0" err="1"/>
                <a:t>виконується</a:t>
              </a:r>
              <a:r>
                <a:rPr lang="ru-RU" sz="2800" dirty="0"/>
                <a:t> </a:t>
              </a:r>
              <a:r>
                <a:rPr lang="ru-RU" sz="2800" dirty="0" err="1"/>
                <a:t>кожний</a:t>
              </a:r>
              <a:r>
                <a:rPr lang="ru-RU" sz="2800" dirty="0"/>
                <a:t> з них? </a:t>
              </a:r>
              <a:endParaRPr lang="uk-UA" sz="2800" dirty="0"/>
            </a:p>
          </p:txBody>
        </p:sp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145C30A-4AFF-EA45-3AC5-C5A1FC41DF0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43" y="1897629"/>
            <a:ext cx="959652" cy="959652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7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533675-0DBD-509F-15D2-8CACAFFE8AA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0000" t="25029" r="9855" b="23683"/>
          <a:stretch/>
        </p:blipFill>
        <p:spPr>
          <a:xfrm>
            <a:off x="870857" y="3429000"/>
            <a:ext cx="8482363" cy="3053409"/>
          </a:xfrm>
          <a:prstGeom prst="rect">
            <a:avLst/>
          </a:prstGeom>
          <a:ln>
            <a:noFill/>
          </a:ln>
        </p:spPr>
      </p:pic>
      <p:pic>
        <p:nvPicPr>
          <p:cNvPr id="22" name="Рисунок 21">
            <a:hlinkClick r:id="rId11"/>
            <a:extLst>
              <a:ext uri="{FF2B5EF4-FFF2-40B4-BE49-F238E27FC236}">
                <a16:creationId xmlns:a16="http://schemas.microsoft.com/office/drawing/2014/main" id="{013879F9-CEBE-F005-3295-2CABAB73AE7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9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/>
              <a:t>Ми </a:t>
            </a:r>
            <a:r>
              <a:rPr lang="ru-RU" sz="2400" b="1" dirty="0" err="1"/>
              <a:t>вже</a:t>
            </a:r>
            <a:r>
              <a:rPr lang="ru-RU" sz="2400" b="1" dirty="0"/>
              <a:t> </a:t>
            </a:r>
            <a:r>
              <a:rPr lang="ru-RU" sz="2400" b="1" dirty="0" err="1"/>
              <a:t>складали</a:t>
            </a:r>
            <a:r>
              <a:rPr lang="ru-RU" sz="2400" b="1" dirty="0"/>
              <a:t> </a:t>
            </a:r>
            <a:r>
              <a:rPr lang="ru-RU" sz="2400" b="1" dirty="0" err="1"/>
              <a:t>алгоритми</a:t>
            </a:r>
            <a:r>
              <a:rPr lang="ru-RU" sz="2400" b="1" dirty="0"/>
              <a:t>, у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було</a:t>
            </a:r>
            <a:r>
              <a:rPr lang="ru-RU" sz="2400" b="1" dirty="0"/>
              <a:t> </a:t>
            </a:r>
            <a:r>
              <a:rPr lang="ru-RU" sz="2400" b="1" dirty="0" err="1"/>
              <a:t>кілька</a:t>
            </a:r>
            <a:r>
              <a:rPr lang="ru-RU" sz="2400" b="1" dirty="0"/>
              <a:t> </a:t>
            </a:r>
            <a:r>
              <a:rPr lang="ru-RU" sz="2400" b="1" dirty="0" err="1"/>
              <a:t>розга­лужень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виконува</a:t>
            </a:r>
            <a:r>
              <a:rPr lang="ru-RU" sz="2400" b="1" dirty="0"/>
              <a:t>-лися по </a:t>
            </a:r>
            <a:r>
              <a:rPr lang="ru-RU" sz="2400" b="1" dirty="0" err="1"/>
              <a:t>черзі</a:t>
            </a:r>
            <a:r>
              <a:rPr lang="ru-RU" sz="2400" b="1" dirty="0"/>
              <a:t>, </a:t>
            </a:r>
            <a:r>
              <a:rPr lang="ru-RU" sz="2400" b="1" dirty="0" err="1"/>
              <a:t>одне</a:t>
            </a:r>
            <a:r>
              <a:rPr lang="ru-RU" sz="2400" b="1" dirty="0"/>
              <a:t> за </a:t>
            </a:r>
            <a:r>
              <a:rPr lang="ru-RU" sz="2400" b="1" dirty="0" err="1"/>
              <a:t>іншим</a:t>
            </a:r>
            <a:r>
              <a:rPr lang="ru-RU" sz="2400" b="1" dirty="0"/>
              <a:t>. </a:t>
            </a:r>
            <a:r>
              <a:rPr lang="ru-RU" sz="2400" b="1" dirty="0" err="1"/>
              <a:t>Тобто</a:t>
            </a:r>
            <a:r>
              <a:rPr lang="ru-RU" sz="2400" b="1" dirty="0"/>
              <a:t> </a:t>
            </a:r>
            <a:r>
              <a:rPr lang="ru-RU" sz="2400" b="1" dirty="0" err="1"/>
              <a:t>кожне</a:t>
            </a:r>
            <a:r>
              <a:rPr lang="ru-RU" sz="2400" b="1" dirty="0"/>
              <a:t> </a:t>
            </a:r>
            <a:r>
              <a:rPr lang="ru-RU" sz="2400" b="1" dirty="0" err="1"/>
              <a:t>наступне</a:t>
            </a:r>
            <a:r>
              <a:rPr lang="ru-RU" sz="2400" b="1" dirty="0"/>
              <a:t> </a:t>
            </a:r>
            <a:r>
              <a:rPr lang="ru-RU" sz="2400" b="1" dirty="0" err="1"/>
              <a:t>розгалуження</a:t>
            </a:r>
            <a:r>
              <a:rPr lang="ru-RU" sz="2400" b="1" dirty="0"/>
              <a:t> </a:t>
            </a:r>
            <a:r>
              <a:rPr lang="ru-RU" sz="2400" b="1" dirty="0" err="1"/>
              <a:t>виконува</a:t>
            </a:r>
            <a:r>
              <a:rPr lang="ru-RU" sz="2400" b="1" dirty="0"/>
              <a:t>-лося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закін­чення</a:t>
            </a:r>
            <a:r>
              <a:rPr lang="ru-RU" sz="2400" b="1" dirty="0"/>
              <a:t> </a:t>
            </a:r>
            <a:r>
              <a:rPr lang="ru-RU" sz="2400" b="1" dirty="0" err="1"/>
              <a:t>виконання</a:t>
            </a:r>
            <a:r>
              <a:rPr lang="ru-RU" sz="2400" b="1" dirty="0"/>
              <a:t> </a:t>
            </a:r>
            <a:r>
              <a:rPr lang="ru-RU" sz="2400" b="1" dirty="0" err="1"/>
              <a:t>попереднього</a:t>
            </a:r>
            <a:r>
              <a:rPr lang="ru-RU" sz="2400" b="1" dirty="0"/>
              <a:t> </a:t>
            </a:r>
            <a:r>
              <a:rPr lang="ru-RU" sz="2400" b="1" dirty="0" err="1"/>
              <a:t>розгалуження</a:t>
            </a:r>
            <a:r>
              <a:rPr lang="ru-RU" sz="2400" b="1" dirty="0"/>
              <a:t>.</a:t>
            </a:r>
            <a:endParaRPr lang="uk-UA" sz="2400" b="1" dirty="0">
              <a:solidFill>
                <a:srgbClr val="FF0000"/>
              </a:solidFill>
            </a:endParaRP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E96159AF-7F1C-3A17-B01F-32B4B037F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402" y="1573904"/>
            <a:ext cx="10392473" cy="385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Мальчик думает: векторные изображения и иллюстрации, которые можно скачать  бесплатно | Freepik">
            <a:extLst>
              <a:ext uri="{FF2B5EF4-FFF2-40B4-BE49-F238E27FC236}">
                <a16:creationId xmlns:a16="http://schemas.microsoft.com/office/drawing/2014/main" id="{8DFDB8D4-D4C4-22D6-38ED-F3E48F906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239" b="94220" l="3355" r="94569">
                        <a14:foregroundMark x1="32907" y1="36416" x2="31150" y2="42389"/>
                        <a14:foregroundMark x1="43930" y1="37765" x2="43930" y2="46050"/>
                        <a14:foregroundMark x1="73642" y1="7129" x2="88339" y2="10019"/>
                        <a14:foregroundMark x1="88339" y1="10019" x2="94569" y2="19075"/>
                        <a14:foregroundMark x1="94569" y1="19075" x2="90895" y2="33526"/>
                        <a14:foregroundMark x1="90895" y1="33526" x2="90096" y2="34297"/>
                        <a14:foregroundMark x1="74760" y1="6166" x2="82268" y2="6551"/>
                        <a14:foregroundMark x1="63419" y1="5973" x2="54473" y2="4239"/>
                        <a14:foregroundMark x1="54473" y1="4239" x2="53355" y2="5780"/>
                        <a14:foregroundMark x1="74441" y1="12909" x2="83387" y2="23314"/>
                        <a14:foregroundMark x1="83387" y1="23314" x2="83227" y2="24855"/>
                        <a14:foregroundMark x1="76837" y1="11561" x2="82907" y2="19461"/>
                        <a14:foregroundMark x1="82907" y1="19461" x2="76358" y2="29865"/>
                        <a14:foregroundMark x1="76518" y1="11946" x2="83706" y2="17341"/>
                        <a14:foregroundMark x1="83706" y1="17341" x2="83227" y2="18497"/>
                        <a14:foregroundMark x1="77796" y1="6358" x2="81150" y2="13487"/>
                        <a14:foregroundMark x1="94569" y1="17148" x2="94888" y2="28324"/>
                        <a14:foregroundMark x1="94888" y1="28324" x2="93770" y2="31407"/>
                        <a14:foregroundMark x1="78754" y1="31214" x2="80831" y2="29865"/>
                        <a14:foregroundMark x1="7029" y1="34489" x2="12141" y2="47592"/>
                        <a14:foregroundMark x1="12141" y1="47592" x2="15655" y2="48748"/>
                        <a14:foregroundMark x1="3355" y1="39692" x2="4792" y2="46243"/>
                        <a14:foregroundMark x1="32748" y1="91522" x2="51757" y2="90173"/>
                        <a14:foregroundMark x1="51757" y1="90173" x2="61661" y2="91137"/>
                        <a14:foregroundMark x1="61661" y1="91137" x2="64058" y2="90173"/>
                        <a14:foregroundMark x1="33866" y1="93642" x2="43930" y2="91329"/>
                        <a14:foregroundMark x1="59425" y1="94220" x2="63259" y2="93834"/>
                        <a14:foregroundMark x1="80671" y1="17534" x2="76038" y2="289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681" y="3626615"/>
            <a:ext cx="3998394" cy="331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4866BE51-B776-009D-8D1E-11F31B65235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9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Наприклад</a:t>
            </a:r>
            <a:r>
              <a:rPr lang="ru-RU" sz="2400" b="1" dirty="0"/>
              <a:t>, вам </a:t>
            </a:r>
            <a:r>
              <a:rPr lang="ru-RU" sz="2400" b="1" dirty="0" err="1"/>
              <a:t>потрібно</a:t>
            </a:r>
            <a:r>
              <a:rPr lang="ru-RU" sz="2400" b="1" dirty="0"/>
              <a:t> </a:t>
            </a:r>
            <a:r>
              <a:rPr lang="ru-RU" sz="2400" b="1" dirty="0" err="1"/>
              <a:t>встановити</a:t>
            </a:r>
            <a:r>
              <a:rPr lang="ru-RU" sz="2400" b="1" dirty="0"/>
              <a:t> будильник на завтра. </a:t>
            </a:r>
            <a:r>
              <a:rPr lang="ru-RU" sz="2400" b="1" dirty="0" err="1"/>
              <a:t>Якщо</a:t>
            </a:r>
            <a:r>
              <a:rPr lang="ru-RU" sz="2400" b="1" dirty="0"/>
              <a:t> завтра </a:t>
            </a:r>
            <a:r>
              <a:rPr lang="ru-RU" sz="2400" b="1" dirty="0" err="1"/>
              <a:t>робо</a:t>
            </a:r>
            <a:r>
              <a:rPr lang="ru-RU" sz="2400" b="1" dirty="0"/>
              <a:t>-чий день, то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повинні</a:t>
            </a:r>
            <a:r>
              <a:rPr lang="ru-RU" sz="2400" b="1" dirty="0"/>
              <a:t> </a:t>
            </a:r>
            <a:r>
              <a:rPr lang="ru-RU" sz="2400" b="1" dirty="0" err="1"/>
              <a:t>встати</a:t>
            </a:r>
            <a:r>
              <a:rPr lang="ru-RU" sz="2400" b="1" dirty="0"/>
              <a:t> о 7-й </a:t>
            </a:r>
            <a:r>
              <a:rPr lang="ru-RU" sz="2400" b="1" dirty="0" err="1"/>
              <a:t>годині</a:t>
            </a:r>
            <a:r>
              <a:rPr lang="ru-RU" sz="2400" b="1" dirty="0"/>
              <a:t> ранку, </a:t>
            </a:r>
            <a:r>
              <a:rPr lang="ru-RU" sz="2400" b="1" dirty="0" err="1"/>
              <a:t>щоб</a:t>
            </a:r>
            <a:r>
              <a:rPr lang="ru-RU" sz="2400" b="1" dirty="0"/>
              <a:t> </a:t>
            </a:r>
            <a:r>
              <a:rPr lang="ru-RU" sz="2400" b="1" dirty="0" err="1"/>
              <a:t>іти</a:t>
            </a:r>
            <a:r>
              <a:rPr lang="ru-RU" sz="2400" b="1" dirty="0"/>
              <a:t> до </a:t>
            </a:r>
            <a:r>
              <a:rPr lang="ru-RU" sz="2400" b="1" dirty="0" err="1"/>
              <a:t>школи</a:t>
            </a:r>
            <a:r>
              <a:rPr lang="ru-RU" sz="2400" b="1" dirty="0"/>
              <a:t>. </a:t>
            </a:r>
            <a:r>
              <a:rPr lang="ru-RU" sz="2400" b="1" dirty="0" err="1"/>
              <a:t>Якщо</a:t>
            </a:r>
            <a:r>
              <a:rPr lang="ru-RU" sz="2400" b="1" dirty="0"/>
              <a:t> завтра </a:t>
            </a:r>
            <a:r>
              <a:rPr lang="ru-RU" sz="2400" b="1" dirty="0" err="1"/>
              <a:t>субота</a:t>
            </a:r>
            <a:r>
              <a:rPr lang="ru-RU" sz="2400" b="1" dirty="0"/>
              <a:t>, то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повинні</a:t>
            </a:r>
            <a:r>
              <a:rPr lang="ru-RU" sz="2400" b="1" dirty="0"/>
              <a:t> </a:t>
            </a:r>
            <a:r>
              <a:rPr lang="ru-RU" sz="2400" b="1" dirty="0" err="1"/>
              <a:t>встати</a:t>
            </a:r>
            <a:r>
              <a:rPr lang="ru-RU" sz="2400" b="1" dirty="0"/>
              <a:t> о 8-й </a:t>
            </a:r>
            <a:r>
              <a:rPr lang="ru-RU" sz="2400" b="1" dirty="0" err="1"/>
              <a:t>годині</a:t>
            </a:r>
            <a:r>
              <a:rPr lang="ru-RU" sz="2400" b="1" dirty="0"/>
              <a:t> ранку, </a:t>
            </a:r>
            <a:r>
              <a:rPr lang="ru-RU" sz="2400" b="1" dirty="0" err="1"/>
              <a:t>щоб</a:t>
            </a:r>
            <a:r>
              <a:rPr lang="ru-RU" sz="2400" b="1" dirty="0"/>
              <a:t> </a:t>
            </a:r>
            <a:r>
              <a:rPr lang="ru-RU" sz="2400" b="1" dirty="0" err="1"/>
              <a:t>їхати</a:t>
            </a:r>
            <a:r>
              <a:rPr lang="ru-RU" sz="2400" b="1" dirty="0"/>
              <a:t> на </a:t>
            </a:r>
            <a:r>
              <a:rPr lang="ru-RU" sz="2400" b="1" dirty="0" err="1"/>
              <a:t>за­няття</a:t>
            </a:r>
            <a:r>
              <a:rPr lang="ru-RU" sz="2400" b="1" dirty="0"/>
              <a:t> </a:t>
            </a:r>
            <a:r>
              <a:rPr lang="ru-RU" sz="2400" b="1" dirty="0" err="1"/>
              <a:t>гуртка</a:t>
            </a:r>
            <a:r>
              <a:rPr lang="ru-RU" sz="2400" b="1" dirty="0"/>
              <a:t>. </a:t>
            </a:r>
            <a:r>
              <a:rPr lang="ru-RU" sz="2400" b="1" dirty="0" err="1"/>
              <a:t>Якщо</a:t>
            </a:r>
            <a:r>
              <a:rPr lang="ru-RU" sz="2400" b="1" dirty="0"/>
              <a:t> завтра </a:t>
            </a:r>
            <a:r>
              <a:rPr lang="ru-RU" sz="2400" b="1" dirty="0" err="1"/>
              <a:t>неділя</a:t>
            </a:r>
            <a:r>
              <a:rPr lang="ru-RU" sz="2400" b="1" dirty="0"/>
              <a:t>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святковий</a:t>
            </a:r>
            <a:r>
              <a:rPr lang="ru-RU" sz="2400" b="1" dirty="0"/>
              <a:t> день, то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встаєте</a:t>
            </a:r>
            <a:r>
              <a:rPr lang="ru-RU" sz="2400" b="1" dirty="0"/>
              <a:t> о 9-й </a:t>
            </a:r>
            <a:r>
              <a:rPr lang="ru-RU" sz="2400" b="1" dirty="0" err="1"/>
              <a:t>годині</a:t>
            </a:r>
            <a:r>
              <a:rPr lang="ru-RU" sz="2400" b="1" dirty="0"/>
              <a:t> ранку.</a:t>
            </a:r>
            <a:endParaRPr lang="uk-UA" sz="2400" b="1" dirty="0">
              <a:solidFill>
                <a:srgbClr val="FF0000"/>
              </a:solidFill>
            </a:endParaRP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050" name="Picture 2" descr="Мальчик держит будильник клипарт | Премиум векторы">
            <a:extLst>
              <a:ext uri="{FF2B5EF4-FFF2-40B4-BE49-F238E27FC236}">
                <a16:creationId xmlns:a16="http://schemas.microsoft.com/office/drawing/2014/main" id="{1B90A02E-2DD6-7F1D-272F-9033AC87F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646" y="1799340"/>
            <a:ext cx="4647701" cy="514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ime to get up Изображения, стоковые фотографии и картинки Time to get up">
            <a:extLst>
              <a:ext uri="{FF2B5EF4-FFF2-40B4-BE49-F238E27FC236}">
                <a16:creationId xmlns:a16="http://schemas.microsoft.com/office/drawing/2014/main" id="{BE0854C7-6D8E-F1B4-A8C3-BAC3829039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77" b="99259" l="9704" r="95888">
                        <a14:foregroundMark x1="61513" y1="54074" x2="50000" y2="59012"/>
                        <a14:foregroundMark x1="50000" y1="59012" x2="54770" y2="71605"/>
                        <a14:foregroundMark x1="54770" y1="71605" x2="71875" y2="70370"/>
                        <a14:foregroundMark x1="71875" y1="70370" x2="70724" y2="87160"/>
                        <a14:foregroundMark x1="70724" y1="87160" x2="79112" y2="71852"/>
                        <a14:foregroundMark x1="79112" y1="71852" x2="88651" y2="87160"/>
                        <a14:foregroundMark x1="88651" y1="87160" x2="76151" y2="80000"/>
                        <a14:foregroundMark x1="76151" y1="80000" x2="67434" y2="91111"/>
                        <a14:foregroundMark x1="67434" y1="91111" x2="78947" y2="94568"/>
                        <a14:foregroundMark x1="78947" y1="94568" x2="80592" y2="94321"/>
                        <a14:foregroundMark x1="72697" y1="59506" x2="70395" y2="66914"/>
                        <a14:foregroundMark x1="82401" y1="63457" x2="89474" y2="73580"/>
                        <a14:foregroundMark x1="89474" y1="73580" x2="88816" y2="74321"/>
                        <a14:foregroundMark x1="80263" y1="55556" x2="91776" y2="72840"/>
                        <a14:foregroundMark x1="91776" y1="72840" x2="87336" y2="63457"/>
                        <a14:foregroundMark x1="81414" y1="53580" x2="90461" y2="63457"/>
                        <a14:foregroundMark x1="90461" y1="63457" x2="90132" y2="73333"/>
                        <a14:foregroundMark x1="88651" y1="59506" x2="91612" y2="75802"/>
                        <a14:foregroundMark x1="91612" y1="75802" x2="91612" y2="78519"/>
                        <a14:foregroundMark x1="92270" y1="64938" x2="88487" y2="56790"/>
                        <a14:foregroundMark x1="92270" y1="66420" x2="90954" y2="66667"/>
                        <a14:foregroundMark x1="93914" y1="68395" x2="92928" y2="73333"/>
                        <a14:foregroundMark x1="70559" y1="60247" x2="64803" y2="71605"/>
                        <a14:foregroundMark x1="64803" y1="71605" x2="67270" y2="91111"/>
                        <a14:foregroundMark x1="67270" y1="91111" x2="71546" y2="90864"/>
                        <a14:foregroundMark x1="63816" y1="75062" x2="62993" y2="96790"/>
                        <a14:foregroundMark x1="93421" y1="75309" x2="93750" y2="70864"/>
                        <a14:foregroundMark x1="94572" y1="71111" x2="92599" y2="74568"/>
                        <a14:foregroundMark x1="95066" y1="71852" x2="93092" y2="75802"/>
                        <a14:foregroundMark x1="95066" y1="73827" x2="92763" y2="75802"/>
                        <a14:foregroundMark x1="93586" y1="75062" x2="94408" y2="73580"/>
                        <a14:foregroundMark x1="80757" y1="53580" x2="79605" y2="53580"/>
                        <a14:foregroundMark x1="87993" y1="97778" x2="88816" y2="99506"/>
                        <a14:foregroundMark x1="95888" y1="73333" x2="92434" y2="75556"/>
                        <a14:foregroundMark x1="92763" y1="67407" x2="95395" y2="73333"/>
                        <a14:foregroundMark x1="92105" y1="63951" x2="94901" y2="74815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002"/>
          <a:stretch/>
        </p:blipFill>
        <p:spPr bwMode="auto">
          <a:xfrm>
            <a:off x="2089409" y="1581230"/>
            <a:ext cx="4752848" cy="527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0"/>
            <a:extLst>
              <a:ext uri="{FF2B5EF4-FFF2-40B4-BE49-F238E27FC236}">
                <a16:creationId xmlns:a16="http://schemas.microsoft.com/office/drawing/2014/main" id="{11C8EB1E-519F-AAF4-5C72-0EFE5E93F6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6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скласти</a:t>
            </a:r>
            <a:r>
              <a:rPr lang="ru-RU" sz="2400" b="1" dirty="0"/>
              <a:t> алгоритм </a:t>
            </a:r>
            <a:r>
              <a:rPr lang="ru-RU" sz="2400" b="1" dirty="0" err="1"/>
              <a:t>установлення</a:t>
            </a:r>
            <a:r>
              <a:rPr lang="ru-RU" sz="2400" b="1" dirty="0"/>
              <a:t> будильника, </a:t>
            </a:r>
            <a:r>
              <a:rPr lang="ru-RU" sz="2400" b="1" dirty="0" err="1"/>
              <a:t>використавши</a:t>
            </a:r>
            <a:r>
              <a:rPr lang="ru-RU" sz="2400" b="1" dirty="0"/>
              <a:t> три </a:t>
            </a:r>
            <a:r>
              <a:rPr lang="ru-RU" sz="2400" b="1" dirty="0" err="1"/>
              <a:t>розгалуження</a:t>
            </a:r>
            <a:r>
              <a:rPr lang="ru-RU" sz="2400" b="1" dirty="0"/>
              <a:t>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C9430D-41F1-9CC8-66DA-2E6DBF2A7E0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143" t="6603" r="29786" b="18477"/>
          <a:stretch/>
        </p:blipFill>
        <p:spPr>
          <a:xfrm>
            <a:off x="2515212" y="1060935"/>
            <a:ext cx="5649684" cy="5797065"/>
          </a:xfrm>
          <a:prstGeom prst="rect">
            <a:avLst/>
          </a:prstGeom>
        </p:spPr>
      </p:pic>
      <p:pic>
        <p:nvPicPr>
          <p:cNvPr id="16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8A036DB5-3098-3C8E-3493-233A3F4383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6096000" y="3057431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упить Будильник настольный Украина Ukraine, цена 465 грн — Prom.ua  (ID#85243962)">
            <a:extLst>
              <a:ext uri="{FF2B5EF4-FFF2-40B4-BE49-F238E27FC236}">
                <a16:creationId xmlns:a16="http://schemas.microsoft.com/office/drawing/2014/main" id="{D951E3DB-A5AC-6C16-B498-998493A30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804" y="2675823"/>
            <a:ext cx="3587015" cy="269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2"/>
            <a:extLst>
              <a:ext uri="{FF2B5EF4-FFF2-40B4-BE49-F238E27FC236}">
                <a16:creationId xmlns:a16="http://schemas.microsoft.com/office/drawing/2014/main" id="{A153C134-D2E5-AE9F-C40D-1A69F71C472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1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Розглянемо</a:t>
            </a:r>
            <a:r>
              <a:rPr lang="ru-RU" sz="2400" b="1" dirty="0"/>
              <a:t> </a:t>
            </a:r>
            <a:r>
              <a:rPr lang="ru-RU" sz="2400" b="1" dirty="0" err="1"/>
              <a:t>виконання</a:t>
            </a:r>
            <a:r>
              <a:rPr lang="ru-RU" sz="2400" b="1" dirty="0"/>
              <a:t> </a:t>
            </a:r>
            <a:r>
              <a:rPr lang="ru-RU" sz="2400" b="1" dirty="0" err="1"/>
              <a:t>наведеного</a:t>
            </a:r>
            <a:r>
              <a:rPr lang="ru-RU" sz="2400" b="1" dirty="0"/>
              <a:t> на </a:t>
            </a:r>
            <a:r>
              <a:rPr lang="ru-RU" sz="2400" b="1" dirty="0" err="1"/>
              <a:t>малюнку</a:t>
            </a:r>
            <a:r>
              <a:rPr lang="ru-RU" sz="2400" b="1" dirty="0"/>
              <a:t> ал­горитму. </a:t>
            </a:r>
            <a:r>
              <a:rPr lang="ru-RU" sz="2400" b="1" dirty="0" err="1"/>
              <a:t>Такий</a:t>
            </a:r>
            <a:r>
              <a:rPr lang="ru-RU" sz="2400" b="1" dirty="0"/>
              <a:t> фрагмент алгоритму </a:t>
            </a:r>
            <a:r>
              <a:rPr lang="ru-RU" sz="2400" b="1" dirty="0" err="1"/>
              <a:t>називається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вкладені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розгалуження</a:t>
            </a:r>
            <a:r>
              <a:rPr lang="ru-RU" sz="2400" b="1" dirty="0"/>
              <a:t>.</a:t>
            </a:r>
            <a:endParaRPr lang="uk-UA" sz="2400" b="1" dirty="0">
              <a:solidFill>
                <a:srgbClr val="FF0000"/>
              </a:solidFill>
            </a:endParaRP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9FB84F1-6932-8D67-DE23-D7E87B974AC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642" t="32762" r="23929" b="19492"/>
          <a:stretch/>
        </p:blipFill>
        <p:spPr>
          <a:xfrm>
            <a:off x="81968" y="1139669"/>
            <a:ext cx="10128499" cy="5091332"/>
          </a:xfrm>
          <a:prstGeom prst="rect">
            <a:avLst/>
          </a:prstGeom>
        </p:spPr>
      </p:pic>
      <p:pic>
        <p:nvPicPr>
          <p:cNvPr id="6146" name="Picture 2" descr="Будильник Изображения – скачать бесплатно на Freepik">
            <a:extLst>
              <a:ext uri="{FF2B5EF4-FFF2-40B4-BE49-F238E27FC236}">
                <a16:creationId xmlns:a16="http://schemas.microsoft.com/office/drawing/2014/main" id="{86C5414F-9B86-944E-6B6D-132BF2CE28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4" t="12186" r="13927" b="14042"/>
          <a:stretch/>
        </p:blipFill>
        <p:spPr bwMode="auto">
          <a:xfrm>
            <a:off x="9617088" y="1075900"/>
            <a:ext cx="2492944" cy="241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18335CEE-D013-19AF-9FA2-C7FBB6DA6EE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0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4100218" cy="461665"/>
          </a:xfrm>
          <a:prstGeom prst="rect">
            <a:avLst/>
          </a:prstGeom>
          <a:solidFill>
            <a:srgbClr val="5BD4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Приклад 1.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F2506D-7B1A-7768-C1CA-FC8AD813814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000" t="6476" r="24214" b="9206"/>
          <a:stretch/>
        </p:blipFill>
        <p:spPr>
          <a:xfrm>
            <a:off x="4542029" y="54055"/>
            <a:ext cx="7388713" cy="663884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B2C519D-41C2-7995-A106-F08AB4910D66}"/>
              </a:ext>
            </a:extLst>
          </p:cNvPr>
          <p:cNvSpPr txBox="1"/>
          <p:nvPr/>
        </p:nvSpPr>
        <p:spPr>
          <a:xfrm>
            <a:off x="201817" y="759032"/>
            <a:ext cx="5110412" cy="26776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Нехай дано </a:t>
            </a:r>
            <a:r>
              <a:rPr lang="ru-RU" sz="2400" b="1" dirty="0" err="1"/>
              <a:t>натуральне</a:t>
            </a:r>
            <a:r>
              <a:rPr lang="ru-RU" sz="2400" b="1" dirty="0"/>
              <a:t> число. Виз-</a:t>
            </a:r>
            <a:r>
              <a:rPr lang="ru-RU" sz="2400" b="1" dirty="0" err="1"/>
              <a:t>начити</a:t>
            </a:r>
            <a:r>
              <a:rPr lang="ru-RU" sz="2400" b="1" dirty="0"/>
              <a:t>,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ділиться</a:t>
            </a:r>
            <a:r>
              <a:rPr lang="ru-RU" sz="2400" b="1" dirty="0"/>
              <a:t> </a:t>
            </a:r>
            <a:r>
              <a:rPr lang="ru-RU" sz="2400" b="1" dirty="0" err="1"/>
              <a:t>воно</a:t>
            </a:r>
            <a:r>
              <a:rPr lang="ru-RU" sz="2400" b="1" dirty="0"/>
              <a:t> на 6. </a:t>
            </a:r>
            <a:r>
              <a:rPr lang="ru-RU" sz="2400" b="1" dirty="0" err="1"/>
              <a:t>Щоб</a:t>
            </a:r>
            <a:r>
              <a:rPr lang="ru-RU" sz="2400" b="1" dirty="0"/>
              <a:t> число </a:t>
            </a:r>
            <a:r>
              <a:rPr lang="ru-RU" sz="2400" b="1" dirty="0" err="1"/>
              <a:t>ділилося</a:t>
            </a:r>
            <a:r>
              <a:rPr lang="ru-RU" sz="2400" b="1" dirty="0"/>
              <a:t> на 6, </a:t>
            </a:r>
            <a:r>
              <a:rPr lang="ru-RU" sz="2400" b="1" dirty="0" err="1"/>
              <a:t>воно</a:t>
            </a:r>
            <a:r>
              <a:rPr lang="ru-RU" sz="2400" b="1" dirty="0"/>
              <a:t> повинно </a:t>
            </a:r>
            <a:r>
              <a:rPr lang="ru-RU" sz="2400" b="1" dirty="0" err="1"/>
              <a:t>ділитися</a:t>
            </a:r>
            <a:r>
              <a:rPr lang="ru-RU" sz="2400" b="1" dirty="0"/>
              <a:t> на 2 і на 3. А </a:t>
            </a:r>
            <a:r>
              <a:rPr lang="ru-RU" sz="2400" b="1" dirty="0" err="1"/>
              <a:t>ознаки</a:t>
            </a:r>
            <a:r>
              <a:rPr lang="ru-RU" sz="2400" b="1" dirty="0"/>
              <a:t> </a:t>
            </a:r>
            <a:r>
              <a:rPr lang="ru-RU" sz="2400" b="1" dirty="0" err="1"/>
              <a:t>поділь-ності</a:t>
            </a:r>
            <a:r>
              <a:rPr lang="ru-RU" sz="2400" b="1" dirty="0"/>
              <a:t> на 2 і на 3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знаєте</a:t>
            </a:r>
            <a:r>
              <a:rPr lang="ru-RU" sz="2400" b="1" dirty="0"/>
              <a:t> з </a:t>
            </a:r>
            <a:r>
              <a:rPr lang="ru-RU" sz="2400" b="1" dirty="0" err="1"/>
              <a:t>уроків</a:t>
            </a:r>
            <a:r>
              <a:rPr lang="ru-RU" sz="2400" b="1" dirty="0"/>
              <a:t> математики. </a:t>
            </a:r>
            <a:r>
              <a:rPr lang="ru-RU" sz="2400" b="1" dirty="0" err="1"/>
              <a:t>Тоді</a:t>
            </a:r>
            <a:r>
              <a:rPr lang="ru-RU" sz="2400" b="1" dirty="0"/>
              <a:t> </a:t>
            </a:r>
            <a:r>
              <a:rPr lang="ru-RU" sz="2400" b="1" dirty="0" err="1"/>
              <a:t>маємо</a:t>
            </a:r>
            <a:r>
              <a:rPr lang="ru-RU" sz="2400" b="1" dirty="0"/>
              <a:t> </a:t>
            </a:r>
            <a:r>
              <a:rPr lang="ru-RU" sz="2400" b="1" dirty="0" err="1"/>
              <a:t>такий</a:t>
            </a:r>
            <a:r>
              <a:rPr lang="ru-RU" sz="2400" b="1" dirty="0"/>
              <a:t> алгоритм.</a:t>
            </a:r>
            <a:endParaRPr lang="uk-UA" sz="2400" b="1" dirty="0">
              <a:solidFill>
                <a:srgbClr val="FF0000"/>
              </a:solidFill>
            </a:endParaRPr>
          </a:p>
        </p:txBody>
      </p:sp>
      <p:pic>
        <p:nvPicPr>
          <p:cNvPr id="16" name="Рисунок 15">
            <a:hlinkClick r:id="rId9"/>
            <a:extLst>
              <a:ext uri="{FF2B5EF4-FFF2-40B4-BE49-F238E27FC236}">
                <a16:creationId xmlns:a16="http://schemas.microsoft.com/office/drawing/2014/main" id="{812F602E-23DD-2896-10EE-44D0E73B43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94" y="5885616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5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4414</TotalTime>
  <Words>218</Words>
  <Application>Microsoft Office PowerPoint</Application>
  <PresentationFormat>Широкий екран</PresentationFormat>
  <Paragraphs>17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487</cp:revision>
  <dcterms:created xsi:type="dcterms:W3CDTF">2023-03-17T21:15:50Z</dcterms:created>
  <dcterms:modified xsi:type="dcterms:W3CDTF">2024-04-23T19:02:50Z</dcterms:modified>
</cp:coreProperties>
</file>