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31" r:id="rId2"/>
  </p:sldMasterIdLst>
  <p:sldIdLst>
    <p:sldId id="289" r:id="rId3"/>
    <p:sldId id="290" r:id="rId4"/>
    <p:sldId id="292" r:id="rId5"/>
    <p:sldId id="294" r:id="rId6"/>
    <p:sldId id="295" r:id="rId7"/>
    <p:sldId id="296" r:id="rId8"/>
    <p:sldId id="262" r:id="rId9"/>
    <p:sldId id="293" r:id="rId10"/>
    <p:sldId id="298" r:id="rId11"/>
    <p:sldId id="301" r:id="rId12"/>
    <p:sldId id="297" r:id="rId13"/>
    <p:sldId id="300" r:id="rId14"/>
    <p:sldId id="299" r:id="rId15"/>
    <p:sldId id="302" r:id="rId16"/>
    <p:sldId id="281" r:id="rId17"/>
    <p:sldId id="282" r:id="rId18"/>
    <p:sldId id="283" r:id="rId19"/>
    <p:sldId id="284" r:id="rId20"/>
    <p:sldId id="285" r:id="rId21"/>
    <p:sldId id="286" r:id="rId22"/>
    <p:sldId id="287" r:id="rId23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BFB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599" autoAdjust="0"/>
  </p:normalViewPr>
  <p:slideViewPr>
    <p:cSldViewPr>
      <p:cViewPr varScale="1">
        <p:scale>
          <a:sx n="55" d="100"/>
          <a:sy n="55" d="100"/>
        </p:scale>
        <p:origin x="88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hotoshop\17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836712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70892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FBFBB7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Photoshop\2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BFBB7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3C05BD-AAB0-4009-B660-413129EDCFB1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9F7A85-8611-4671-90B7-D767EB4007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E:\Photoshop\17.jpg">
            <a:extLst>
              <a:ext uri="{FF2B5EF4-FFF2-40B4-BE49-F238E27FC236}">
                <a16:creationId xmlns:a16="http://schemas.microsoft.com/office/drawing/2014/main" id="{078583F2-437D-4B07-9492-EF6A04E8D6C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49873257"/>
      </p:ext>
    </p:extLst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3" descr="E:\Photoshop\21.jpg">
            <a:extLst>
              <a:ext uri="{FF2B5EF4-FFF2-40B4-BE49-F238E27FC236}">
                <a16:creationId xmlns:a16="http://schemas.microsoft.com/office/drawing/2014/main" id="{7592A9E1-0EB3-4A5B-9B33-6B0A935E5CC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48578284"/>
      </p:ext>
    </p:extLst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9060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929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871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442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3C05BD-AAB0-4009-B660-413129EDCFB1}" type="datetimeFigureOut">
              <a:rPr lang="ru-RU" smtClean="0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9F7A85-8611-4671-90B7-D767EB40076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3535838"/>
      </p:ext>
    </p:extLst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12/27/2021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6387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19529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584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8859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99CCFF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hotoshop\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ransition>
    <p:wheel spokes="8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BFBB7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6DFF08F-DC6B-4601-B491-B0F83F6DD2DA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7140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ransition>
    <p:wheel spokes="8"/>
  </p:transition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davebirss.com/storydice/" TargetMode="Externa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D6ACA519-FE43-4F98-9B52-DED55B3F5522}"/>
              </a:ext>
            </a:extLst>
          </p:cNvPr>
          <p:cNvSpPr/>
          <p:nvPr/>
        </p:nvSpPr>
        <p:spPr>
          <a:xfrm>
            <a:off x="663189" y="1811463"/>
            <a:ext cx="7817621" cy="3930281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32EB1D-0A1A-48C0-AF9E-72731D757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189" y="980728"/>
            <a:ext cx="7509210" cy="5274556"/>
          </a:xfrm>
        </p:spPr>
        <p:txBody>
          <a:bodyPr>
            <a:noAutofit/>
          </a:bodyPr>
          <a:lstStyle/>
          <a:p>
            <a:pPr algn="ctr"/>
            <a:r>
              <a:rPr lang="uk-UA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b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Практична робота №5</a:t>
            </a:r>
            <a:br>
              <a:rPr lang="ru-RU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Розв'язання задач з різних предметних галузей. Візуалізація рядів даних і трендів даних.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506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0191FAC-57E6-4EB9-BAFA-C895B70B9DBF}"/>
              </a:ext>
            </a:extLst>
          </p:cNvPr>
          <p:cNvSpPr/>
          <p:nvPr/>
        </p:nvSpPr>
        <p:spPr>
          <a:xfrm>
            <a:off x="467544" y="476672"/>
            <a:ext cx="8136904" cy="604867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3581F3-7336-45D3-B232-A1AE722ACDD8}"/>
              </a:ext>
            </a:extLst>
          </p:cNvPr>
          <p:cNvSpPr txBox="1"/>
          <p:nvPr/>
        </p:nvSpPr>
        <p:spPr>
          <a:xfrm>
            <a:off x="827584" y="510252"/>
            <a:ext cx="7128792" cy="5837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375"/>
              </a:spcAft>
              <a:buFont typeface="Wingdings" panose="05000000000000000000" pitchFamily="2" charset="2"/>
              <a:buChar char=""/>
            </a:pP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формувати  практичні навички опрацювання табличної інформації за допомогою математичних функцій; закріплення знань про навички введення і форматування даних, заповнення комірок елементами прогресії, для розв’язування типових математичних задач; побудови графіків;</a:t>
            </a:r>
          </a:p>
          <a:p>
            <a:pPr lvl="0" algn="just">
              <a:spcAft>
                <a:spcPts val="375"/>
              </a:spcAft>
            </a:pP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375"/>
              </a:spcAft>
              <a:buFont typeface="Wingdings" panose="05000000000000000000" pitchFamily="2" charset="2"/>
              <a:buChar char=""/>
            </a:pP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розвивати вміння працювати з табличним процесором; вводити дані та виконувати з ними операції; вміння використовувати отримані знання в різних ситуаціях  під час роботи за комп’ютером;</a:t>
            </a:r>
          </a:p>
          <a:p>
            <a:pPr lvl="0" algn="just">
              <a:spcAft>
                <a:spcPts val="375"/>
              </a:spcAft>
            </a:pP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375"/>
              </a:spcAft>
              <a:buFont typeface="Wingdings" panose="05000000000000000000" pitchFamily="2" charset="2"/>
              <a:buChar char=""/>
            </a:pP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виховувати інформаційну культуру, дбайливе ставлення до комп’ютерної техніки.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612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DC5E436-F90C-4CBF-A05E-0E168E1E068D}"/>
              </a:ext>
            </a:extLst>
          </p:cNvPr>
          <p:cNvSpPr txBox="1"/>
          <p:nvPr/>
        </p:nvSpPr>
        <p:spPr>
          <a:xfrm>
            <a:off x="827584" y="771201"/>
            <a:ext cx="612068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Робота в групах</a:t>
            </a:r>
            <a:endParaRPr lang="ru-RU" sz="24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k-UA" sz="2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Вправа «Асоціації»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Використовуємо онлайн генератор </a:t>
            </a:r>
            <a:r>
              <a:rPr lang="uk-UA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story</a:t>
            </a: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dice</a:t>
            </a:r>
            <a:endParaRPr lang="uk-UA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https://davebirss.com/storydice/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</a:p>
          <a:p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29B7280A-8C9E-47D1-B0FD-EBF01236B52E}"/>
              </a:ext>
            </a:extLst>
          </p:cNvPr>
          <p:cNvGrpSpPr/>
          <p:nvPr/>
        </p:nvGrpSpPr>
        <p:grpSpPr>
          <a:xfrm>
            <a:off x="225917" y="2438253"/>
            <a:ext cx="8692166" cy="4076700"/>
            <a:chOff x="225917" y="2438253"/>
            <a:chExt cx="8692166" cy="4076700"/>
          </a:xfrm>
        </p:grpSpPr>
        <p:pic>
          <p:nvPicPr>
            <p:cNvPr id="1030" name="Picture 6">
              <a:extLst>
                <a:ext uri="{FF2B5EF4-FFF2-40B4-BE49-F238E27FC236}">
                  <a16:creationId xmlns:a16="http://schemas.microsoft.com/office/drawing/2014/main" id="{524C7245-582C-465C-89C5-062F60448E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0948" y="2438253"/>
              <a:ext cx="5467350" cy="4076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id="{24DB850C-3196-4718-9850-BC53B34ADE6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4263" b="5364"/>
            <a:stretch/>
          </p:blipFill>
          <p:spPr bwMode="auto">
            <a:xfrm>
              <a:off x="225917" y="3789040"/>
              <a:ext cx="2051720" cy="23710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id="{8E4DB2E9-140D-4F4A-AD3A-EC4183B201E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1378"/>
            <a:stretch/>
          </p:blipFill>
          <p:spPr bwMode="auto">
            <a:xfrm>
              <a:off x="6685835" y="3783844"/>
              <a:ext cx="2232248" cy="19389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22995829"/>
      </p:ext>
    </p:extLst>
  </p:cSld>
  <p:clrMapOvr>
    <a:masterClrMapping/>
  </p:clrMapOvr>
  <p:transition>
    <p:wheel spokes="8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BA300796-BF1D-4800-B346-C7C7C7611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36712"/>
            <a:ext cx="5011974" cy="78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764A8F5A-47F7-4472-A7F8-70E93AC5DA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" t="-4444" r="20235" b="1"/>
          <a:stretch/>
        </p:blipFill>
        <p:spPr bwMode="auto">
          <a:xfrm>
            <a:off x="1043608" y="1988840"/>
            <a:ext cx="712029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850F2BD-3389-416F-B4E4-D66C658FDC81}"/>
              </a:ext>
            </a:extLst>
          </p:cNvPr>
          <p:cNvSpPr txBox="1"/>
          <p:nvPr/>
        </p:nvSpPr>
        <p:spPr>
          <a:xfrm>
            <a:off x="3591904" y="280769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Серце </a:t>
            </a:r>
            <a:r>
              <a:rPr lang="uk-UA" sz="18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Тобіна</a:t>
            </a:r>
            <a:endParaRPr lang="ru-RU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963612"/>
      </p:ext>
    </p:extLst>
  </p:cSld>
  <p:clrMapOvr>
    <a:masterClrMapping/>
  </p:clrMapOvr>
  <p:transition>
    <p:wheel spokes="8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F622E04C-A4B3-4986-9ED3-552CD5597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664"/>
            <a:ext cx="7272808" cy="542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909768"/>
      </p:ext>
    </p:extLst>
  </p:cSld>
  <p:clrMapOvr>
    <a:masterClrMapping/>
  </p:clrMapOvr>
  <p:transition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CFD891AA-F361-4A74-9CCD-B62EEDB4D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72704" cy="5239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15784"/>
      </p:ext>
    </p:extLst>
  </p:cSld>
  <p:clrMapOvr>
    <a:masterClrMapping/>
  </p:clrMapOvr>
  <p:transition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showte.at.ua/utschnjam/lolik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09" y="1571612"/>
            <a:ext cx="2088671" cy="2214578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0" y="214290"/>
            <a:ext cx="9144000" cy="114300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ct val="20000"/>
              </a:spcBef>
              <a:defRPr/>
            </a:pPr>
            <a:r>
              <a:rPr lang="uk-UA" sz="3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" pitchFamily="18" charset="0"/>
                <a:ea typeface="+mn-ea"/>
                <a:cs typeface="+mn-cs"/>
              </a:rPr>
              <a:t>Повторимо правила поведінки та безпеки</a:t>
            </a:r>
            <a:br>
              <a:rPr lang="uk-UA" sz="3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" pitchFamily="18" charset="0"/>
                <a:ea typeface="+mn-ea"/>
                <a:cs typeface="+mn-cs"/>
              </a:rPr>
            </a:br>
            <a:r>
              <a:rPr lang="uk-UA" sz="3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" pitchFamily="18" charset="0"/>
                <a:ea typeface="+mn-ea"/>
                <a:cs typeface="+mn-cs"/>
              </a:rPr>
              <a:t>в комп’ютерному класі</a:t>
            </a:r>
          </a:p>
        </p:txBody>
      </p:sp>
      <p:pic>
        <p:nvPicPr>
          <p:cNvPr id="17412" name="Picture 2" descr="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1571612"/>
            <a:ext cx="1820863" cy="2198687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pic>
        <p:nvPicPr>
          <p:cNvPr id="17413" name="Picture 1" descr="1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1388" y="1465263"/>
            <a:ext cx="2427287" cy="2400300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pic>
        <p:nvPicPr>
          <p:cNvPr id="17414" name="Picture 1" descr="25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4143380"/>
            <a:ext cx="1928826" cy="1906576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pic>
        <p:nvPicPr>
          <p:cNvPr id="17415" name="Picture 1" descr="2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90" y="4214818"/>
            <a:ext cx="1873522" cy="1811354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pic>
        <p:nvPicPr>
          <p:cNvPr id="17416" name="Picture 2" descr="6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4214818"/>
            <a:ext cx="1900238" cy="1774825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pic>
        <p:nvPicPr>
          <p:cNvPr id="17417" name="Picture 2" descr="j028110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4348" y="4071942"/>
            <a:ext cx="2057400" cy="1933575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pic>
        <p:nvPicPr>
          <p:cNvPr id="17418" name="Picture 2" descr="j029724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83438" y="2047875"/>
            <a:ext cx="1536700" cy="153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9" name="TextBox 14"/>
          <p:cNvSpPr txBox="1">
            <a:spLocks noChangeArrowheads="1"/>
          </p:cNvSpPr>
          <p:nvPr/>
        </p:nvSpPr>
        <p:spPr bwMode="auto">
          <a:xfrm>
            <a:off x="8081963" y="6673850"/>
            <a:ext cx="106203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600">
                <a:solidFill>
                  <a:srgbClr val="977358"/>
                </a:solidFill>
              </a:rPr>
              <a:t>http://vsimppt.com.ua/</a:t>
            </a:r>
            <a:endParaRPr lang="ru-RU" sz="600">
              <a:solidFill>
                <a:srgbClr val="977358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1">
            <a:extLst>
              <a:ext uri="{FF2B5EF4-FFF2-40B4-BE49-F238E27FC236}">
                <a16:creationId xmlns:a16="http://schemas.microsoft.com/office/drawing/2014/main" id="{E2EB2946-2D7B-4C39-8014-312DC3F66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9" t="26511" r="64745" b="19043"/>
          <a:stretch>
            <a:fillRect/>
          </a:stretch>
        </p:blipFill>
        <p:spPr bwMode="auto">
          <a:xfrm>
            <a:off x="3860751" y="133600"/>
            <a:ext cx="5283249" cy="545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4786198F-227A-485A-8088-AC3454C8EDB2}"/>
              </a:ext>
            </a:extLst>
          </p:cNvPr>
          <p:cNvSpPr/>
          <p:nvPr/>
        </p:nvSpPr>
        <p:spPr>
          <a:xfrm>
            <a:off x="251520" y="1590640"/>
            <a:ext cx="4774399" cy="49257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0B74A55-69D6-4D2B-8CCC-239D670ED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368419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7B2CA5-0316-4F02-90D7-75C12C8E8064}"/>
              </a:ext>
            </a:extLst>
          </p:cNvPr>
          <p:cNvSpPr txBox="1"/>
          <p:nvPr/>
        </p:nvSpPr>
        <p:spPr>
          <a:xfrm>
            <a:off x="584895" y="745733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Завдання 1</a:t>
            </a:r>
            <a:endParaRPr lang="ru-RU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AD84CD-244C-48CF-8E21-5908422149B7}"/>
              </a:ext>
            </a:extLst>
          </p:cNvPr>
          <p:cNvSpPr txBox="1"/>
          <p:nvPr/>
        </p:nvSpPr>
        <p:spPr>
          <a:xfrm>
            <a:off x="696608" y="2668532"/>
            <a:ext cx="432931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Намалюйте в програмі </a:t>
            </a:r>
          </a:p>
          <a:p>
            <a:pPr lvl="0"/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MS Excel 2016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uk-U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серце</a:t>
            </a:r>
            <a:r>
              <a:rPr lang="uk-UA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відповідно до зразка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004730"/>
      </p:ext>
    </p:extLst>
  </p:cSld>
  <p:clrMapOvr>
    <a:masterClrMapping/>
  </p:clrMapOvr>
  <p:transition>
    <p:wheel spokes="8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4786198F-227A-485A-8088-AC3454C8EDB2}"/>
              </a:ext>
            </a:extLst>
          </p:cNvPr>
          <p:cNvSpPr/>
          <p:nvPr/>
        </p:nvSpPr>
        <p:spPr>
          <a:xfrm>
            <a:off x="1559598" y="1454601"/>
            <a:ext cx="6840760" cy="48814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0B74A55-69D6-4D2B-8CCC-239D670ED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368419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7B2CA5-0316-4F02-90D7-75C12C8E8064}"/>
              </a:ext>
            </a:extLst>
          </p:cNvPr>
          <p:cNvSpPr txBox="1"/>
          <p:nvPr/>
        </p:nvSpPr>
        <p:spPr>
          <a:xfrm>
            <a:off x="1559598" y="716407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Завдання 2</a:t>
            </a:r>
            <a:endParaRPr lang="ru-RU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AD84CD-244C-48CF-8E21-5908422149B7}"/>
              </a:ext>
            </a:extLst>
          </p:cNvPr>
          <p:cNvSpPr txBox="1"/>
          <p:nvPr/>
        </p:nvSpPr>
        <p:spPr>
          <a:xfrm>
            <a:off x="2555776" y="2406922"/>
            <a:ext cx="432931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uk-UA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листі 2 побудуйте графік у вигляді</a:t>
            </a:r>
            <a:r>
              <a:rPr lang="uk-UA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серця </a:t>
            </a:r>
            <a:r>
              <a:rPr lang="uk-UA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(серце </a:t>
            </a:r>
            <a:r>
              <a:rPr lang="uk-UA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Тобіна</a:t>
            </a:r>
            <a:r>
              <a:rPr lang="uk-UA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за  даними які подані </a:t>
            </a:r>
          </a:p>
          <a:p>
            <a:pPr lvl="0"/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файлі Завдання 2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74781"/>
      </p:ext>
    </p:extLst>
  </p:cSld>
  <p:clrMapOvr>
    <a:masterClrMapping/>
  </p:clrMapOvr>
  <p:transition>
    <p:wheel spokes="8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60B74A55-69D6-4D2B-8CCC-239D670ED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368419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AD84CD-244C-48CF-8E21-5908422149B7}"/>
              </a:ext>
            </a:extLst>
          </p:cNvPr>
          <p:cNvSpPr txBox="1"/>
          <p:nvPr/>
        </p:nvSpPr>
        <p:spPr>
          <a:xfrm>
            <a:off x="251520" y="2780928"/>
            <a:ext cx="871296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uk-UA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Значення: </a:t>
            </a:r>
          </a:p>
          <a:p>
            <a:pPr marL="514350" lvl="0" indent="-514350">
              <a:buAutoNum type="arabicPeriod"/>
            </a:pP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a</a:t>
            </a:r>
            <a:r>
              <a:rPr lang="ru-RU" sz="3200" b="0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 от 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0</a:t>
            </a:r>
            <a:r>
              <a:rPr lang="ru-RU" sz="3200" b="0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 до 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360</a:t>
            </a:r>
            <a:r>
              <a:rPr lang="ru-RU" sz="3200" b="0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 з кроком  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10</a:t>
            </a:r>
            <a:r>
              <a:rPr lang="ru-RU" sz="3200" b="0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 (кут в градусах)</a:t>
            </a:r>
            <a:endParaRPr lang="en-US" sz="3200" b="0" i="0" dirty="0">
              <a:solidFill>
                <a:srgbClr val="000000"/>
              </a:solidFill>
              <a:effectLst/>
              <a:latin typeface="PT Sans" panose="020B0604020202020204" pitchFamily="34" charset="-52"/>
            </a:endParaRPr>
          </a:p>
          <a:p>
            <a:pPr lvl="0"/>
            <a:br>
              <a:rPr lang="ru-RU" sz="3200" dirty="0"/>
            </a:br>
            <a:r>
              <a:rPr lang="ru-RU" sz="3200" b="1" i="1" dirty="0">
                <a:solidFill>
                  <a:srgbClr val="000000"/>
                </a:solidFill>
                <a:latin typeface="PT Sans" panose="020B0604020202020204" pitchFamily="34" charset="-52"/>
              </a:rPr>
              <a:t>2</a:t>
            </a:r>
            <a:r>
              <a:rPr lang="ru-RU" sz="3200" dirty="0">
                <a:solidFill>
                  <a:srgbClr val="000000"/>
                </a:solidFill>
                <a:latin typeface="PT Sans" panose="020B0604020202020204" pitchFamily="34" charset="-52"/>
              </a:rPr>
              <a:t>. </a:t>
            </a:r>
            <a:r>
              <a:rPr lang="en-US" sz="3200" dirty="0">
                <a:solidFill>
                  <a:srgbClr val="000000"/>
                </a:solidFill>
                <a:latin typeface="PT Sans" panose="020B0604020202020204" pitchFamily="34" charset="-52"/>
              </a:rPr>
              <a:t> 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t = a*π/180</a:t>
            </a:r>
            <a:r>
              <a:rPr lang="ru-RU" sz="3200" b="0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 (кут в </a:t>
            </a:r>
            <a:r>
              <a:rPr lang="ru-RU" sz="3200" b="0" i="0" dirty="0" err="1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радіанах</a:t>
            </a:r>
            <a:r>
              <a:rPr lang="ru-RU" sz="3200" b="0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)</a:t>
            </a:r>
            <a:br>
              <a:rPr lang="ru-RU" sz="3200" dirty="0"/>
            </a:br>
            <a:r>
              <a:rPr lang="ru-RU" sz="3200" b="1" i="1" dirty="0">
                <a:solidFill>
                  <a:srgbClr val="000000"/>
                </a:solidFill>
                <a:latin typeface="PT Sans" panose="020B0604020202020204" pitchFamily="34" charset="-52"/>
              </a:rPr>
              <a:t>3</a:t>
            </a:r>
            <a:r>
              <a:rPr lang="ru-RU" sz="3200" dirty="0">
                <a:solidFill>
                  <a:srgbClr val="000000"/>
                </a:solidFill>
                <a:latin typeface="PT Sans" panose="020B0604020202020204" pitchFamily="34" charset="-52"/>
              </a:rPr>
              <a:t>. </a:t>
            </a:r>
            <a:r>
              <a:rPr lang="en-US" sz="3200" dirty="0">
                <a:solidFill>
                  <a:srgbClr val="000000"/>
                </a:solidFill>
                <a:latin typeface="PT Sans" panose="020B0604020202020204" pitchFamily="34" charset="-52"/>
              </a:rPr>
              <a:t> 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x = 16*(</a:t>
            </a:r>
            <a:r>
              <a:rPr lang="ru-RU" sz="3200" b="1" i="0" dirty="0" err="1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sin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(t))</a:t>
            </a:r>
            <a:r>
              <a:rPr lang="ru-RU" sz="3200" b="1" i="0" baseline="3000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3</a:t>
            </a:r>
            <a:b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</a:br>
            <a:r>
              <a:rPr lang="ru-RU" sz="3200" b="1" i="1" dirty="0">
                <a:solidFill>
                  <a:srgbClr val="000000"/>
                </a:solidFill>
                <a:latin typeface="PT Sans" panose="020B0604020202020204" pitchFamily="34" charset="-52"/>
              </a:rPr>
              <a:t>4.</a:t>
            </a:r>
            <a:r>
              <a:rPr lang="ru-RU" sz="3200" b="1" i="1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 </a:t>
            </a:r>
            <a:r>
              <a:rPr lang="en-US" sz="3200" b="1" i="1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 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у =13*</a:t>
            </a:r>
            <a:r>
              <a:rPr lang="ru-RU" sz="3200" b="1" i="0" dirty="0" err="1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cos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(t)–5*</a:t>
            </a:r>
            <a:r>
              <a:rPr lang="ru-RU" sz="3200" b="1" i="0" dirty="0" err="1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cos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(2*t)–2*</a:t>
            </a:r>
            <a:r>
              <a:rPr lang="ru-RU" sz="3200" b="1" i="0" dirty="0" err="1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cos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(3*t)–</a:t>
            </a:r>
            <a:r>
              <a:rPr lang="ru-RU" sz="3200" b="1" i="0" dirty="0" err="1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cos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  <a:t>(4*t)</a:t>
            </a:r>
            <a:br>
              <a:rPr lang="ru-RU" sz="3200" b="1" i="0" dirty="0">
                <a:solidFill>
                  <a:srgbClr val="000000"/>
                </a:solidFill>
                <a:effectLst/>
                <a:latin typeface="PT Sans" panose="020B0604020202020204" pitchFamily="34" charset="-52"/>
              </a:rPr>
            </a:b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5D14721C-9128-40FB-9169-6F9229DBAB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752086"/>
              </p:ext>
            </p:extLst>
          </p:nvPr>
        </p:nvGraphicFramePr>
        <p:xfrm>
          <a:off x="899592" y="260648"/>
          <a:ext cx="7344815" cy="25369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1120">
                  <a:extLst>
                    <a:ext uri="{9D8B030D-6E8A-4147-A177-3AD203B41FA5}">
                      <a16:colId xmlns:a16="http://schemas.microsoft.com/office/drawing/2014/main" val="2075526054"/>
                    </a:ext>
                  </a:extLst>
                </a:gridCol>
                <a:gridCol w="1776609">
                  <a:extLst>
                    <a:ext uri="{9D8B030D-6E8A-4147-A177-3AD203B41FA5}">
                      <a16:colId xmlns:a16="http://schemas.microsoft.com/office/drawing/2014/main" val="3859378790"/>
                    </a:ext>
                  </a:extLst>
                </a:gridCol>
                <a:gridCol w="1537368">
                  <a:extLst>
                    <a:ext uri="{9D8B030D-6E8A-4147-A177-3AD203B41FA5}">
                      <a16:colId xmlns:a16="http://schemas.microsoft.com/office/drawing/2014/main" val="1771056298"/>
                    </a:ext>
                  </a:extLst>
                </a:gridCol>
                <a:gridCol w="1537368">
                  <a:extLst>
                    <a:ext uri="{9D8B030D-6E8A-4147-A177-3AD203B41FA5}">
                      <a16:colId xmlns:a16="http://schemas.microsoft.com/office/drawing/2014/main" val="4143247468"/>
                    </a:ext>
                  </a:extLst>
                </a:gridCol>
                <a:gridCol w="1742350">
                  <a:extLst>
                    <a:ext uri="{9D8B030D-6E8A-4147-A177-3AD203B41FA5}">
                      <a16:colId xmlns:a16="http://schemas.microsoft.com/office/drawing/2014/main" val="3355748917"/>
                    </a:ext>
                  </a:extLst>
                </a:gridCol>
              </a:tblGrid>
              <a:tr h="57446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A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B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C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D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5999381"/>
                  </a:ext>
                </a:extLst>
              </a:tr>
              <a:tr h="804256"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/>
                        <a:t>a</a:t>
                      </a:r>
                      <a:endParaRPr lang="ru-RU" sz="36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/>
                        <a:t>t</a:t>
                      </a:r>
                      <a:endParaRPr lang="ru-RU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/>
                        <a:t>x</a:t>
                      </a:r>
                      <a:endParaRPr lang="ru-RU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/>
                        <a:t>y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4363454"/>
                  </a:ext>
                </a:extLst>
              </a:tr>
              <a:tr h="465957"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0</a:t>
                      </a:r>
                      <a:endParaRPr lang="ru-RU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827839"/>
                  </a:ext>
                </a:extLst>
              </a:tr>
              <a:tr h="459575"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10</a:t>
                      </a:r>
                      <a:endParaRPr lang="ru-RU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663347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0662808"/>
      </p:ext>
    </p:extLst>
  </p:cSld>
  <p:clrMapOvr>
    <a:masterClrMapping/>
  </p:clrMapOvr>
  <p:transition>
    <p:wheel spokes="8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814F1132-8E41-4828-A331-5CB5C15771BD}"/>
              </a:ext>
            </a:extLst>
          </p:cNvPr>
          <p:cNvSpPr/>
          <p:nvPr/>
        </p:nvSpPr>
        <p:spPr>
          <a:xfrm>
            <a:off x="683568" y="205695"/>
            <a:ext cx="6540794" cy="21904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побудови графіка – виділіть значення в стовпцях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C, D 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побудуйте  діаграму </a:t>
            </a:r>
            <a:r>
              <a:rPr lang="uk-UA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тип: точкова з гладкими кривими)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7C5C100-A887-4034-A790-B3816FB130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t="-1732" r="20993" b="13595"/>
          <a:stretch/>
        </p:blipFill>
        <p:spPr>
          <a:xfrm>
            <a:off x="-35556" y="2469419"/>
            <a:ext cx="9179556" cy="439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47654"/>
      </p:ext>
    </p:extLst>
  </p:cSld>
  <p:clrMapOvr>
    <a:masterClrMapping/>
  </p:clrMapOvr>
  <p:transition>
    <p:wheel spokes="8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4786198F-227A-485A-8088-AC3454C8EDB2}"/>
              </a:ext>
            </a:extLst>
          </p:cNvPr>
          <p:cNvSpPr/>
          <p:nvPr/>
        </p:nvSpPr>
        <p:spPr>
          <a:xfrm>
            <a:off x="2280699" y="988255"/>
            <a:ext cx="6840760" cy="31690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0B74A55-69D6-4D2B-8CCC-239D670ED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368419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7B2CA5-0316-4F02-90D7-75C12C8E8064}"/>
              </a:ext>
            </a:extLst>
          </p:cNvPr>
          <p:cNvSpPr txBox="1"/>
          <p:nvPr/>
        </p:nvSpPr>
        <p:spPr>
          <a:xfrm>
            <a:off x="5292080" y="141530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Завдання 3</a:t>
            </a:r>
            <a:endParaRPr lang="ru-RU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AD84CD-244C-48CF-8E21-5908422149B7}"/>
              </a:ext>
            </a:extLst>
          </p:cNvPr>
          <p:cNvSpPr txBox="1"/>
          <p:nvPr/>
        </p:nvSpPr>
        <p:spPr>
          <a:xfrm>
            <a:off x="2915816" y="1700808"/>
            <a:ext cx="590465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uk-UA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Припустимо,  що площа одного квадрата  (однієї клітинки) дорівнює 1, якщо порахуємо кількість клітинок у серці, то знайдемо площу серця.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Рисунок 3">
            <a:extLst>
              <a:ext uri="{FF2B5EF4-FFF2-40B4-BE49-F238E27FC236}">
                <a16:creationId xmlns:a16="http://schemas.microsoft.com/office/drawing/2014/main" id="{1CCAD518-EE17-4E7D-B2F8-6E187C1F2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30" t="56664" r="81331" b="25806"/>
          <a:stretch>
            <a:fillRect/>
          </a:stretch>
        </p:blipFill>
        <p:spPr bwMode="auto">
          <a:xfrm>
            <a:off x="47371" y="2469006"/>
            <a:ext cx="2550837" cy="3169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Рисунок 4">
            <a:extLst>
              <a:ext uri="{FF2B5EF4-FFF2-40B4-BE49-F238E27FC236}">
                <a16:creationId xmlns:a16="http://schemas.microsoft.com/office/drawing/2014/main" id="{266A40A9-2EC8-4B8E-BC80-647ECFA9F7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9" t="26511" r="64745" b="19043"/>
          <a:stretch>
            <a:fillRect/>
          </a:stretch>
        </p:blipFill>
        <p:spPr bwMode="auto">
          <a:xfrm>
            <a:off x="5008460" y="3898836"/>
            <a:ext cx="2704702" cy="2666095"/>
          </a:xfrm>
          <a:prstGeom prst="rect">
            <a:avLst/>
          </a:prstGeom>
          <a:noFill/>
          <a:ln w="57150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172" name="Прямая со стрелкой 5">
            <a:extLst>
              <a:ext uri="{FF2B5EF4-FFF2-40B4-BE49-F238E27FC236}">
                <a16:creationId xmlns:a16="http://schemas.microsoft.com/office/drawing/2014/main" id="{FAC77F7E-4D10-4404-B81C-F27CA551C0A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020617" y="3857272"/>
            <a:ext cx="2557463" cy="2707659"/>
          </a:xfrm>
          <a:prstGeom prst="straightConnector1">
            <a:avLst/>
          </a:prstGeom>
          <a:noFill/>
          <a:ln w="57150" algn="ctr">
            <a:solidFill>
              <a:srgbClr val="4472C4"/>
            </a:solidFill>
            <a:miter lim="800000"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173204356"/>
      </p:ext>
    </p:extLst>
  </p:cSld>
  <p:clrMapOvr>
    <a:masterClrMapping/>
  </p:clrMapOvr>
  <p:transition>
    <p:wheel spokes="8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54E82F82-96E6-4028-9351-1F077241681C}"/>
              </a:ext>
            </a:extLst>
          </p:cNvPr>
          <p:cNvSpPr/>
          <p:nvPr/>
        </p:nvSpPr>
        <p:spPr>
          <a:xfrm>
            <a:off x="450297" y="764704"/>
            <a:ext cx="7128792" cy="48965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F3E205-A3EC-407E-ACD3-EFE9F01F0016}"/>
              </a:ext>
            </a:extLst>
          </p:cNvPr>
          <p:cNvSpPr txBox="1">
            <a:spLocks/>
          </p:cNvSpPr>
          <p:nvPr/>
        </p:nvSpPr>
        <p:spPr>
          <a:xfrm>
            <a:off x="1085849" y="1536192"/>
            <a:ext cx="7290054" cy="149961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Підсумок уроку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одержимое 2">
            <a:extLst>
              <a:ext uri="{FF2B5EF4-FFF2-40B4-BE49-F238E27FC236}">
                <a16:creationId xmlns:a16="http://schemas.microsoft.com/office/drawing/2014/main" id="{CD008297-E132-4878-891E-BB7FC5C159A8}"/>
              </a:ext>
            </a:extLst>
          </p:cNvPr>
          <p:cNvSpPr txBox="1">
            <a:spLocks/>
          </p:cNvSpPr>
          <p:nvPr/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/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 на уроці мені було …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/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навчився(</a:t>
            </a:r>
            <a:r>
              <a:rPr lang="uk-UA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лась</a:t>
            </a:r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)…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/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сьогоднішньому уроці мені сподобалось…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/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59354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C38B0D00-44A3-404D-ADA5-E4FD767AB16B}"/>
              </a:ext>
            </a:extLst>
          </p:cNvPr>
          <p:cNvSpPr/>
          <p:nvPr/>
        </p:nvSpPr>
        <p:spPr>
          <a:xfrm>
            <a:off x="683568" y="293054"/>
            <a:ext cx="7128792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86937F0-DC9A-494E-81EE-F465AF773FF8}"/>
              </a:ext>
            </a:extLst>
          </p:cNvPr>
          <p:cNvSpPr/>
          <p:nvPr/>
        </p:nvSpPr>
        <p:spPr>
          <a:xfrm>
            <a:off x="1115616" y="449844"/>
            <a:ext cx="59578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Додаткові задачі</a:t>
            </a:r>
            <a:endParaRPr lang="ru-RU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7356220"/>
      </p:ext>
    </p:extLst>
  </p:cSld>
  <p:clrMapOvr>
    <a:masterClrMapping/>
  </p:clrMapOvr>
  <p:transition>
    <p:wheel spokes="8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Century" pitchFamily="18" charset="0"/>
              </a:rPr>
              <a:t>Комірка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37869" t="28826" r="23087" b="38078"/>
          <a:stretch>
            <a:fillRect/>
          </a:stretch>
        </p:blipFill>
        <p:spPr bwMode="auto">
          <a:xfrm>
            <a:off x="611560" y="2073093"/>
            <a:ext cx="814393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Century" pitchFamily="18" charset="0"/>
              </a:rPr>
              <a:t>Аркушів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27672" t="36299" r="16011" b="31613"/>
          <a:stretch>
            <a:fillRect/>
          </a:stretch>
        </p:blipFill>
        <p:spPr bwMode="auto">
          <a:xfrm>
            <a:off x="357158" y="1857364"/>
            <a:ext cx="8171691" cy="2392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Century" pitchFamily="18" charset="0"/>
              </a:rPr>
              <a:t>Прямокутний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26272" t="39858" r="12649" b="31317"/>
          <a:stretch>
            <a:fillRect/>
          </a:stretch>
        </p:blipFill>
        <p:spPr bwMode="auto">
          <a:xfrm>
            <a:off x="214282" y="2428868"/>
            <a:ext cx="585791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 l="64063" t="27402" r="13187" b="43772"/>
          <a:stretch>
            <a:fillRect/>
          </a:stretch>
        </p:blipFill>
        <p:spPr bwMode="auto">
          <a:xfrm>
            <a:off x="6072198" y="2428868"/>
            <a:ext cx="2500330" cy="1962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Century" pitchFamily="18" charset="0"/>
              </a:rPr>
              <a:t>Формат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40669" t="39502" r="25622" b="24131"/>
          <a:stretch>
            <a:fillRect/>
          </a:stretch>
        </p:blipFill>
        <p:spPr bwMode="auto">
          <a:xfrm>
            <a:off x="1214414" y="1714488"/>
            <a:ext cx="6357728" cy="375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Century" pitchFamily="18" charset="0"/>
              </a:rPr>
              <a:t>Активна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26472" t="27758" r="13809" b="44418"/>
          <a:stretch>
            <a:fillRect/>
          </a:stretch>
        </p:blipFill>
        <p:spPr bwMode="auto">
          <a:xfrm>
            <a:off x="428596" y="2357430"/>
            <a:ext cx="8143932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Century" pitchFamily="18" charset="0"/>
              </a:rPr>
              <a:t>Діапазон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34470" t="40925" r="18700" b="26630"/>
          <a:stretch>
            <a:fillRect/>
          </a:stretch>
        </p:blipFill>
        <p:spPr bwMode="auto">
          <a:xfrm>
            <a:off x="714348" y="2285992"/>
            <a:ext cx="757242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CCFF"/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Century" pitchFamily="18" charset="0"/>
              </a:rPr>
              <a:t>Рядків 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33059" t="39146" r="20433" b="27046"/>
          <a:stretch>
            <a:fillRect/>
          </a:stretch>
        </p:blipFill>
        <p:spPr bwMode="auto">
          <a:xfrm>
            <a:off x="571472" y="2357430"/>
            <a:ext cx="785818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GoldNight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1466</TotalTime>
  <Words>335</Words>
  <Application>Microsoft Office PowerPoint</Application>
  <PresentationFormat>Экран (4:3)</PresentationFormat>
  <Paragraphs>50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32" baseType="lpstr">
      <vt:lpstr>Arial</vt:lpstr>
      <vt:lpstr>Calibri</vt:lpstr>
      <vt:lpstr>Century</vt:lpstr>
      <vt:lpstr>PT Sans</vt:lpstr>
      <vt:lpstr>Times New Roman</vt:lpstr>
      <vt:lpstr>Tw Cen MT</vt:lpstr>
      <vt:lpstr>Tw Cen MT Condensed</vt:lpstr>
      <vt:lpstr>Wingdings</vt:lpstr>
      <vt:lpstr>Wingdings 3</vt:lpstr>
      <vt:lpstr>GoldNight</vt:lpstr>
      <vt:lpstr>Интеграл</vt:lpstr>
      <vt:lpstr>Тема: Практична робота №5 Розв'язання задач з різних предметних галузей. Візуалізація рядів даних і трендів даних.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Комірка</vt:lpstr>
      <vt:lpstr>Аркушів</vt:lpstr>
      <vt:lpstr>Прямокутний</vt:lpstr>
      <vt:lpstr>Формат</vt:lpstr>
      <vt:lpstr>Активна</vt:lpstr>
      <vt:lpstr>Діапазон</vt:lpstr>
      <vt:lpstr>Рядків 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VIIV</cp:lastModifiedBy>
  <cp:revision>122</cp:revision>
  <cp:lastPrinted>2021-11-24T04:51:55Z</cp:lastPrinted>
  <dcterms:created xsi:type="dcterms:W3CDTF">2017-12-19T08:55:59Z</dcterms:created>
  <dcterms:modified xsi:type="dcterms:W3CDTF">2021-12-27T14:59:17Z</dcterms:modified>
</cp:coreProperties>
</file>