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4v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321" r:id="rId2"/>
    <p:sldId id="307" r:id="rId3"/>
    <p:sldId id="308" r:id="rId4"/>
    <p:sldId id="256" r:id="rId5"/>
    <p:sldId id="310" r:id="rId6"/>
    <p:sldId id="313" r:id="rId7"/>
    <p:sldId id="314" r:id="rId8"/>
    <p:sldId id="309" r:id="rId9"/>
    <p:sldId id="311" r:id="rId10"/>
    <p:sldId id="312" r:id="rId11"/>
    <p:sldId id="315" r:id="rId12"/>
    <p:sldId id="316" r:id="rId13"/>
    <p:sldId id="275" r:id="rId14"/>
    <p:sldId id="276" r:id="rId15"/>
    <p:sldId id="279" r:id="rId16"/>
    <p:sldId id="285" r:id="rId17"/>
    <p:sldId id="282" r:id="rId18"/>
    <p:sldId id="281" r:id="rId19"/>
    <p:sldId id="271" r:id="rId20"/>
    <p:sldId id="320" r:id="rId21"/>
    <p:sldId id="319" r:id="rId22"/>
    <p:sldId id="317" r:id="rId23"/>
    <p:sldId id="291" r:id="rId24"/>
    <p:sldId id="322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01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00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47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99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48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27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52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87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57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85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458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41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844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28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53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42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A384A-AFCA-4B26-A5DB-0E68D285F2BC}" type="datetimeFigureOut">
              <a:rPr lang="ru-RU" smtClean="0"/>
              <a:t>21.01.2022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125E516-4162-4A9B-AFA9-793523CDE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973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hyperlink" Target="https://uk.wikipedia.org/wiki/%D0%92%D0%B8%D0%B4%D0%BE%D0%B2%D0%B8%D1%89%D0%B5" TargetMode="External"/><Relationship Id="rId7" Type="http://schemas.openxmlformats.org/officeDocument/2006/relationships/hyperlink" Target="https://uk.wikipedia.org/wiki/%D0%92%D1%96%D0%B4%D0%B5%D0%BD%D1%8C" TargetMode="External"/><Relationship Id="rId2" Type="http://schemas.openxmlformats.org/officeDocument/2006/relationships/hyperlink" Target="https://uk.wikipedia.org/wiki/%D0%93%D1%80%D0%B5%D1%86%D1%8C%D0%BA%D0%B0_%D0%BC%D0%BE%D0%B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0%D0%B2%D1%81%D1%82%D1%80%D1%96%D1%8F" TargetMode="External"/><Relationship Id="rId5" Type="http://schemas.openxmlformats.org/officeDocument/2006/relationships/hyperlink" Target="https://uk.wikipedia.org/wiki/%D0%9F%D0%B0%D0%BB%D0%B0%D1%86" TargetMode="External"/><Relationship Id="rId4" Type="http://schemas.openxmlformats.org/officeDocument/2006/relationships/hyperlink" Target="https://uk.wikipedia.org/wiki/%D0%A8%D0%B5%D0%BD%D0%B1%D1%80%D1%83%D0%BD%D0%B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sovety.pp.ua/index.php/ua/oglyadi1/grafika/3252-oglyad-program-dlya-stvorennya-panora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4v"/><Relationship Id="rId1" Type="http://schemas.microsoft.com/office/2007/relationships/media" Target="../media/media1.m4v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museums.authenticukraine.com.ua/ua/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047" y="1222873"/>
            <a:ext cx="10950765" cy="4050836"/>
          </a:xfrm>
        </p:spPr>
        <p:txBody>
          <a:bodyPr/>
          <a:lstStyle/>
          <a:p>
            <a:pPr algn="l" fontAlgn="base"/>
            <a:r>
              <a:rPr lang="ru-RU" b="1" dirty="0"/>
              <a:t>Ось </a:t>
            </a:r>
            <a:r>
              <a:rPr lang="ru-RU" b="1" dirty="0" err="1"/>
              <a:t>дзвінок</a:t>
            </a:r>
            <a:r>
              <a:rPr lang="ru-RU" b="1" dirty="0"/>
              <a:t> нам дав сигнал,</a:t>
            </a:r>
            <a:r>
              <a:rPr lang="en-US" b="1" dirty="0"/>
              <a:t/>
            </a:r>
            <a:br>
              <a:rPr lang="en-US" b="1" dirty="0"/>
            </a:br>
            <a:r>
              <a:rPr lang="ru-RU" b="1" dirty="0" err="1"/>
              <a:t>Працювати</a:t>
            </a:r>
            <a:r>
              <a:rPr lang="ru-RU" b="1" dirty="0"/>
              <a:t> час настав.</a:t>
            </a:r>
            <a:r>
              <a:rPr lang="en-US" b="1" dirty="0"/>
              <a:t/>
            </a:r>
            <a:br>
              <a:rPr lang="en-US" b="1" dirty="0"/>
            </a:br>
            <a:r>
              <a:rPr lang="ru-RU" b="1" dirty="0" err="1"/>
              <a:t>Тож</a:t>
            </a:r>
            <a:r>
              <a:rPr lang="ru-RU" b="1" dirty="0"/>
              <a:t> і ми часу не </a:t>
            </a:r>
            <a:r>
              <a:rPr lang="ru-RU" b="1" dirty="0" err="1"/>
              <a:t>гаймо</a:t>
            </a:r>
            <a:r>
              <a:rPr lang="ru-RU" b="1" dirty="0"/>
              <a:t>,</a:t>
            </a:r>
            <a:r>
              <a:rPr lang="en-US" b="1" dirty="0"/>
              <a:t/>
            </a:r>
            <a:br>
              <a:rPr lang="en-US" b="1" dirty="0"/>
            </a:br>
            <a:r>
              <a:rPr lang="ru-RU" b="1" dirty="0"/>
              <a:t>Урок </a:t>
            </a:r>
            <a:r>
              <a:rPr lang="ru-RU" b="1" dirty="0" err="1"/>
              <a:t>інформатики</a:t>
            </a:r>
            <a:r>
              <a:rPr lang="en-US" b="1" dirty="0"/>
              <a:t> </a:t>
            </a:r>
            <a:r>
              <a:rPr lang="ru-RU" b="1" dirty="0"/>
              <a:t> </a:t>
            </a:r>
            <a:r>
              <a:rPr lang="ru-RU" b="1" dirty="0" err="1"/>
              <a:t>починаймо</a:t>
            </a:r>
            <a:r>
              <a:rPr lang="ru-RU" b="1" dirty="0"/>
              <a:t>.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0747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7789" y="223804"/>
            <a:ext cx="8868578" cy="501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3600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Сьогодні на </a:t>
            </a:r>
            <a:r>
              <a:rPr lang="uk-UA" sz="3600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уроці</a:t>
            </a:r>
            <a:r>
              <a:rPr lang="uk-UA" sz="3600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нам </a:t>
            </a:r>
            <a:r>
              <a:rPr lang="uk-UA" sz="3600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потрібно бути</a:t>
            </a:r>
            <a:r>
              <a:rPr lang="ru-RU" sz="2400" i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en-US" sz="32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Bef>
                <a:spcPts val="300"/>
              </a:spcBef>
              <a:spcAft>
                <a:spcPts val="900"/>
              </a:spcAft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УСМІХНЕНИМИ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Bef>
                <a:spcPts val="300"/>
              </a:spcBef>
              <a:spcAft>
                <a:spcPts val="900"/>
              </a:spcAft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СПОКІЙНИМИ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Bef>
                <a:spcPts val="300"/>
              </a:spcBef>
              <a:spcAft>
                <a:spcPts val="900"/>
              </a:spcAft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ПРОГРЕСИВНИМИ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Bef>
                <a:spcPts val="300"/>
              </a:spcBef>
              <a:spcAft>
                <a:spcPts val="900"/>
              </a:spcAft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ІНІЦІАТИВНИМИ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Bef>
                <a:spcPts val="300"/>
              </a:spcBef>
              <a:spcAft>
                <a:spcPts val="900"/>
              </a:spcAft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ХОРОБРИМИ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Bef>
                <a:spcPts val="300"/>
              </a:spcBef>
              <a:spcAft>
                <a:spcPts val="900"/>
              </a:spcAft>
            </a:pPr>
            <a:r>
              <a:rPr lang="ru-RU" sz="2400" i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400" i="1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en-US" sz="2400" i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 будете 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УСПІШНИМИ</a:t>
            </a:r>
            <a:r>
              <a:rPr lang="ru-RU" sz="2400" i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52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12145"/>
            <a:ext cx="10185297" cy="13208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На </a:t>
            </a:r>
            <a:r>
              <a:rPr lang="uk-UA" dirty="0"/>
              <a:t>попередньому </a:t>
            </a:r>
            <a:r>
              <a:rPr lang="uk-UA" dirty="0" err="1"/>
              <a:t>уроці</a:t>
            </a:r>
            <a:r>
              <a:rPr lang="uk-UA" dirty="0"/>
              <a:t> ми розпочали тему «Графіка» .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6148" y="1466526"/>
            <a:ext cx="10934444" cy="3880773"/>
          </a:xfrm>
        </p:spPr>
        <p:txBody>
          <a:bodyPr>
            <a:normAutofit fontScale="92500" lnSpcReduction="20000"/>
          </a:bodyPr>
          <a:lstStyle/>
          <a:p>
            <a:r>
              <a:rPr lang="uk-UA" sz="3600" dirty="0"/>
              <a:t>- Що таке графіка</a:t>
            </a:r>
            <a:r>
              <a:rPr lang="uk-UA" sz="3600" dirty="0" smtClean="0"/>
              <a:t>?</a:t>
            </a:r>
          </a:p>
          <a:p>
            <a:endParaRPr lang="uk-UA" sz="3600" dirty="0" smtClean="0"/>
          </a:p>
          <a:p>
            <a:r>
              <a:rPr lang="uk-UA" sz="3600" dirty="0" smtClean="0"/>
              <a:t>- Що таке комп'ютерна графіка?</a:t>
            </a:r>
          </a:p>
          <a:p>
            <a:pPr marL="0" indent="0">
              <a:buNone/>
            </a:pPr>
            <a:endParaRPr lang="en-US" sz="3600" dirty="0"/>
          </a:p>
          <a:p>
            <a:r>
              <a:rPr lang="uk-UA" sz="3600" dirty="0"/>
              <a:t>- Назвіть види графіки</a:t>
            </a:r>
            <a:r>
              <a:rPr lang="uk-UA" sz="3600" dirty="0" smtClean="0"/>
              <a:t>.</a:t>
            </a:r>
          </a:p>
          <a:p>
            <a:endParaRPr lang="en-US" sz="3600" dirty="0"/>
          </a:p>
          <a:p>
            <a:r>
              <a:rPr lang="uk-UA" sz="3600" dirty="0"/>
              <a:t>- У яких сферах діяльності застосовується графіка?</a:t>
            </a: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72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429659" y="3322766"/>
            <a:ext cx="10457494" cy="2570547"/>
          </a:xfrm>
        </p:spPr>
        <p:txBody>
          <a:bodyPr>
            <a:noAutofit/>
          </a:bodyPr>
          <a:lstStyle/>
          <a:p>
            <a:pPr algn="ctr"/>
            <a:r>
              <a:rPr lang="uk-UA" sz="6000" b="1" dirty="0" smtClean="0">
                <a:solidFill>
                  <a:schemeClr val="accent2">
                    <a:lumMod val="75000"/>
                  </a:schemeClr>
                </a:solidFill>
              </a:rPr>
              <a:t>Пристрої </a:t>
            </a:r>
            <a:r>
              <a:rPr lang="uk-UA" sz="6000" b="1" dirty="0">
                <a:solidFill>
                  <a:schemeClr val="accent2">
                    <a:lumMod val="75000"/>
                  </a:schemeClr>
                </a:solidFill>
              </a:rPr>
              <a:t>для перегляду та створення сферичних та панорамних </a:t>
            </a:r>
            <a:r>
              <a:rPr lang="uk-UA" sz="6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sz="6000" b="1" dirty="0">
                <a:solidFill>
                  <a:schemeClr val="accent2">
                    <a:lumMod val="75000"/>
                  </a:schemeClr>
                </a:solidFill>
              </a:rPr>
              <a:t>зображень.</a:t>
            </a:r>
            <a:endParaRPr lang="uk-UA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6945" y="770259"/>
            <a:ext cx="105541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Пристроїдляпереглядутаствореннясферичнихтапанорамнихзображень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15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861" y="334178"/>
            <a:ext cx="10625974" cy="3268337"/>
          </a:xfrm>
        </p:spPr>
        <p:txBody>
          <a:bodyPr>
            <a:normAutofit fontScale="90000"/>
          </a:bodyPr>
          <a:lstStyle/>
          <a:p>
            <a:r>
              <a:rPr lang="uk-UA" b="1" dirty="0" err="1"/>
              <a:t>Панора́ма</a:t>
            </a:r>
            <a:r>
              <a:rPr lang="uk-UA" dirty="0"/>
              <a:t> 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(від 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hlinkClick r:id="rId2" tooltip="Грецька мова"/>
              </a:rPr>
              <a:t>грец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hlinkClick r:id="rId2" tooltip="Грецька мова"/>
              </a:rPr>
              <a:t>.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  <a:r>
              <a:rPr lang="el-G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πανοραμα, 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утвореного від </a:t>
            </a:r>
            <a:r>
              <a:rPr lang="el-G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παν- — «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все-» і 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ò</a:t>
            </a:r>
            <a:r>
              <a:rPr lang="el-G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ραμα — «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вид, видовище») — вид на місцевість згори, на далекий простір.</a:t>
            </a:r>
            <a:r>
              <a:rPr lang="uk-UA" dirty="0"/>
              <a:t> 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>
                <a:solidFill>
                  <a:schemeClr val="tx1">
                    <a:lumMod val="75000"/>
                    <a:lumOff val="25000"/>
                  </a:schemeClr>
                </a:solidFill>
                <a:hlinkClick r:id="rId3" tooltip="Видовище"/>
              </a:rPr>
              <a:t>Видовище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чого-небудь на великому, широкому просторі (про будівлі, споруди і т. ін</a:t>
            </a:r>
            <a:r>
              <a:rPr lang="uk-UA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.).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826" y="5654779"/>
            <a:ext cx="119092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Панорамна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світлина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—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внутрішній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двір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ru-RU" dirty="0" err="1" smtClean="0">
                <a:solidFill>
                  <a:srgbClr val="0645AD"/>
                </a:solidFill>
                <a:latin typeface="Arial" panose="020B0604020202020204" pitchFamily="34" charset="0"/>
                <a:hlinkClick r:id="rId4" tooltip="Шенбрунн"/>
              </a:rPr>
              <a:t>Шенбрунна</a:t>
            </a:r>
            <a:r>
              <a:rPr lang="ru-RU" dirty="0" smtClean="0">
                <a:solidFill>
                  <a:srgbClr val="0645AD"/>
                </a:solidFill>
                <a:latin typeface="Arial" panose="020B0604020202020204" pitchFamily="34" charset="0"/>
              </a:rPr>
              <a:t> (</a:t>
            </a:r>
            <a:r>
              <a:rPr lang="ru-RU" dirty="0" err="1">
                <a:hlinkClick r:id="rId5" tooltip="Палац"/>
              </a:rPr>
              <a:t>палацовий</a:t>
            </a:r>
            <a:r>
              <a:rPr lang="ru-RU" dirty="0"/>
              <a:t> комплекс у </a:t>
            </a:r>
            <a:r>
              <a:rPr lang="ru-RU" dirty="0" err="1"/>
              <a:t>столиці</a:t>
            </a:r>
            <a:r>
              <a:rPr lang="ru-RU" dirty="0"/>
              <a:t> </a:t>
            </a:r>
            <a:r>
              <a:rPr lang="ru-RU" dirty="0" err="1">
                <a:hlinkClick r:id="rId6" tooltip="Австрія"/>
              </a:rPr>
              <a:t>Австрії</a:t>
            </a:r>
            <a:r>
              <a:rPr lang="ru-RU" dirty="0"/>
              <a:t> </a:t>
            </a:r>
            <a:r>
              <a:rPr lang="ru-RU" dirty="0" err="1"/>
              <a:t>місті</a:t>
            </a:r>
            <a:r>
              <a:rPr lang="ru-RU" dirty="0"/>
              <a:t> </a:t>
            </a:r>
            <a:r>
              <a:rPr lang="ru-RU" dirty="0" err="1" smtClean="0">
                <a:hlinkClick r:id="rId7" tooltip="Відень"/>
              </a:rPr>
              <a:t>Відні</a:t>
            </a:r>
            <a:r>
              <a:rPr lang="ru-RU" dirty="0" smtClean="0"/>
              <a:t>)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</a:rPr>
              <a:t>.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Зображення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створено на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основі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21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послідовного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кадра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7843"/>
            <a:ext cx="12085504" cy="1682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361568" cy="2442072"/>
          </a:xfrm>
        </p:spPr>
        <p:txBody>
          <a:bodyPr>
            <a:normAutofit/>
          </a:bodyPr>
          <a:lstStyle/>
          <a:p>
            <a:r>
              <a:rPr lang="ru-RU" dirty="0"/>
              <a:t>Сферична панорама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це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одна з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різновидів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фотографії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яка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призначається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для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демонстрації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комп'ютері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за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допомогою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спеціального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програмного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забезпечення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745" y="3051672"/>
            <a:ext cx="584835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Віртуальні тури і 3</a:t>
            </a:r>
            <a:r>
              <a:rPr lang="en-US" dirty="0"/>
              <a:t>D-</a:t>
            </a:r>
            <a:r>
              <a:rPr lang="uk-UA" dirty="0"/>
              <a:t>панорами</a:t>
            </a:r>
            <a:br>
              <a:rPr lang="uk-UA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852116"/>
            <a:ext cx="9689538" cy="340293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3D-панораму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легко,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досить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накласти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кубічну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сферичну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куб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сферу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скомпонованих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панорам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перетворюються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віртуальний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тур. Напевно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подібне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сайтах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закладів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Віртуальний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 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екскурсія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режимі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онлайн,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переміщення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натискання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точки переходу.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вони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переміщують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панорамі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8495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Панорама створена на смартфоні</a:t>
            </a:r>
            <a:endParaRPr lang="en-US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56" y="2169337"/>
            <a:ext cx="11632111" cy="4276619"/>
          </a:xfrm>
        </p:spPr>
      </p:pic>
    </p:spTree>
    <p:extLst>
      <p:ext uri="{BB962C8B-B14F-4D97-AF65-F5344CB8AC3E}">
        <p14:creationId xmlns:p14="http://schemas.microsoft.com/office/powerpoint/2010/main" val="421252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6312" y="508000"/>
            <a:ext cx="8596668" cy="1320800"/>
          </a:xfrm>
        </p:spPr>
        <p:txBody>
          <a:bodyPr/>
          <a:lstStyle/>
          <a:p>
            <a:r>
              <a:rPr lang="ru-RU" dirty="0" err="1"/>
              <a:t>Огляд</a:t>
            </a:r>
            <a:r>
              <a:rPr lang="ru-RU" dirty="0"/>
              <a:t> </a:t>
            </a:r>
            <a:r>
              <a:rPr lang="ru-RU" dirty="0" err="1"/>
              <a:t>програм</a:t>
            </a:r>
            <a:r>
              <a:rPr lang="ru-RU" dirty="0"/>
              <a:t> для </a:t>
            </a:r>
            <a:r>
              <a:rPr lang="ru-RU" dirty="0" err="1"/>
              <a:t>створення</a:t>
            </a:r>
            <a:r>
              <a:rPr lang="ru-RU" dirty="0"/>
              <a:t> панорам</a:t>
            </a:r>
            <a:br>
              <a:rPr lang="ru-RU" dirty="0"/>
            </a:br>
            <a:endParaRPr lang="en-US" dirty="0"/>
          </a:p>
        </p:txBody>
      </p:sp>
      <p:pic>
        <p:nvPicPr>
          <p:cNvPr id="4" name="Объект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34330" y="1952977"/>
            <a:ext cx="5508978" cy="344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96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554516"/>
            <a:ext cx="9279714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Як </a:t>
            </a:r>
            <a:r>
              <a:rPr lang="ru-RU" dirty="0" err="1"/>
              <a:t>створити</a:t>
            </a:r>
            <a:r>
              <a:rPr lang="ru-RU" dirty="0"/>
              <a:t> </a:t>
            </a:r>
            <a:r>
              <a:rPr lang="ru-RU" dirty="0" err="1"/>
              <a:t>кругову</a:t>
            </a:r>
            <a:r>
              <a:rPr lang="ru-RU" dirty="0"/>
              <a:t> панораму за </a:t>
            </a:r>
            <a:r>
              <a:rPr lang="ru-RU" dirty="0" err="1"/>
              <a:t>допомогою</a:t>
            </a:r>
            <a:r>
              <a:rPr lang="ru-RU" dirty="0"/>
              <a:t> телефона</a:t>
            </a:r>
            <a:br>
              <a:rPr lang="ru-RU" dirty="0"/>
            </a:br>
            <a:endParaRPr lang="en-US" dirty="0"/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 rot="10800000" flipV="1">
            <a:off x="495757" y="2495149"/>
            <a:ext cx="10675345" cy="381642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Відкрийте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додаток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Перегляд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вулиць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   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Натисніть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"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Створити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"       "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Кругова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панорама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"   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Зробіть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серію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знімків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Унизу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натисніть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значок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   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Кругові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панорами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обробляються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та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зберігаються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на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вкладці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"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Профіль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" у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додатку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Перегляд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вулиць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.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Вони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також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зберігаються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на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вашому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телефоні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,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якщо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ви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не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вимкнули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відповідне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 Text"/>
              </a:rPr>
              <a:t>налаштування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rgbClr val="1F1F1F"/>
              </a:solidFill>
              <a:effectLst/>
              <a:latin typeface="Google Sans Text"/>
            </a:endParaRPr>
          </a:p>
        </p:txBody>
      </p:sp>
      <p:pic>
        <p:nvPicPr>
          <p:cNvPr id="1038" name="Picture 14" descr="Перегляд вулиц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8" y="-242888"/>
            <a:ext cx="171450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Додати 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-90488"/>
            <a:ext cx="171450" cy="17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Стрілка вправ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-90488"/>
            <a:ext cx="171450" cy="17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Зробити знімок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-90488"/>
            <a:ext cx="171450" cy="17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o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214313"/>
            <a:ext cx="171450" cy="17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1732" y="1211718"/>
            <a:ext cx="2919197" cy="309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22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115" y="312145"/>
            <a:ext cx="8596668" cy="734457"/>
          </a:xfrm>
        </p:spPr>
        <p:txBody>
          <a:bodyPr>
            <a:normAutofit fontScale="90000"/>
          </a:bodyPr>
          <a:lstStyle/>
          <a:p>
            <a:r>
              <a:rPr lang="uk-UA" i="1" dirty="0"/>
              <a:t>Гра «Чарівна валіза»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777" y="1046602"/>
            <a:ext cx="11231900" cy="1023286"/>
          </a:xfrm>
        </p:spPr>
        <p:txBody>
          <a:bodyPr/>
          <a:lstStyle/>
          <a:p>
            <a:r>
              <a:rPr lang="uk-UA" sz="2400" dirty="0"/>
              <a:t>З переліку вам треба вибрати ті пристрої, за допомогою яких можна створювати </a:t>
            </a:r>
            <a:r>
              <a:rPr lang="uk-UA" sz="2400" dirty="0" smtClean="0"/>
              <a:t>та переглядати панорамні  </a:t>
            </a:r>
            <a:r>
              <a:rPr lang="uk-UA" sz="2400" dirty="0"/>
              <a:t>зображення.</a:t>
            </a:r>
            <a:endParaRPr lang="en-US" sz="2400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77844" y="2069888"/>
            <a:ext cx="1784732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 smtClean="0"/>
              <a:t>Монітор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72431" y="4378309"/>
            <a:ext cx="1784732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Мишка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909141" y="5454217"/>
            <a:ext cx="1964508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Ноутбук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48866" y="1939670"/>
            <a:ext cx="2318597" cy="10772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Мобільний телефон</a:t>
            </a:r>
            <a:endParaRPr 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872431" y="3133045"/>
            <a:ext cx="2790774" cy="8617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Клавіатура</a:t>
            </a:r>
            <a:r>
              <a:rPr lang="uk-UA" i="1" dirty="0"/>
              <a:t/>
            </a:r>
            <a:br>
              <a:rPr lang="uk-UA" i="1" dirty="0"/>
            </a:b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750851" y="5011964"/>
            <a:ext cx="1784732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Колонки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548866" y="5502244"/>
            <a:ext cx="2361565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Навушники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548866" y="3345259"/>
            <a:ext cx="2206212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Мікрофон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750851" y="6049779"/>
            <a:ext cx="2206212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Принтер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548866" y="4378310"/>
            <a:ext cx="2900274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Фотоапарат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753753" y="3481706"/>
            <a:ext cx="1784732" cy="10772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Веб - камера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8753753" y="1916273"/>
            <a:ext cx="1784732" cy="10772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i="1" dirty="0"/>
              <a:t>Флеш-карта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5574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90111"/>
            <a:ext cx="8596668" cy="1320800"/>
          </a:xfrm>
        </p:spPr>
        <p:txBody>
          <a:bodyPr/>
          <a:lstStyle/>
          <a:p>
            <a:r>
              <a:rPr lang="ru-RU" i="1" dirty="0"/>
              <a:t>ВПРАВИ ДЛЯ ЗНЯТТЯ М`ЯЗОВОГО   НАПРУЖЕННЯ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6148" y="1730932"/>
            <a:ext cx="8596668" cy="3880773"/>
          </a:xfrm>
        </p:spPr>
        <p:txBody>
          <a:bodyPr>
            <a:normAutofit lnSpcReduction="10000"/>
          </a:bodyPr>
          <a:lstStyle/>
          <a:p>
            <a:r>
              <a:rPr lang="uk-UA" dirty="0"/>
              <a:t>Вихідне положення – сидячи на стільці. Кожну вправу бажано повторити 4-5 разів.</a:t>
            </a:r>
          </a:p>
          <a:p>
            <a:r>
              <a:rPr lang="uk-UA" dirty="0"/>
              <a:t>1.   Витягнути руки і розчепірити пальці так, щоб відчути напруження. У такому положенні затримати їх протягом 5 с. Розслабити, а потім зігнути пальці.</a:t>
            </a:r>
          </a:p>
          <a:p>
            <a:r>
              <a:rPr lang="uk-UA" dirty="0"/>
              <a:t>2.   Повільно опустити підборіддя, розслабитися і залишатися у такому положенні 2-3 с.</a:t>
            </a:r>
            <a:br>
              <a:rPr lang="uk-UA" dirty="0"/>
            </a:br>
            <a:r>
              <a:rPr lang="uk-UA" dirty="0"/>
              <a:t>3.   Сидячи на стільці, піднести руки вгору, потім плавно опустити їх додолу, розслабити.</a:t>
            </a:r>
          </a:p>
          <a:p>
            <a:r>
              <a:rPr lang="uk-UA" dirty="0"/>
              <a:t>4.   Прямі руки розвести в боки долонями догори, зробити вдих, повільно опустити вниз, видихнути.</a:t>
            </a:r>
          </a:p>
          <a:p>
            <a:r>
              <a:rPr lang="uk-UA" dirty="0"/>
              <a:t>5.   Зробити нахили і повороти голови.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57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1" t="46573" r="27795" b="26008"/>
          <a:stretch/>
        </p:blipFill>
        <p:spPr bwMode="auto">
          <a:xfrm>
            <a:off x="0" y="2315496"/>
            <a:ext cx="10567980" cy="328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Фотокамера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547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85" t="46573" r="27799" b="29233"/>
          <a:stretch/>
        </p:blipFill>
        <p:spPr bwMode="auto">
          <a:xfrm>
            <a:off x="274321" y="2153263"/>
            <a:ext cx="10073148" cy="2772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Кінокамера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89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30" t="40323" r="27682" b="29032"/>
          <a:stretch/>
        </p:blipFill>
        <p:spPr bwMode="auto">
          <a:xfrm>
            <a:off x="176981" y="1755056"/>
            <a:ext cx="9796231" cy="3495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77334" y="434256"/>
            <a:ext cx="8596668" cy="1320800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Смартфон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963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71" t="38508" r="29042" b="34879"/>
          <a:stretch/>
        </p:blipFill>
        <p:spPr bwMode="auto">
          <a:xfrm>
            <a:off x="560438" y="2477729"/>
            <a:ext cx="9822426" cy="327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 fontAlgn="base">
              <a:spcAft>
                <a:spcPct val="0"/>
              </a:spcAft>
              <a:defRPr/>
            </a:pPr>
            <a:r>
              <a:rPr lang="uk-UA" sz="7200" b="1" kern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Планшет</a:t>
            </a:r>
          </a:p>
        </p:txBody>
      </p:sp>
    </p:spTree>
    <p:extLst>
      <p:ext uri="{BB962C8B-B14F-4D97-AF65-F5344CB8AC3E}">
        <p14:creationId xmlns:p14="http://schemas.microsoft.com/office/powerpoint/2010/main" val="48341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7" t="36895" r="28248" b="27016"/>
          <a:stretch/>
        </p:blipFill>
        <p:spPr bwMode="auto">
          <a:xfrm>
            <a:off x="471948" y="2315497"/>
            <a:ext cx="9662416" cy="4041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004822" y="39329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base">
              <a:spcAft>
                <a:spcPct val="0"/>
              </a:spcAft>
              <a:defRPr/>
            </a:pPr>
            <a:r>
              <a:rPr lang="uk-UA" sz="6600" b="1" kern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Ноутбук</a:t>
            </a:r>
          </a:p>
        </p:txBody>
      </p:sp>
    </p:spTree>
    <p:extLst>
      <p:ext uri="{BB962C8B-B14F-4D97-AF65-F5344CB8AC3E}">
        <p14:creationId xmlns:p14="http://schemas.microsoft.com/office/powerpoint/2010/main" val="64203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4" t="42137" r="29155" b="33266"/>
          <a:stretch/>
        </p:blipFill>
        <p:spPr bwMode="auto">
          <a:xfrm>
            <a:off x="132735" y="2462979"/>
            <a:ext cx="10055736" cy="2934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 fontAlgn="base">
              <a:spcAft>
                <a:spcPct val="0"/>
              </a:spcAft>
              <a:defRPr/>
            </a:pPr>
            <a:r>
              <a:rPr lang="uk-UA" sz="6600" b="1" kern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Комп’ютер</a:t>
            </a:r>
          </a:p>
        </p:txBody>
      </p:sp>
    </p:spTree>
    <p:extLst>
      <p:ext uri="{BB962C8B-B14F-4D97-AF65-F5344CB8AC3E}">
        <p14:creationId xmlns:p14="http://schemas.microsoft.com/office/powerpoint/2010/main" val="286083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170688" y="162512"/>
            <a:ext cx="9053954" cy="5328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Працюємо за комп’ютером</a:t>
            </a:r>
            <a:endParaRPr lang="uk-UA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034" y="1218277"/>
            <a:ext cx="2349261" cy="2361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870" y="1111784"/>
            <a:ext cx="2337244" cy="234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677" y="4006748"/>
            <a:ext cx="2349261" cy="2337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66" y="1336057"/>
            <a:ext cx="2337244" cy="23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314" y="3104354"/>
            <a:ext cx="2397327" cy="234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44" y="4006748"/>
            <a:ext cx="2337246" cy="234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226" y="4315428"/>
            <a:ext cx="2373294" cy="234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8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Зорова гімнастика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Гімнастика для очей №1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5588" y="2160588"/>
            <a:ext cx="6900862" cy="3881437"/>
          </a:xfrm>
        </p:spPr>
      </p:pic>
    </p:spTree>
    <p:extLst>
      <p:ext uri="{BB962C8B-B14F-4D97-AF65-F5344CB8AC3E}">
        <p14:creationId xmlns:p14="http://schemas.microsoft.com/office/powerpoint/2010/main" val="252458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34986" y="412609"/>
            <a:ext cx="5032468" cy="8345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Робота за комп’ютером</a:t>
            </a:r>
            <a:endParaRPr lang="en-US" sz="2800" dirty="0">
              <a:solidFill>
                <a:schemeClr val="accent6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2016" y="1395779"/>
            <a:ext cx="5404172" cy="752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Подорож віртуальним туром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788" y="2376527"/>
            <a:ext cx="8054769" cy="421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3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174" y="518437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altLang="en-US" sz="40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Рефлексія </a:t>
            </a:r>
            <a:endParaRPr lang="ru-RU" altLang="en-US" sz="32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r>
              <a:rPr lang="uk-UA" altLang="en-US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uk-UA" altLang="en-US" sz="4000" dirty="0" err="1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уроці</a:t>
            </a:r>
            <a:endParaRPr lang="ru-RU" altLang="en-US" sz="32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r>
              <a:rPr lang="uk-UA" altLang="en-US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 Я дізнався…</a:t>
            </a:r>
            <a:endParaRPr lang="ru-RU" altLang="en-US" sz="32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r>
              <a:rPr lang="uk-UA" altLang="en-US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 Я навчився…</a:t>
            </a:r>
            <a:endParaRPr lang="ru-RU" altLang="en-US" sz="32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r>
              <a:rPr lang="uk-UA" altLang="en-US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 Мені сподобалось…</a:t>
            </a:r>
            <a:endParaRPr lang="ru-RU" altLang="en-US" sz="32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r>
              <a:rPr lang="uk-UA" altLang="en-US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 Я маю труднощі…</a:t>
            </a:r>
            <a:endParaRPr lang="ru-RU" altLang="en-US" sz="32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r>
              <a:rPr lang="uk-UA" altLang="en-US" sz="4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• Мій настрій</a:t>
            </a:r>
            <a:endParaRPr lang="uk-UA" altLang="en-US" sz="32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87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612587" y="1118048"/>
            <a:ext cx="7767387" cy="2280031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7200" b="1" dirty="0">
                <a:solidFill>
                  <a:srgbClr val="002060"/>
                </a:solidFill>
              </a:rPr>
              <a:t>Дякую за увагу!</a:t>
            </a:r>
          </a:p>
        </p:txBody>
      </p:sp>
      <p:pic>
        <p:nvPicPr>
          <p:cNvPr id="3" name="Picture 2" descr="camera, photo, photography, photos, pictures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264" y="3130486"/>
            <a:ext cx="3151207" cy="315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browse, internet, online, surf, tablet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837" y="3056556"/>
            <a:ext cx="3225137" cy="3225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65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2368" y="329585"/>
            <a:ext cx="93643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>
                <a:solidFill>
                  <a:schemeClr val="accent2">
                    <a:lumMod val="75000"/>
                  </a:schemeClr>
                </a:solidFill>
              </a:rPr>
              <a:t>Пристрої для перегляду та створення сферичних та панорамних  зображень.</a:t>
            </a:r>
            <a:endParaRPr lang="en-US" sz="5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368" y="2992375"/>
            <a:ext cx="9973119" cy="366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8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Грань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472</TotalTime>
  <Words>286</Words>
  <Application>Microsoft Office PowerPoint</Application>
  <PresentationFormat>Широкоэкранный</PresentationFormat>
  <Paragraphs>73</Paragraphs>
  <Slides>24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Comic Sans MS</vt:lpstr>
      <vt:lpstr>Google Sans Text</vt:lpstr>
      <vt:lpstr>Times New Roman</vt:lpstr>
      <vt:lpstr>Trebuchet MS</vt:lpstr>
      <vt:lpstr>Wingdings 3</vt:lpstr>
      <vt:lpstr>Грань</vt:lpstr>
      <vt:lpstr>Ось дзвінок нам дав сигнал, Працювати час настав. Тож і ми часу не гаймо, Урок інформатики  починаймо. </vt:lpstr>
      <vt:lpstr>Презентация PowerPoint</vt:lpstr>
      <vt:lpstr>На попередньому уроці ми розпочали тему «Графіка» .  </vt:lpstr>
      <vt:lpstr>Пристрої для перегляду та створення сферичних та панорамних  зображень.</vt:lpstr>
      <vt:lpstr>Панора́ма (від грец. πανοραμα, утвореного від παν- — «все-» і òραμα — «вид, видовище») — вид на місцевість згори, на далекий простір.   Видовище чого-небудь на великому, широкому просторі (про будівлі, споруди і т. ін.).</vt:lpstr>
      <vt:lpstr>Сферична панорама - це одна з різновидів фотографії, яка призначається для демонстрації на комп'ютері за допомогою спеціального програмного забезпечення.</vt:lpstr>
      <vt:lpstr>Віртуальні тури і 3D-панорами </vt:lpstr>
      <vt:lpstr>Панорама створена на смартфоні</vt:lpstr>
      <vt:lpstr>Огляд програм для створення панорам </vt:lpstr>
      <vt:lpstr>Як створити кругову панораму за допомогою телефона </vt:lpstr>
      <vt:lpstr>Гра «Чарівна валіза» </vt:lpstr>
      <vt:lpstr>ВПРАВИ ДЛЯ ЗНЯТТЯ М`ЯЗОВОГО   НАПРУЖЕННЯ</vt:lpstr>
      <vt:lpstr>Презентация PowerPoint</vt:lpstr>
      <vt:lpstr>Презентация PowerPoint</vt:lpstr>
      <vt:lpstr>Презентация PowerPoint</vt:lpstr>
      <vt:lpstr>Планшет</vt:lpstr>
      <vt:lpstr>Презентация PowerPoint</vt:lpstr>
      <vt:lpstr>Комп’ютер</vt:lpstr>
      <vt:lpstr>Презентация PowerPoint</vt:lpstr>
      <vt:lpstr>Зорова гімнастика 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Сервіси для перегляду зображень картин художників. Віртуальні мистецькі галереї, екскурсії до музеїв.</dc:title>
  <dc:creator>Алексей</dc:creator>
  <cp:lastModifiedBy>Учень 8</cp:lastModifiedBy>
  <cp:revision>35</cp:revision>
  <dcterms:created xsi:type="dcterms:W3CDTF">2017-03-11T10:13:02Z</dcterms:created>
  <dcterms:modified xsi:type="dcterms:W3CDTF">2022-01-21T14:14:02Z</dcterms:modified>
</cp:coreProperties>
</file>