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8" r:id="rId11"/>
    <p:sldId id="277" r:id="rId12"/>
  </p:sldIdLst>
  <p:sldSz cx="12192000" cy="6858000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87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9ACD21-D665-4BC7-8F7A-BE91BA70F828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963164-D4CE-4560-AFE5-E17D067E9EA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021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FD75B-8685-4FA5-B8CD-C1B4FE49461B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F586-4148-4182-A6AD-B7BBD3F8987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96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FD75B-8685-4FA5-B8CD-C1B4FE49461B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F586-4148-4182-A6AD-B7BBD3F8987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760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FD75B-8685-4FA5-B8CD-C1B4FE49461B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F586-4148-4182-A6AD-B7BBD3F8987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94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FD75B-8685-4FA5-B8CD-C1B4FE49461B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F586-4148-4182-A6AD-B7BBD3F8987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9195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FD75B-8685-4FA5-B8CD-C1B4FE49461B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F586-4148-4182-A6AD-B7BBD3F8987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430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FD75B-8685-4FA5-B8CD-C1B4FE49461B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F586-4148-4182-A6AD-B7BBD3F8987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6135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FD75B-8685-4FA5-B8CD-C1B4FE49461B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F586-4148-4182-A6AD-B7BBD3F8987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374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FD75B-8685-4FA5-B8CD-C1B4FE49461B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F586-4148-4182-A6AD-B7BBD3F8987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481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FD75B-8685-4FA5-B8CD-C1B4FE49461B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F586-4148-4182-A6AD-B7BBD3F8987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563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FD75B-8685-4FA5-B8CD-C1B4FE49461B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F586-4148-4182-A6AD-B7BBD3F8987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072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FD75B-8685-4FA5-B8CD-C1B4FE49461B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F586-4148-4182-A6AD-B7BBD3F8987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576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FD75B-8685-4FA5-B8CD-C1B4FE49461B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1F586-4148-4182-A6AD-B7BBD3F8987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748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NJNjvh9uspc" TargetMode="Externa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s://youtu.be/NJNjvh9uspc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NJNjvh9uspc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NJNjvh9uspc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s://youtu.be/NJNjvh9uspc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s://youtu.be/NJNjvh9uspc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s://youtu.be/NJNjvh9uspc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NJNjvh9uspc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s://youtu.be/NJNjvh9uspc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NJNjvh9uspc" TargetMode="External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8.wdp"/><Relationship Id="rId4" Type="http://schemas.openxmlformats.org/officeDocument/2006/relationships/image" Target="../media/image16.png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s://youtu.be/NJNjvh9usp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070789"/>
            <a:ext cx="7676762" cy="471642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079776" y="1484784"/>
            <a:ext cx="6494158" cy="376256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uk-UA" sz="6000" b="1" dirty="0">
                <a:ln w="0"/>
                <a:solidFill>
                  <a:schemeClr val="bg1"/>
                </a:solidFill>
              </a:rPr>
              <a:t>Правила поведінки і БЖ </a:t>
            </a:r>
          </a:p>
          <a:p>
            <a:pPr algn="ctr"/>
            <a:r>
              <a:rPr lang="uk-UA" sz="6000" b="1" dirty="0">
                <a:ln w="0"/>
                <a:solidFill>
                  <a:schemeClr val="bg1"/>
                </a:solidFill>
              </a:rPr>
              <a:t>в кабінеті інформатики.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368" y="476672"/>
            <a:ext cx="3866068" cy="6624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>
            <a:hlinkClick r:id="rId5"/>
            <a:extLst>
              <a:ext uri="{FF2B5EF4-FFF2-40B4-BE49-F238E27FC236}">
                <a16:creationId xmlns:a16="http://schemas.microsoft.com/office/drawing/2014/main" id="{4ADA4E01-ED8D-1D98-056B-21B82F544D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904" y="600905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037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5680" y="116632"/>
            <a:ext cx="6172200" cy="52956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Правила поведінки і БЖ в кабінеті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1344" y="646200"/>
            <a:ext cx="11809311" cy="1139726"/>
          </a:xfrm>
          <a:prstGeom prst="roundRect">
            <a:avLst>
              <a:gd name="adj" fmla="val 973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67866" algn="ctr"/>
            <a:r>
              <a:rPr lang="uk-UA" sz="3200" b="1" i="1" dirty="0"/>
              <a:t>Заходьте до комп’ютерного</a:t>
            </a:r>
            <a:r>
              <a:rPr lang="en-US" sz="3200" b="1" i="1" dirty="0"/>
              <a:t> </a:t>
            </a:r>
            <a:r>
              <a:rPr lang="uk-UA" sz="3200" b="1" i="1" dirty="0"/>
              <a:t>кабінету тільки з дозволу вчителя, не поспішаючи, не торкаючись обладнання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95600" y="2060848"/>
            <a:ext cx="7349608" cy="4600974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390FAE7B-D089-4AC9-DD29-4667C7D788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2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49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5680" y="131002"/>
            <a:ext cx="6172200" cy="52956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Правила поведінки і БЖ в кабінеті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5360" y="660571"/>
            <a:ext cx="11665296" cy="1139726"/>
          </a:xfrm>
          <a:prstGeom prst="roundRect">
            <a:avLst>
              <a:gd name="adj" fmla="val 973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42900" algn="ctr"/>
            <a:r>
              <a:rPr lang="uk-UA" sz="3200" b="1" i="1" dirty="0"/>
              <a:t>Не вмикайте та не вимикайте комп’ютери </a:t>
            </a:r>
          </a:p>
          <a:p>
            <a:pPr indent="342900" algn="ctr"/>
            <a:r>
              <a:rPr lang="uk-UA" sz="3200" b="1" i="1" dirty="0"/>
              <a:t>без дозволу вчителя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7479" y="1800296"/>
            <a:ext cx="5202984" cy="5078663"/>
          </a:xfrm>
          <a:prstGeom prst="rect">
            <a:avLst/>
          </a:prstGeom>
        </p:spPr>
      </p:pic>
      <p:sp>
        <p:nvSpPr>
          <p:cNvPr id="9" name="Знак заборони 9"/>
          <p:cNvSpPr/>
          <p:nvPr/>
        </p:nvSpPr>
        <p:spPr>
          <a:xfrm>
            <a:off x="6816081" y="3980742"/>
            <a:ext cx="792113" cy="792113"/>
          </a:xfrm>
          <a:prstGeom prst="noSmoking">
            <a:avLst/>
          </a:prstGeom>
          <a:solidFill>
            <a:srgbClr val="FF00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>
              <a:solidFill>
                <a:schemeClr val="tx1"/>
              </a:solidFill>
            </a:endParaRPr>
          </a:p>
        </p:txBody>
      </p:sp>
      <p:sp>
        <p:nvSpPr>
          <p:cNvPr id="10" name="Знак заборони 9"/>
          <p:cNvSpPr/>
          <p:nvPr/>
        </p:nvSpPr>
        <p:spPr>
          <a:xfrm>
            <a:off x="4133052" y="3984756"/>
            <a:ext cx="792113" cy="792113"/>
          </a:xfrm>
          <a:prstGeom prst="noSmoking">
            <a:avLst/>
          </a:prstGeom>
          <a:solidFill>
            <a:srgbClr val="FF00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>
              <a:solidFill>
                <a:schemeClr val="tx1"/>
              </a:solidFill>
            </a:endParaRPr>
          </a:p>
        </p:txBody>
      </p:sp>
      <p:pic>
        <p:nvPicPr>
          <p:cNvPr id="8" name="Рисунок 7">
            <a:hlinkClick r:id="rId3"/>
            <a:extLst>
              <a:ext uri="{FF2B5EF4-FFF2-40B4-BE49-F238E27FC236}">
                <a16:creationId xmlns:a16="http://schemas.microsoft.com/office/drawing/2014/main" id="{54995C54-0B73-A08B-1909-F6066811CB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2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970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9" grpId="1" animBg="1"/>
      <p:bldP spid="10" grpId="0" animBg="1"/>
      <p:bldP spid="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5598" y="161876"/>
            <a:ext cx="6172200" cy="52956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Правила поведінки і БЖ в кабінеті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1344" y="721501"/>
            <a:ext cx="11809312" cy="1660743"/>
          </a:xfrm>
          <a:prstGeom prst="roundRect">
            <a:avLst>
              <a:gd name="adj" fmla="val 973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42900" algn="ctr"/>
            <a:r>
              <a:rPr lang="uk-UA" sz="3200" b="1" i="1" dirty="0"/>
              <a:t>Під час роботи будьте дуже</a:t>
            </a:r>
          </a:p>
          <a:p>
            <a:pPr indent="342900" algn="ctr"/>
            <a:r>
              <a:rPr lang="uk-UA" sz="3200" b="1" i="1" dirty="0"/>
              <a:t>уважні та не відволікайтесь. Не вставайте з робочого місця, ви можете щось зачепити і перекинути.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600" y="2708920"/>
            <a:ext cx="7636320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9262" y="2584502"/>
            <a:ext cx="1688996" cy="1688996"/>
          </a:xfrm>
          <a:prstGeom prst="rect">
            <a:avLst/>
          </a:prstGeom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793BB3F7-EFCF-1746-CBA5-F3C290629F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2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449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5680" y="116632"/>
            <a:ext cx="6172200" cy="52956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Правила поведінки і БЖ в кабінеті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5360" y="676257"/>
            <a:ext cx="11665296" cy="1139726"/>
          </a:xfrm>
          <a:prstGeom prst="roundRect">
            <a:avLst>
              <a:gd name="adj" fmla="val 973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42900" algn="ctr"/>
            <a:r>
              <a:rPr lang="uk-UA" sz="3200" b="1" i="1" dirty="0"/>
              <a:t>Працюйте на клавіатурі</a:t>
            </a:r>
            <a:r>
              <a:rPr lang="en-US" sz="3200" b="1" i="1" dirty="0"/>
              <a:t> </a:t>
            </a:r>
            <a:r>
              <a:rPr lang="uk-UA" sz="3200" b="1" i="1" dirty="0"/>
              <a:t>чистими, сухими руками, не натискаючи на клавіші без потреби чи навмання.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0947" y="2132856"/>
            <a:ext cx="7770106" cy="4392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1A4E2ADB-A580-B0AE-D1DE-556B19EB7D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2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139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4281" y="188640"/>
            <a:ext cx="6172200" cy="52956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Правила поведінки і БЖ в кабінеті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1344" y="826086"/>
            <a:ext cx="11737304" cy="1139726"/>
          </a:xfrm>
          <a:prstGeom prst="roundRect">
            <a:avLst>
              <a:gd name="adj" fmla="val 973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42900" algn="ctr"/>
            <a:r>
              <a:rPr lang="uk-UA" sz="3200" b="1" i="1" dirty="0"/>
              <a:t>Під час роботи не торкайтеся екрана й тильної сторони монітора.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560" y="2148859"/>
            <a:ext cx="7776864" cy="44484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Знак заборони 5"/>
          <p:cNvSpPr/>
          <p:nvPr/>
        </p:nvSpPr>
        <p:spPr>
          <a:xfrm>
            <a:off x="6258020" y="2996954"/>
            <a:ext cx="1444321" cy="1356721"/>
          </a:xfrm>
          <a:prstGeom prst="noSmoking">
            <a:avLst/>
          </a:prstGeom>
          <a:solidFill>
            <a:srgbClr val="FF00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>
              <a:solidFill>
                <a:schemeClr val="tx1"/>
              </a:solidFill>
            </a:endParaRPr>
          </a:p>
        </p:txBody>
      </p:sp>
      <p:pic>
        <p:nvPicPr>
          <p:cNvPr id="9" name="Рисунок 8">
            <a:hlinkClick r:id="rId4"/>
            <a:extLst>
              <a:ext uri="{FF2B5EF4-FFF2-40B4-BE49-F238E27FC236}">
                <a16:creationId xmlns:a16="http://schemas.microsoft.com/office/drawing/2014/main" id="{0C9071EE-2DED-6B2C-1FB1-38150AD249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2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255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6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658" y="104566"/>
            <a:ext cx="6172200" cy="52956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Правила поведінки і БЖ в кабінеті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5360" y="692619"/>
            <a:ext cx="11593288" cy="1139726"/>
          </a:xfrm>
          <a:prstGeom prst="roundRect">
            <a:avLst>
              <a:gd name="adj" fmla="val 973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42900" algn="ctr"/>
            <a:r>
              <a:rPr lang="uk-UA" sz="3200" b="1" i="1" dirty="0"/>
              <a:t>Не торкайтеся з’єднувальних проводів та проводів живлення.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3553" y="1988840"/>
            <a:ext cx="8136559" cy="4608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Знак заборони 5"/>
          <p:cNvSpPr/>
          <p:nvPr/>
        </p:nvSpPr>
        <p:spPr>
          <a:xfrm>
            <a:off x="3622361" y="3753038"/>
            <a:ext cx="1196930" cy="1086691"/>
          </a:xfrm>
          <a:prstGeom prst="noSmoking">
            <a:avLst/>
          </a:prstGeom>
          <a:solidFill>
            <a:srgbClr val="FF00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>
              <a:solidFill>
                <a:schemeClr val="tx1"/>
              </a:solidFill>
            </a:endParaRPr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2B6B185F-FEC8-5FDD-C97C-6FB203F559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2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31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6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5680" y="44298"/>
            <a:ext cx="6172200" cy="52956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Правила поведінки і БЖ в кабінеті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5360" y="718208"/>
            <a:ext cx="11593288" cy="1139726"/>
          </a:xfrm>
          <a:prstGeom prst="roundRect">
            <a:avLst>
              <a:gd name="adj" fmla="val 973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42900" algn="ctr"/>
            <a:r>
              <a:rPr lang="uk-UA" sz="3200" b="1" i="1" dirty="0"/>
              <a:t>Ніколи не намагайтесь самостійно усунути несправності комп’ютера, негайно повідомте про це вчителя.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8420" y="2132856"/>
            <a:ext cx="7755159" cy="4392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hlinkClick r:id="rId3"/>
            <a:extLst>
              <a:ext uri="{FF2B5EF4-FFF2-40B4-BE49-F238E27FC236}">
                <a16:creationId xmlns:a16="http://schemas.microsoft.com/office/drawing/2014/main" id="{E6DD5526-6B60-6E67-D690-85823C3543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2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011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7173" y="116632"/>
            <a:ext cx="6172200" cy="52956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Правила поведінки і БЖ в кабінеті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1344" y="799326"/>
            <a:ext cx="4842538" cy="5775603"/>
          </a:xfrm>
          <a:prstGeom prst="roundRect">
            <a:avLst>
              <a:gd name="adj" fmla="val 973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3200" b="1" i="1" dirty="0"/>
              <a:t>Сидіти треба рівно і правильно.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3200" b="1" i="1" dirty="0"/>
              <a:t>Дотримуйтесь безпечної відстані від очей до монітору.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3200" b="1" i="1" dirty="0"/>
              <a:t>Руки і ноги не напружені, спина спирається на спинку крісла чи стільчика.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uk-UA" sz="3200" b="1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91944" y="712228"/>
            <a:ext cx="4842538" cy="5904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D4EAFD0A-5166-3BFA-EEF2-9B29966F0C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2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940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7173" y="116632"/>
            <a:ext cx="6172200" cy="52956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Після закінчення роботи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9346" y="980728"/>
            <a:ext cx="4158462" cy="5210830"/>
          </a:xfrm>
          <a:prstGeom prst="roundRect">
            <a:avLst>
              <a:gd name="adj" fmla="val 973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3200" b="1" i="1" dirty="0"/>
              <a:t>Приберіть своє робоче місце.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3200" b="1" i="1" dirty="0"/>
              <a:t>Закрийте вікна усіх програм, з якими ви працювали.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3200" b="1" i="1" dirty="0"/>
              <a:t>З дозволу учителя вимкніть комп’ютер.</a:t>
            </a:r>
          </a:p>
        </p:txBody>
      </p:sp>
      <p:pic>
        <p:nvPicPr>
          <p:cNvPr id="1026" name="Picture 2" descr="Что делать, если не включается или не запускается компьютер?">
            <a:extLst>
              <a:ext uri="{FF2B5EF4-FFF2-40B4-BE49-F238E27FC236}">
                <a16:creationId xmlns:a16="http://schemas.microsoft.com/office/drawing/2014/main" id="{F88CD66C-C990-C442-470A-9585407E10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4" y="3900507"/>
            <a:ext cx="4158461" cy="285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12EADB99-3913-7D6B-BFCF-A8EFB05AC1FA}"/>
              </a:ext>
            </a:extLst>
          </p:cNvPr>
          <p:cNvGrpSpPr/>
          <p:nvPr/>
        </p:nvGrpSpPr>
        <p:grpSpPr>
          <a:xfrm>
            <a:off x="6708207" y="646201"/>
            <a:ext cx="5748365" cy="3790912"/>
            <a:chOff x="6096000" y="774907"/>
            <a:chExt cx="4956277" cy="3680461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2CE40ED5-F477-5660-339F-A567202268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8657" t="16401" r="39959" b="13251"/>
            <a:stretch/>
          </p:blipFill>
          <p:spPr>
            <a:xfrm>
              <a:off x="6096000" y="868209"/>
              <a:ext cx="4657952" cy="3587159"/>
            </a:xfrm>
            <a:prstGeom prst="rect">
              <a:avLst/>
            </a:prstGeom>
          </p:spPr>
        </p:pic>
        <p:sp>
          <p:nvSpPr>
            <p:cNvPr id="6" name="Знак &quot;плюс&quot; 5">
              <a:extLst>
                <a:ext uri="{FF2B5EF4-FFF2-40B4-BE49-F238E27FC236}">
                  <a16:creationId xmlns:a16="http://schemas.microsoft.com/office/drawing/2014/main" id="{76D712B3-872A-4C88-2D01-E77AAFEAD7EA}"/>
                </a:ext>
              </a:extLst>
            </p:cNvPr>
            <p:cNvSpPr/>
            <p:nvPr/>
          </p:nvSpPr>
          <p:spPr>
            <a:xfrm rot="2771539">
              <a:off x="9460943" y="782934"/>
              <a:ext cx="602560" cy="586506"/>
            </a:xfrm>
            <a:prstGeom prst="mathPlus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6AEFD10F-1069-5F38-9FF3-42FB8487AB2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>
                          <a14:foregroundMark x1="42703" y1="43421" x2="43784" y2="51579"/>
                          <a14:foregroundMark x1="40811" y1="32632" x2="41351" y2="35000"/>
                          <a14:foregroundMark x1="40541" y1="33684" x2="45405" y2="55789"/>
                          <a14:foregroundMark x1="47568" y1="44737" x2="51892" y2="5605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08572">
              <a:off x="9153456" y="1009077"/>
              <a:ext cx="1898821" cy="975071"/>
            </a:xfrm>
            <a:prstGeom prst="rect">
              <a:avLst/>
            </a:prstGeom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" name="Рисунок 9">
            <a:hlinkClick r:id="rId8"/>
            <a:extLst>
              <a:ext uri="{FF2B5EF4-FFF2-40B4-BE49-F238E27FC236}">
                <a16:creationId xmlns:a16="http://schemas.microsoft.com/office/drawing/2014/main" id="{28DE82E8-C52D-E8DE-489A-C0CA7867F15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2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229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820" y="188640"/>
            <a:ext cx="6172200" cy="52956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Правила поведінки і БЖ в кабінеті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health.passion.ru/sites/passion.ru/files/content/images/s_article/36196/bodyimages/0127hea_4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DFDFB"/>
              </a:clrFrom>
              <a:clrTo>
                <a:srgbClr val="FDFD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152" y="717990"/>
            <a:ext cx="4499529" cy="3227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72335" y="896566"/>
            <a:ext cx="4499529" cy="4743093"/>
          </a:xfrm>
          <a:prstGeom prst="roundRect">
            <a:avLst>
              <a:gd name="adj" fmla="val 973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0000"/>
                </a:solidFill>
              </a:rPr>
              <a:t>Запам’ятайте! </a:t>
            </a:r>
          </a:p>
          <a:p>
            <a:r>
              <a:rPr lang="uk-UA" sz="3200" b="1" i="1" dirty="0"/>
              <a:t>Якщо </a:t>
            </a:r>
            <a:r>
              <a:rPr lang="uk-UA" sz="3200" b="1" i="1"/>
              <a:t>не дотримуватись </a:t>
            </a:r>
            <a:r>
              <a:rPr lang="uk-UA" sz="3200" b="1" i="1" dirty="0"/>
              <a:t>правил техніки безпеки та поведінки, робота за комп’ютером може завдати шкоди вашому здоров’ю.</a:t>
            </a:r>
          </a:p>
        </p:txBody>
      </p:sp>
      <p:pic>
        <p:nvPicPr>
          <p:cNvPr id="1028" name="Picture 4" descr="http://moy-pc.ru/kartinki-news/tarvm_pc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20" b="6594"/>
          <a:stretch/>
        </p:blipFill>
        <p:spPr bwMode="auto">
          <a:xfrm>
            <a:off x="5087888" y="3945913"/>
            <a:ext cx="5241412" cy="2797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B425D434-593D-BD9C-51B0-FE8D2FB749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2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52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96648795c70e64ebb4c99c1fe98468c8b2b6f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231</Words>
  <Application>Microsoft Office PowerPoint</Application>
  <PresentationFormat>Широкий екран</PresentationFormat>
  <Paragraphs>29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4" baseType="lpstr">
      <vt:lpstr>Arial</vt:lpstr>
      <vt:lpstr>Calibri</vt:lpstr>
      <vt:lpstr>Тема Office</vt:lpstr>
      <vt:lpstr>Презентація PowerPoint</vt:lpstr>
      <vt:lpstr>Правила поведінки і БЖ в кабінеті</vt:lpstr>
      <vt:lpstr>Правила поведінки і БЖ в кабінеті</vt:lpstr>
      <vt:lpstr>Правила поведінки і БЖ в кабінеті</vt:lpstr>
      <vt:lpstr>Правила поведінки і БЖ в кабінеті</vt:lpstr>
      <vt:lpstr>Правила поведінки і БЖ в кабінеті</vt:lpstr>
      <vt:lpstr>Правила поведінки і БЖ в кабінеті</vt:lpstr>
      <vt:lpstr>Правила поведінки і БЖ в кабінеті</vt:lpstr>
      <vt:lpstr>Правила поведінки і БЖ в кабінеті</vt:lpstr>
      <vt:lpstr>Після закінчення роботи</vt:lpstr>
      <vt:lpstr>Правила поведінки і БЖ в кабінеті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Інформатика 7</dc:title>
  <dc:creator>Толяныч</dc:creator>
  <cp:lastModifiedBy>User</cp:lastModifiedBy>
  <cp:revision>70</cp:revision>
  <dcterms:created xsi:type="dcterms:W3CDTF">2015-07-04T21:56:45Z</dcterms:created>
  <dcterms:modified xsi:type="dcterms:W3CDTF">2022-08-29T12:44:21Z</dcterms:modified>
</cp:coreProperties>
</file>