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9" r:id="rId5"/>
    <p:sldId id="291" r:id="rId6"/>
    <p:sldId id="292" r:id="rId7"/>
    <p:sldId id="294" r:id="rId8"/>
    <p:sldId id="295" r:id="rId9"/>
    <p:sldId id="296" r:id="rId10"/>
    <p:sldId id="299" r:id="rId11"/>
    <p:sldId id="300" r:id="rId12"/>
    <p:sldId id="301" r:id="rId13"/>
    <p:sldId id="280" r:id="rId14"/>
    <p:sldId id="285" r:id="rId15"/>
    <p:sldId id="287" r:id="rId16"/>
    <p:sldId id="288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2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173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672" y="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7763E8D-0019-46C0-810A-276B5CEC96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E569EE9B-C12D-4960-8F84-8D9B29B66E3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0B745E2-7633-4DC3-94F2-EA0CC6CE7D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CF28F-AACB-406C-AEA9-6162A2BF3DB3}" type="datetimeFigureOut">
              <a:rPr lang="ru-RU" smtClean="0"/>
              <a:t>03.05.2022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6384C84-FBC3-43B4-97D5-891EFCECD7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B7DBBDC-A7EC-47A3-A3FF-F145BB6DFC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EEDCB-120D-47E6-ADA3-4689CC39E3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699656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4B039DF-D311-4235-8BEA-1EB32C9CC6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0B798D7-7DD0-477F-A29E-4CD55B6109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E4ADC25-F3AC-4B6C-AA0E-F570D37BC5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CF28F-AACB-406C-AEA9-6162A2BF3DB3}" type="datetimeFigureOut">
              <a:rPr lang="ru-RU" smtClean="0"/>
              <a:t>03.05.2022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07F5910-1F03-4BD2-AA6F-3A33C2B6E5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71A97F0-F08D-47BA-B5A4-E3C2CF69E9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EEDCB-120D-47E6-ADA3-4689CC39E3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73824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E782E94-8C65-4417-91CB-3013954595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5D7F9E5-402A-4077-BDCC-929A84311A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CDDBFB8-D860-41DF-A3E3-6D04296E42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CF28F-AACB-406C-AEA9-6162A2BF3DB3}" type="datetimeFigureOut">
              <a:rPr lang="ru-RU" smtClean="0"/>
              <a:t>03.05.2022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ACAF006-2524-471B-B739-7DC50A279F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F38DA99-890D-473D-A88B-C223078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EEDCB-120D-47E6-ADA3-4689CC39E3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979223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860DD24-AEE2-4059-8EBB-458381397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80DD5DF-DCE2-4010-9D45-E5136BEFFBC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9DD8FFDD-AA35-420C-9782-EE950F441A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7A89EFF-9E22-464D-8BEF-C42254CD98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CF28F-AACB-406C-AEA9-6162A2BF3DB3}" type="datetimeFigureOut">
              <a:rPr lang="ru-RU" smtClean="0"/>
              <a:t>03.05.2022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639C220-9F0D-4578-9BD8-A9E7DD30DE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BC50259-5990-4457-86A1-23A3B15F1B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EEDCB-120D-47E6-ADA3-4689CC39E3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294964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2CC3457-F505-4002-9937-40996B8E97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92C5764-35F0-4BD3-BA2E-94ABD61BED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02801EB-4455-4FAA-A140-8C6F099E40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C6912C29-1C9C-4FD7-A999-2216A27F248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F7871C36-78D1-42BC-846D-BD18EC8D8F2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E826AC4C-8CBF-4380-80ED-19CD3FD760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CF28F-AACB-406C-AEA9-6162A2BF3DB3}" type="datetimeFigureOut">
              <a:rPr lang="ru-RU" smtClean="0"/>
              <a:t>03.05.2022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41F9AC2C-C377-48C8-AB00-910D44D54A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C0704136-19CC-4A0E-B8ED-B14E83D48A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EEDCB-120D-47E6-ADA3-4689CC39E3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20694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E990611-FE24-4C38-B56F-D5891B7DA5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C515F209-D759-4F80-B88B-B8D3C4B96E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CF28F-AACB-406C-AEA9-6162A2BF3DB3}" type="datetimeFigureOut">
              <a:rPr lang="ru-RU" smtClean="0"/>
              <a:t>03.05.2022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FC092F8-145A-4151-ADE9-54EC73D3E3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CDFF0F86-304B-4BA1-A785-972676E585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EEDCB-120D-47E6-ADA3-4689CC39E3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721861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639A8894-F8C1-48A2-88B4-851580F386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CF28F-AACB-406C-AEA9-6162A2BF3DB3}" type="datetimeFigureOut">
              <a:rPr lang="ru-RU" smtClean="0"/>
              <a:t>03.05.2022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F190332F-7A4C-4B9B-B4B1-440E90E054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A31F56CC-DEE9-4A4F-924B-D6A7C5777F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EEDCB-120D-47E6-ADA3-4689CC39E3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157491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1FEBE00-5EAC-4845-B77B-53E9125CD4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641B8D7-289A-4759-9701-8FF3E13E9D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1D38D75-7C79-4B0F-8004-C8C61A6786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B686733-8626-4A69-A7C0-347899A903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CF28F-AACB-406C-AEA9-6162A2BF3DB3}" type="datetimeFigureOut">
              <a:rPr lang="ru-RU" smtClean="0"/>
              <a:t>03.05.2022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FDF057F-EDC9-4F1A-BDA7-A9B4A4377F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AF9ED33-2824-4C1E-8B7A-CFD91B7271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EEDCB-120D-47E6-ADA3-4689CC39E3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867482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EC7D416-62E8-4571-A37B-A01A692653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E6C9AB11-21B9-4FC1-BB70-21E28254FF2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840515C7-9E99-4581-A6C1-570AFA3B6A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62F53EC-FF8C-48EC-8975-0C49A9D5D1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CF28F-AACB-406C-AEA9-6162A2BF3DB3}" type="datetimeFigureOut">
              <a:rPr lang="ru-RU" smtClean="0"/>
              <a:t>03.05.2022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D8AF512-73D5-4422-8768-73F20F62EB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C63450E-EB2B-40AE-B23B-B918A1E99B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EEDCB-120D-47E6-ADA3-4689CC39E3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871387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25999E6-0A05-4E07-AA90-FCD58E08B2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D6E3970A-5111-4F85-97C4-8E27145CB9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7FA63B7-04CD-4706-A50D-397FC45C17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CF28F-AACB-406C-AEA9-6162A2BF3DB3}" type="datetimeFigureOut">
              <a:rPr lang="ru-RU" smtClean="0"/>
              <a:t>03.05.2022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7BBDEB7-A7AB-42F6-80DE-B3B8532414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9D632AB-81EB-4DE3-A8E4-2F0C9936A7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EEDCB-120D-47E6-ADA3-4689CC39E3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071560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3AE43545-64ED-4EB2-ADFA-A0F79A794AE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18E493B-D2DB-4C2C-841A-5E5DE924619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DF442B3-ADFF-4C2C-AE1E-4ADCFEBB62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CF28F-AACB-406C-AEA9-6162A2BF3DB3}" type="datetimeFigureOut">
              <a:rPr lang="ru-RU" smtClean="0"/>
              <a:t>03.05.2022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8A9F3B2-F5AA-4384-8061-D5750C0126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E165BE6-0DCB-4DC8-BE69-E57C4B9069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EEDCB-120D-47E6-ADA3-4689CC39E3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173774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DEFF8F3-A598-4FC2-8DAE-2AB1D5A9E2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BDD38D0-C015-4FCF-B9CC-5DD6D605C2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8F6E75A-F0CA-4460-88C2-FCF24E7C8D1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BCF28F-AACB-406C-AEA9-6162A2BF3DB3}" type="datetimeFigureOut">
              <a:rPr lang="ru-RU" smtClean="0"/>
              <a:t>03.05.2022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FAAD997-005F-4B19-BF80-894E9ECE865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857D2F5-DE2B-4128-9641-2A4D2F8919D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DEEDCB-120D-47E6-ADA3-4689CC39E3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5526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hyperlink" Target="https://youtu.be/FOe-Qlsm4FA" TargetMode="External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microsoft.com/office/2007/relationships/hdphoto" Target="../media/hdphoto2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microsoft.com/office/2007/relationships/hdphoto" Target="../media/hdphoto2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microsoft.com/office/2007/relationships/hdphoto" Target="../media/hdphoto2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microsoft.com/office/2007/relationships/hdphoto" Target="../media/hdphoto2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microsoft.com/office/2007/relationships/hdphoto" Target="../media/hdphoto2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microsoft.com/office/2007/relationships/hdphoto" Target="../media/hdphoto2.wdp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6.png"/><Relationship Id="rId7" Type="http://schemas.openxmlformats.org/officeDocument/2006/relationships/hyperlink" Target="https://youtu.be/FOe-Qlsm4FA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microsoft.com/office/2007/relationships/hdphoto" Target="../media/hdphoto3.wdp"/><Relationship Id="rId5" Type="http://schemas.openxmlformats.org/officeDocument/2006/relationships/image" Target="../media/image13.png"/><Relationship Id="rId4" Type="http://schemas.microsoft.com/office/2007/relationships/hdphoto" Target="../media/hdphoto2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hyperlink" Target="https://youtu.be/FOe-Qlsm4FA" TargetMode="External"/><Relationship Id="rId4" Type="http://schemas.microsoft.com/office/2007/relationships/hdphoto" Target="../media/hdphoto2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hyperlink" Target="https://youtu.be/FOe-Qlsm4FA" TargetMode="External"/><Relationship Id="rId4" Type="http://schemas.microsoft.com/office/2007/relationships/hdphoto" Target="../media/hdphoto2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hyperlink" Target="https://youtu.be/FOe-Qlsm4FA" TargetMode="External"/><Relationship Id="rId4" Type="http://schemas.microsoft.com/office/2007/relationships/hdphoto" Target="../media/hdphoto2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Капля 6">
            <a:extLst>
              <a:ext uri="{FF2B5EF4-FFF2-40B4-BE49-F238E27FC236}">
                <a16:creationId xmlns:a16="http://schemas.microsoft.com/office/drawing/2014/main" id="{F0255AAF-E285-4054-A2AA-E2F636BFA95F}"/>
              </a:ext>
            </a:extLst>
          </p:cNvPr>
          <p:cNvSpPr/>
          <p:nvPr/>
        </p:nvSpPr>
        <p:spPr>
          <a:xfrm>
            <a:off x="-2766188" y="-2460532"/>
            <a:ext cx="12389159" cy="7194196"/>
          </a:xfrm>
          <a:prstGeom prst="teardrop">
            <a:avLst/>
          </a:prstGeom>
          <a:gradFill>
            <a:gsLst>
              <a:gs pos="74000">
                <a:schemeClr val="accent1">
                  <a:lumMod val="60000"/>
                  <a:lumOff val="40000"/>
                </a:schemeClr>
              </a:gs>
              <a:gs pos="34000">
                <a:srgbClr val="FFFF00"/>
              </a:gs>
              <a:gs pos="0">
                <a:srgbClr val="0052F6"/>
              </a:gs>
              <a:gs pos="100000">
                <a:srgbClr val="00B0F0"/>
              </a:gs>
            </a:gsLst>
            <a:path path="circle">
              <a:fillToRect l="100000" t="100000"/>
            </a:path>
          </a:gradFill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Равнобедренный треугольник 3">
            <a:extLst>
              <a:ext uri="{FF2B5EF4-FFF2-40B4-BE49-F238E27FC236}">
                <a16:creationId xmlns:a16="http://schemas.microsoft.com/office/drawing/2014/main" id="{3A913A93-8B13-463E-958E-FDA32B0C4B90}"/>
              </a:ext>
            </a:extLst>
          </p:cNvPr>
          <p:cNvSpPr/>
          <p:nvPr/>
        </p:nvSpPr>
        <p:spPr>
          <a:xfrm rot="2188963">
            <a:off x="-2239517" y="1713845"/>
            <a:ext cx="11584993" cy="9290004"/>
          </a:xfrm>
          <a:prstGeom prst="teardrop">
            <a:avLst/>
          </a:prstGeom>
          <a:gradFill>
            <a:gsLst>
              <a:gs pos="0">
                <a:srgbClr val="0070C0"/>
              </a:gs>
              <a:gs pos="47000">
                <a:schemeClr val="accent1">
                  <a:lumMod val="75000"/>
                  <a:alpha val="72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path path="circle">
              <a:fillToRect l="50000" t="50000" r="50000" b="50000"/>
            </a:path>
          </a:gradFill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Капля 4">
            <a:extLst>
              <a:ext uri="{FF2B5EF4-FFF2-40B4-BE49-F238E27FC236}">
                <a16:creationId xmlns:a16="http://schemas.microsoft.com/office/drawing/2014/main" id="{CA84A6E3-6D04-4E1C-890E-E3141EB3C302}"/>
              </a:ext>
            </a:extLst>
          </p:cNvPr>
          <p:cNvSpPr/>
          <p:nvPr/>
        </p:nvSpPr>
        <p:spPr>
          <a:xfrm>
            <a:off x="4263503" y="-2360937"/>
            <a:ext cx="10718936" cy="7876465"/>
          </a:xfrm>
          <a:prstGeom prst="teardrop">
            <a:avLst/>
          </a:prstGeom>
          <a:gradFill flip="none" rotWithShape="1">
            <a:gsLst>
              <a:gs pos="0">
                <a:schemeClr val="accent1">
                  <a:lumMod val="50000"/>
                </a:schemeClr>
              </a:gs>
              <a:gs pos="3600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Капля 5">
            <a:extLst>
              <a:ext uri="{FF2B5EF4-FFF2-40B4-BE49-F238E27FC236}">
                <a16:creationId xmlns:a16="http://schemas.microsoft.com/office/drawing/2014/main" id="{4086098F-D7CA-4A54-AFC8-292D51154273}"/>
              </a:ext>
            </a:extLst>
          </p:cNvPr>
          <p:cNvSpPr/>
          <p:nvPr/>
        </p:nvSpPr>
        <p:spPr>
          <a:xfrm>
            <a:off x="5566830" y="1342472"/>
            <a:ext cx="11117942" cy="9071430"/>
          </a:xfrm>
          <a:prstGeom prst="teardrop">
            <a:avLst/>
          </a:prstGeom>
          <a:gradFill flip="none" rotWithShape="1">
            <a:gsLst>
              <a:gs pos="74000">
                <a:schemeClr val="accent5">
                  <a:lumMod val="60000"/>
                  <a:lumOff val="40000"/>
                </a:schemeClr>
              </a:gs>
              <a:gs pos="34000">
                <a:schemeClr val="accent4">
                  <a:lumMod val="40000"/>
                  <a:lumOff val="60000"/>
                </a:schemeClr>
              </a:gs>
              <a:gs pos="0">
                <a:schemeClr val="accent5">
                  <a:lumMod val="50000"/>
                </a:schemeClr>
              </a:gs>
              <a:gs pos="100000">
                <a:schemeClr val="accent5">
                  <a:lumMod val="20000"/>
                  <a:lumOff val="8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33C473D3-50B3-49BD-A054-63D7759071AD}"/>
              </a:ext>
            </a:extLst>
          </p:cNvPr>
          <p:cNvSpPr/>
          <p:nvPr/>
        </p:nvSpPr>
        <p:spPr>
          <a:xfrm>
            <a:off x="-7300011" y="226965"/>
            <a:ext cx="7129902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72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GCrownStyle" pitchFamily="2" charset="0"/>
              </a:rPr>
              <a:t>Програмуємо</a:t>
            </a:r>
            <a:endParaRPr lang="ru-RU" sz="72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GCrownStyle" pitchFamily="2" charset="0"/>
            </a:endParaRP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AA4F77AE-EBDC-4001-B4EC-0E67D5815479}"/>
              </a:ext>
            </a:extLst>
          </p:cNvPr>
          <p:cNvSpPr/>
          <p:nvPr/>
        </p:nvSpPr>
        <p:spPr>
          <a:xfrm>
            <a:off x="14174848" y="4733664"/>
            <a:ext cx="4732386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72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GCrownStyle" pitchFamily="2" charset="0"/>
              </a:rPr>
              <a:t>в </a:t>
            </a:r>
            <a:r>
              <a:rPr lang="en-US" sz="72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GCrownStyle" pitchFamily="2" charset="0"/>
              </a:rPr>
              <a:t>Python</a:t>
            </a:r>
            <a:endParaRPr lang="ru-RU" sz="72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GCrownStyle" pitchFamily="2" charset="0"/>
            </a:endParaRP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4B195525-AE70-4F44-811C-5C77A5B58405}"/>
              </a:ext>
            </a:extLst>
          </p:cNvPr>
          <p:cNvSpPr/>
          <p:nvPr/>
        </p:nvSpPr>
        <p:spPr>
          <a:xfrm>
            <a:off x="14035793" y="-2779402"/>
            <a:ext cx="433702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7200" b="1" spc="50" dirty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CrownStyle" pitchFamily="2" charset="0"/>
              </a:rPr>
              <a:t>Урок 11</a:t>
            </a:r>
            <a:endParaRPr lang="ru-RU" sz="7200" b="1" cap="none" spc="50" dirty="0">
              <a:ln w="9525" cmpd="sng">
                <a:solidFill>
                  <a:sysClr val="windowText" lastClr="00000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CrownStyle" pitchFamily="2" charset="0"/>
            </a:endParaRP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FC1787B5-FD17-4B2C-BF1B-377B2FDEEAC0}"/>
              </a:ext>
            </a:extLst>
          </p:cNvPr>
          <p:cNvSpPr/>
          <p:nvPr/>
        </p:nvSpPr>
        <p:spPr>
          <a:xfrm>
            <a:off x="-10150860" y="6928500"/>
            <a:ext cx="11753539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7200" b="1" spc="50" dirty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CrownStyle" pitchFamily="2" charset="0"/>
              </a:rPr>
              <a:t>«Складання програм</a:t>
            </a:r>
          </a:p>
          <a:p>
            <a:pPr algn="ctr"/>
            <a:r>
              <a:rPr lang="uk-UA" sz="7200" b="1" spc="50" dirty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CrownStyle" pitchFamily="2" charset="0"/>
              </a:rPr>
              <a:t>із циклами в </a:t>
            </a:r>
            <a:r>
              <a:rPr lang="en-US" sz="7200" b="1" spc="50" dirty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CrownStyle" pitchFamily="2" charset="0"/>
              </a:rPr>
              <a:t>Python</a:t>
            </a:r>
            <a:r>
              <a:rPr lang="uk-UA" sz="7200" b="1" spc="50" dirty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CrownStyle" pitchFamily="2" charset="0"/>
              </a:rPr>
              <a:t>»</a:t>
            </a:r>
            <a:endParaRPr lang="ru-RU" sz="7200" b="1" cap="none" spc="50" dirty="0">
              <a:ln w="9525" cmpd="sng">
                <a:solidFill>
                  <a:sysClr val="windowText" lastClr="00000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CrownStyle" pitchFamily="2" charset="0"/>
            </a:endParaRPr>
          </a:p>
        </p:txBody>
      </p:sp>
      <p:sp useBgFill="1">
        <p:nvSpPr>
          <p:cNvPr id="11" name="Овал 10">
            <a:extLst>
              <a:ext uri="{FF2B5EF4-FFF2-40B4-BE49-F238E27FC236}">
                <a16:creationId xmlns:a16="http://schemas.microsoft.com/office/drawing/2014/main" id="{03BE6231-535D-4A6D-8448-D86DFA4D6FD8}"/>
              </a:ext>
            </a:extLst>
          </p:cNvPr>
          <p:cNvSpPr/>
          <p:nvPr/>
        </p:nvSpPr>
        <p:spPr>
          <a:xfrm>
            <a:off x="4224352" y="3429000"/>
            <a:ext cx="3743295" cy="3724777"/>
          </a:xfrm>
          <a:prstGeom prst="ellipse">
            <a:avLst/>
          </a:prstGeom>
          <a:ln>
            <a:noFill/>
          </a:ln>
          <a:effectLst>
            <a:softEdge rad="1257300"/>
          </a:effectLst>
          <a:scene3d>
            <a:camera prst="isometricOffAxis1Top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5873B746-8921-4372-A7E1-6BC8A94F02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3503" y="1532622"/>
            <a:ext cx="3591478" cy="3591478"/>
          </a:xfrm>
          <a:prstGeom prst="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8636180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3000" advClick="0">
        <p159:morph option="byObjec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autoRev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autoRev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10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autoRev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12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6" presetClass="emph" presetSubtype="0" repeatCount="2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4" grpId="0" animBg="1"/>
      <p:bldP spid="5" grpId="0" animBg="1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Капля 6">
            <a:extLst>
              <a:ext uri="{FF2B5EF4-FFF2-40B4-BE49-F238E27FC236}">
                <a16:creationId xmlns:a16="http://schemas.microsoft.com/office/drawing/2014/main" id="{F0255AAF-E285-4054-A2AA-E2F636BFA95F}"/>
              </a:ext>
            </a:extLst>
          </p:cNvPr>
          <p:cNvSpPr/>
          <p:nvPr/>
        </p:nvSpPr>
        <p:spPr>
          <a:xfrm>
            <a:off x="-2766188" y="-2460532"/>
            <a:ext cx="12389159" cy="7194196"/>
          </a:xfrm>
          <a:prstGeom prst="teardrop">
            <a:avLst/>
          </a:prstGeom>
          <a:gradFill>
            <a:gsLst>
              <a:gs pos="74000">
                <a:schemeClr val="accent1">
                  <a:lumMod val="60000"/>
                  <a:lumOff val="40000"/>
                </a:schemeClr>
              </a:gs>
              <a:gs pos="34000">
                <a:srgbClr val="FFFF00"/>
              </a:gs>
              <a:gs pos="0">
                <a:srgbClr val="0052F6"/>
              </a:gs>
              <a:gs pos="100000">
                <a:srgbClr val="00B0F0"/>
              </a:gs>
            </a:gsLst>
            <a:path path="circle">
              <a:fillToRect l="100000" t="100000"/>
            </a:path>
          </a:gradFill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Равнобедренный треугольник 3">
            <a:extLst>
              <a:ext uri="{FF2B5EF4-FFF2-40B4-BE49-F238E27FC236}">
                <a16:creationId xmlns:a16="http://schemas.microsoft.com/office/drawing/2014/main" id="{3A913A93-8B13-463E-958E-FDA32B0C4B90}"/>
              </a:ext>
            </a:extLst>
          </p:cNvPr>
          <p:cNvSpPr/>
          <p:nvPr/>
        </p:nvSpPr>
        <p:spPr>
          <a:xfrm rot="2188963">
            <a:off x="-2239517" y="1713845"/>
            <a:ext cx="11584993" cy="9290004"/>
          </a:xfrm>
          <a:prstGeom prst="teardrop">
            <a:avLst/>
          </a:prstGeom>
          <a:gradFill>
            <a:gsLst>
              <a:gs pos="0">
                <a:srgbClr val="0070C0"/>
              </a:gs>
              <a:gs pos="47000">
                <a:schemeClr val="accent1">
                  <a:lumMod val="75000"/>
                  <a:alpha val="72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path path="circle">
              <a:fillToRect l="50000" t="50000" r="50000" b="50000"/>
            </a:path>
          </a:gradFill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Капля 4">
            <a:extLst>
              <a:ext uri="{FF2B5EF4-FFF2-40B4-BE49-F238E27FC236}">
                <a16:creationId xmlns:a16="http://schemas.microsoft.com/office/drawing/2014/main" id="{CA84A6E3-6D04-4E1C-890E-E3141EB3C302}"/>
              </a:ext>
            </a:extLst>
          </p:cNvPr>
          <p:cNvSpPr/>
          <p:nvPr/>
        </p:nvSpPr>
        <p:spPr>
          <a:xfrm>
            <a:off x="4263503" y="-2360937"/>
            <a:ext cx="10718936" cy="7876465"/>
          </a:xfrm>
          <a:prstGeom prst="teardrop">
            <a:avLst/>
          </a:prstGeom>
          <a:gradFill flip="none" rotWithShape="1">
            <a:gsLst>
              <a:gs pos="0">
                <a:schemeClr val="accent1">
                  <a:lumMod val="50000"/>
                </a:schemeClr>
              </a:gs>
              <a:gs pos="3600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Капля 5">
            <a:extLst>
              <a:ext uri="{FF2B5EF4-FFF2-40B4-BE49-F238E27FC236}">
                <a16:creationId xmlns:a16="http://schemas.microsoft.com/office/drawing/2014/main" id="{4086098F-D7CA-4A54-AFC8-292D51154273}"/>
              </a:ext>
            </a:extLst>
          </p:cNvPr>
          <p:cNvSpPr/>
          <p:nvPr/>
        </p:nvSpPr>
        <p:spPr>
          <a:xfrm>
            <a:off x="5566830" y="1342472"/>
            <a:ext cx="11117942" cy="9071430"/>
          </a:xfrm>
          <a:prstGeom prst="teardrop">
            <a:avLst/>
          </a:prstGeom>
          <a:gradFill flip="none" rotWithShape="1">
            <a:gsLst>
              <a:gs pos="74000">
                <a:schemeClr val="accent5">
                  <a:lumMod val="60000"/>
                  <a:lumOff val="40000"/>
                </a:schemeClr>
              </a:gs>
              <a:gs pos="34000">
                <a:schemeClr val="accent4">
                  <a:lumMod val="40000"/>
                  <a:lumOff val="60000"/>
                </a:schemeClr>
              </a:gs>
              <a:gs pos="0">
                <a:schemeClr val="accent5">
                  <a:lumMod val="50000"/>
                </a:schemeClr>
              </a:gs>
              <a:gs pos="100000">
                <a:schemeClr val="accent5">
                  <a:lumMod val="20000"/>
                  <a:lumOff val="8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5873B746-8921-4372-A7E1-6BC8A94F02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3503" y="1532622"/>
            <a:ext cx="3591478" cy="3591478"/>
          </a:xfrm>
          <a:prstGeom prst="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</p:pic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33C473D3-50B3-49BD-A054-63D7759071AD}"/>
              </a:ext>
            </a:extLst>
          </p:cNvPr>
          <p:cNvSpPr/>
          <p:nvPr/>
        </p:nvSpPr>
        <p:spPr>
          <a:xfrm>
            <a:off x="2531049" y="240128"/>
            <a:ext cx="7129902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7200" b="1" cap="none" spc="50" dirty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CrownStyle" pitchFamily="2" charset="0"/>
              </a:rPr>
              <a:t>Програмуємо</a:t>
            </a:r>
            <a:endParaRPr lang="ru-RU" sz="7200" b="1" cap="none" spc="50" dirty="0">
              <a:ln w="9525" cmpd="sng">
                <a:solidFill>
                  <a:sysClr val="windowText" lastClr="00000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CrownStyle" pitchFamily="2" charset="0"/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45F9B66B-35CF-4530-AE9B-10FAD7931EB3}"/>
              </a:ext>
            </a:extLst>
          </p:cNvPr>
          <p:cNvSpPr/>
          <p:nvPr/>
        </p:nvSpPr>
        <p:spPr>
          <a:xfrm>
            <a:off x="14035793" y="-2779402"/>
            <a:ext cx="433702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7200" b="1" spc="50" dirty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CrownStyle" pitchFamily="2" charset="0"/>
              </a:rPr>
              <a:t>Урок 12</a:t>
            </a:r>
            <a:endParaRPr lang="ru-RU" sz="7200" b="1" cap="none" spc="50" dirty="0">
              <a:ln w="9525" cmpd="sng">
                <a:solidFill>
                  <a:sysClr val="windowText" lastClr="00000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CrownStyle" pitchFamily="2" charset="0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8378C0B2-DAEE-4224-8FDD-BBC8279A655C}"/>
              </a:ext>
            </a:extLst>
          </p:cNvPr>
          <p:cNvSpPr/>
          <p:nvPr/>
        </p:nvSpPr>
        <p:spPr>
          <a:xfrm>
            <a:off x="-10191437" y="6928500"/>
            <a:ext cx="11834715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7200" b="1" spc="50" dirty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CrownStyle" pitchFamily="2" charset="0"/>
              </a:rPr>
              <a:t>«Робота з текстовими</a:t>
            </a:r>
          </a:p>
          <a:p>
            <a:pPr algn="ctr"/>
            <a:r>
              <a:rPr lang="uk-UA" sz="7200" b="1" spc="50" dirty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CrownStyle" pitchFamily="2" charset="0"/>
              </a:rPr>
              <a:t>величинами в </a:t>
            </a:r>
            <a:r>
              <a:rPr lang="en-US" sz="7200" b="1" spc="50" dirty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CrownStyle" pitchFamily="2" charset="0"/>
              </a:rPr>
              <a:t>Python</a:t>
            </a:r>
            <a:r>
              <a:rPr lang="uk-UA" sz="7200" b="1" spc="50" dirty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CrownStyle" pitchFamily="2" charset="0"/>
              </a:rPr>
              <a:t>»</a:t>
            </a:r>
            <a:endParaRPr lang="ru-RU" sz="7200" b="1" cap="none" spc="50" dirty="0">
              <a:ln w="9525" cmpd="sng">
                <a:solidFill>
                  <a:sysClr val="windowText" lastClr="00000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CrownStyle" pitchFamily="2" charset="0"/>
            </a:endParaRPr>
          </a:p>
        </p:txBody>
      </p:sp>
      <p:sp useBgFill="1">
        <p:nvSpPr>
          <p:cNvPr id="2" name="Овал 1">
            <a:extLst>
              <a:ext uri="{FF2B5EF4-FFF2-40B4-BE49-F238E27FC236}">
                <a16:creationId xmlns:a16="http://schemas.microsoft.com/office/drawing/2014/main" id="{83CE4D9B-EECB-4659-961A-479DC16EA6DF}"/>
              </a:ext>
            </a:extLst>
          </p:cNvPr>
          <p:cNvSpPr/>
          <p:nvPr/>
        </p:nvSpPr>
        <p:spPr>
          <a:xfrm>
            <a:off x="4324052" y="3645751"/>
            <a:ext cx="3743295" cy="3724777"/>
          </a:xfrm>
          <a:prstGeom prst="ellipse">
            <a:avLst/>
          </a:prstGeom>
          <a:ln>
            <a:noFill/>
          </a:ln>
          <a:effectLst>
            <a:softEdge rad="1257300"/>
          </a:effectLst>
          <a:scene3d>
            <a:camera prst="isometricOffAxis1Top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AA4F77AE-EBDC-4001-B4EC-0E67D5815479}"/>
              </a:ext>
            </a:extLst>
          </p:cNvPr>
          <p:cNvSpPr/>
          <p:nvPr/>
        </p:nvSpPr>
        <p:spPr>
          <a:xfrm>
            <a:off x="3829507" y="4860369"/>
            <a:ext cx="4732386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7200" b="1" cap="none" spc="50" dirty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CrownStyle" pitchFamily="2" charset="0"/>
              </a:rPr>
              <a:t>в </a:t>
            </a:r>
            <a:r>
              <a:rPr lang="en-US" sz="7200" b="1" cap="none" spc="50" dirty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CrownStyle" pitchFamily="2" charset="0"/>
              </a:rPr>
              <a:t>Python</a:t>
            </a:r>
            <a:endParaRPr lang="ru-RU" sz="7200" b="1" cap="none" spc="50" dirty="0">
              <a:ln w="9525" cmpd="sng">
                <a:solidFill>
                  <a:sysClr val="windowText" lastClr="00000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CrownStyl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765163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3000" advClick="0">
        <p159:morph option="byObjec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autoRev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autoRev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10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autoRev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12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4" grpId="0" animBg="1"/>
      <p:bldP spid="5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Капля 6">
            <a:extLst>
              <a:ext uri="{FF2B5EF4-FFF2-40B4-BE49-F238E27FC236}">
                <a16:creationId xmlns:a16="http://schemas.microsoft.com/office/drawing/2014/main" id="{F0255AAF-E285-4054-A2AA-E2F636BFA95F}"/>
              </a:ext>
            </a:extLst>
          </p:cNvPr>
          <p:cNvSpPr/>
          <p:nvPr/>
        </p:nvSpPr>
        <p:spPr>
          <a:xfrm>
            <a:off x="-2766188" y="-2460532"/>
            <a:ext cx="12389159" cy="7194196"/>
          </a:xfrm>
          <a:prstGeom prst="teardrop">
            <a:avLst/>
          </a:prstGeom>
          <a:gradFill>
            <a:gsLst>
              <a:gs pos="74000">
                <a:schemeClr val="accent1">
                  <a:lumMod val="60000"/>
                  <a:lumOff val="40000"/>
                </a:schemeClr>
              </a:gs>
              <a:gs pos="34000">
                <a:srgbClr val="FFFF00"/>
              </a:gs>
              <a:gs pos="0">
                <a:srgbClr val="0052F6"/>
              </a:gs>
              <a:gs pos="100000">
                <a:srgbClr val="00B0F0"/>
              </a:gs>
            </a:gsLst>
            <a:path path="circle">
              <a:fillToRect l="100000" t="100000"/>
            </a:path>
          </a:gradFill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Равнобедренный треугольник 3">
            <a:extLst>
              <a:ext uri="{FF2B5EF4-FFF2-40B4-BE49-F238E27FC236}">
                <a16:creationId xmlns:a16="http://schemas.microsoft.com/office/drawing/2014/main" id="{3A913A93-8B13-463E-958E-FDA32B0C4B90}"/>
              </a:ext>
            </a:extLst>
          </p:cNvPr>
          <p:cNvSpPr/>
          <p:nvPr/>
        </p:nvSpPr>
        <p:spPr>
          <a:xfrm rot="2188963">
            <a:off x="-2239517" y="1713845"/>
            <a:ext cx="11584993" cy="9290004"/>
          </a:xfrm>
          <a:prstGeom prst="teardrop">
            <a:avLst/>
          </a:prstGeom>
          <a:gradFill>
            <a:gsLst>
              <a:gs pos="0">
                <a:srgbClr val="0070C0"/>
              </a:gs>
              <a:gs pos="47000">
                <a:schemeClr val="accent1">
                  <a:lumMod val="75000"/>
                  <a:alpha val="72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path path="circle">
              <a:fillToRect l="50000" t="50000" r="50000" b="50000"/>
            </a:path>
          </a:gradFill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Капля 4">
            <a:extLst>
              <a:ext uri="{FF2B5EF4-FFF2-40B4-BE49-F238E27FC236}">
                <a16:creationId xmlns:a16="http://schemas.microsoft.com/office/drawing/2014/main" id="{CA84A6E3-6D04-4E1C-890E-E3141EB3C302}"/>
              </a:ext>
            </a:extLst>
          </p:cNvPr>
          <p:cNvSpPr/>
          <p:nvPr/>
        </p:nvSpPr>
        <p:spPr>
          <a:xfrm>
            <a:off x="4263503" y="-2360937"/>
            <a:ext cx="10718936" cy="7876465"/>
          </a:xfrm>
          <a:prstGeom prst="teardrop">
            <a:avLst/>
          </a:prstGeom>
          <a:gradFill flip="none" rotWithShape="1">
            <a:gsLst>
              <a:gs pos="0">
                <a:schemeClr val="accent1">
                  <a:lumMod val="50000"/>
                </a:schemeClr>
              </a:gs>
              <a:gs pos="3600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Капля 5">
            <a:extLst>
              <a:ext uri="{FF2B5EF4-FFF2-40B4-BE49-F238E27FC236}">
                <a16:creationId xmlns:a16="http://schemas.microsoft.com/office/drawing/2014/main" id="{4086098F-D7CA-4A54-AFC8-292D51154273}"/>
              </a:ext>
            </a:extLst>
          </p:cNvPr>
          <p:cNvSpPr/>
          <p:nvPr/>
        </p:nvSpPr>
        <p:spPr>
          <a:xfrm>
            <a:off x="5566830" y="1342472"/>
            <a:ext cx="11117942" cy="9071430"/>
          </a:xfrm>
          <a:prstGeom prst="teardrop">
            <a:avLst/>
          </a:prstGeom>
          <a:gradFill flip="none" rotWithShape="1">
            <a:gsLst>
              <a:gs pos="74000">
                <a:schemeClr val="accent5">
                  <a:lumMod val="60000"/>
                  <a:lumOff val="40000"/>
                </a:schemeClr>
              </a:gs>
              <a:gs pos="34000">
                <a:schemeClr val="accent4">
                  <a:lumMod val="40000"/>
                  <a:lumOff val="60000"/>
                </a:schemeClr>
              </a:gs>
              <a:gs pos="0">
                <a:schemeClr val="accent5">
                  <a:lumMod val="50000"/>
                </a:schemeClr>
              </a:gs>
              <a:gs pos="100000">
                <a:schemeClr val="accent5">
                  <a:lumMod val="20000"/>
                  <a:lumOff val="8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5873B746-8921-4372-A7E1-6BC8A94F02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9025" y="1422294"/>
            <a:ext cx="2533950" cy="2533950"/>
          </a:xfrm>
          <a:prstGeom prst="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</p:pic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33C473D3-50B3-49BD-A054-63D7759071AD}"/>
              </a:ext>
            </a:extLst>
          </p:cNvPr>
          <p:cNvSpPr/>
          <p:nvPr/>
        </p:nvSpPr>
        <p:spPr>
          <a:xfrm>
            <a:off x="2493069" y="-3872042"/>
            <a:ext cx="7129902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7200" b="1" cap="none" spc="50" dirty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CrownStyle" pitchFamily="2" charset="0"/>
              </a:rPr>
              <a:t>Програмуємо</a:t>
            </a:r>
            <a:endParaRPr lang="ru-RU" sz="7200" b="1" cap="none" spc="50" dirty="0">
              <a:ln w="9525" cmpd="sng">
                <a:solidFill>
                  <a:sysClr val="windowText" lastClr="00000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CrownStyle" pitchFamily="2" charset="0"/>
            </a:endParaRPr>
          </a:p>
        </p:txBody>
      </p:sp>
      <p:sp useBgFill="1">
        <p:nvSpPr>
          <p:cNvPr id="11" name="Овал 10">
            <a:extLst>
              <a:ext uri="{FF2B5EF4-FFF2-40B4-BE49-F238E27FC236}">
                <a16:creationId xmlns:a16="http://schemas.microsoft.com/office/drawing/2014/main" id="{35F3EC40-12FD-4487-BC95-6B790AB873AC}"/>
              </a:ext>
            </a:extLst>
          </p:cNvPr>
          <p:cNvSpPr/>
          <p:nvPr/>
        </p:nvSpPr>
        <p:spPr>
          <a:xfrm>
            <a:off x="4791045" y="2900257"/>
            <a:ext cx="2533950" cy="2521415"/>
          </a:xfrm>
          <a:prstGeom prst="ellipse">
            <a:avLst/>
          </a:prstGeom>
          <a:ln>
            <a:noFill/>
          </a:ln>
          <a:effectLst>
            <a:softEdge rad="1257300"/>
          </a:effectLst>
          <a:scene3d>
            <a:camera prst="isometricOffAxis1Top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0EF6F12A-E8C0-499F-8455-2535C5D32345}"/>
              </a:ext>
            </a:extLst>
          </p:cNvPr>
          <p:cNvSpPr/>
          <p:nvPr/>
        </p:nvSpPr>
        <p:spPr>
          <a:xfrm>
            <a:off x="234306" y="3977615"/>
            <a:ext cx="11834715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7200" b="1" spc="50" dirty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CrownStyle" pitchFamily="2" charset="0"/>
              </a:rPr>
              <a:t>«Робота з текстовими</a:t>
            </a:r>
          </a:p>
          <a:p>
            <a:pPr algn="ctr"/>
            <a:r>
              <a:rPr lang="uk-UA" sz="7200" b="1" spc="50" dirty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CrownStyle" pitchFamily="2" charset="0"/>
              </a:rPr>
              <a:t>величинами в </a:t>
            </a:r>
            <a:r>
              <a:rPr lang="en-US" sz="7200" b="1" spc="50" dirty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CrownStyle" pitchFamily="2" charset="0"/>
              </a:rPr>
              <a:t>Python</a:t>
            </a:r>
            <a:r>
              <a:rPr lang="uk-UA" sz="7200" b="1" spc="50" dirty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CrownStyle" pitchFamily="2" charset="0"/>
              </a:rPr>
              <a:t>»</a:t>
            </a:r>
            <a:endParaRPr lang="ru-RU" sz="7200" b="1" spc="50" dirty="0">
              <a:ln w="9525" cmpd="sng">
                <a:solidFill>
                  <a:sysClr val="windowText" lastClr="00000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CrownStyle" pitchFamily="2" charset="0"/>
            </a:endParaRP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88868626-39FD-4078-AFE3-BB19514BE75C}"/>
              </a:ext>
            </a:extLst>
          </p:cNvPr>
          <p:cNvSpPr/>
          <p:nvPr/>
        </p:nvSpPr>
        <p:spPr>
          <a:xfrm>
            <a:off x="3782550" y="-39557"/>
            <a:ext cx="433702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7200" b="1" spc="50" dirty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CrownStyle" pitchFamily="2" charset="0"/>
              </a:rPr>
              <a:t>Урок 12</a:t>
            </a:r>
            <a:endParaRPr lang="ru-RU" sz="7200" b="1" cap="none" spc="50" dirty="0">
              <a:ln w="9525" cmpd="sng">
                <a:solidFill>
                  <a:sysClr val="windowText" lastClr="00000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CrownStyle" pitchFamily="2" charset="0"/>
            </a:endParaRP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D8AD1F58-6E89-4E8D-BD65-C514849E2716}"/>
              </a:ext>
            </a:extLst>
          </p:cNvPr>
          <p:cNvSpPr/>
          <p:nvPr/>
        </p:nvSpPr>
        <p:spPr>
          <a:xfrm>
            <a:off x="3988754" y="7036319"/>
            <a:ext cx="4732386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7200" b="1" cap="none" spc="50" dirty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CrownStyle" pitchFamily="2" charset="0"/>
              </a:rPr>
              <a:t>в </a:t>
            </a:r>
            <a:r>
              <a:rPr lang="en-US" sz="7200" b="1" cap="none" spc="50" dirty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CrownStyle" pitchFamily="2" charset="0"/>
              </a:rPr>
              <a:t>Python</a:t>
            </a:r>
            <a:endParaRPr lang="ru-RU" sz="7200" b="1" cap="none" spc="50" dirty="0">
              <a:ln w="9525" cmpd="sng">
                <a:solidFill>
                  <a:sysClr val="windowText" lastClr="00000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CrownStyl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155117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3000" advClick="0">
        <p159:morph option="byObjec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autoRev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autoRev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10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autoRev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12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4" grpId="0" animBg="1"/>
      <p:bldP spid="5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2AE4F7AD-3119-4564-8FC6-F9DFB72132E4}"/>
              </a:ext>
            </a:extLst>
          </p:cNvPr>
          <p:cNvGrpSpPr/>
          <p:nvPr/>
        </p:nvGrpSpPr>
        <p:grpSpPr>
          <a:xfrm>
            <a:off x="4217575" y="3351362"/>
            <a:ext cx="3411793" cy="3165758"/>
            <a:chOff x="6815495" y="1923690"/>
            <a:chExt cx="5132628" cy="4762500"/>
          </a:xfr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grpSpPr>
        <p:pic>
          <p:nvPicPr>
            <p:cNvPr id="3" name="Picture 6" descr="Пин от пользователя Любовь Павленко на доске Ёжики,Улитки | Детское  творчество, Змея, Символы">
              <a:extLst>
                <a:ext uri="{FF2B5EF4-FFF2-40B4-BE49-F238E27FC236}">
                  <a16:creationId xmlns:a16="http://schemas.microsoft.com/office/drawing/2014/main" id="{E889E873-8F57-47A9-88C3-2BA13219982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90648" y="1923690"/>
              <a:ext cx="2657475" cy="4762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" name="Picture 8" descr="Лучшие ноутбуки до 30 000 рублей: выбор ZOOM. Cтатьи, тесты, обзоры">
              <a:extLst>
                <a:ext uri="{FF2B5EF4-FFF2-40B4-BE49-F238E27FC236}">
                  <a16:creationId xmlns:a16="http://schemas.microsoft.com/office/drawing/2014/main" id="{EDDB5C52-4055-4A64-82B0-C37A0565863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2740" b="96282" l="3462" r="94744">
                          <a14:foregroundMark x1="32308" y1="21135" x2="56410" y2="13112"/>
                          <a14:foregroundMark x1="56410" y1="13112" x2="63077" y2="9002"/>
                          <a14:foregroundMark x1="63077" y1="9002" x2="41795" y2="49511"/>
                          <a14:foregroundMark x1="41795" y1="49511" x2="34359" y2="71037"/>
                          <a14:foregroundMark x1="34359" y1="71037" x2="24487" y2="84344"/>
                          <a14:foregroundMark x1="24487" y1="84344" x2="8590" y2="79648"/>
                          <a14:foregroundMark x1="8590" y1="79648" x2="11923" y2="66145"/>
                          <a14:foregroundMark x1="11923" y1="66145" x2="26154" y2="36791"/>
                          <a14:foregroundMark x1="26154" y1="36791" x2="32564" y2="20744"/>
                          <a14:foregroundMark x1="54904" y1="8924" x2="68205" y2="2935"/>
                          <a14:foregroundMark x1="53222" y1="9681" x2="53858" y2="9395"/>
                          <a14:foregroundMark x1="32564" y1="18982" x2="52282" y2="10104"/>
                          <a14:foregroundMark x1="68205" y1="2935" x2="68846" y2="10959"/>
                          <a14:foregroundMark x1="31667" y1="20352" x2="3462" y2="81018"/>
                          <a14:foregroundMark x1="3462" y1="81018" x2="7949" y2="84149"/>
                          <a14:foregroundMark x1="7821" y1="84736" x2="36667" y2="94325"/>
                          <a14:foregroundMark x1="36667" y1="94325" x2="42949" y2="91781"/>
                          <a14:foregroundMark x1="42949" y1="91781" x2="36154" y2="89824"/>
                          <a14:foregroundMark x1="36154" y1="89824" x2="31154" y2="90998"/>
                          <a14:foregroundMark x1="42179" y1="79061" x2="48846" y2="77104"/>
                          <a14:foregroundMark x1="48846" y1="77104" x2="62564" y2="80822"/>
                          <a14:foregroundMark x1="62564" y1="80822" x2="55256" y2="83562"/>
                          <a14:foregroundMark x1="55256" y1="83562" x2="49744" y2="80822"/>
                          <a14:foregroundMark x1="57821" y1="93346" x2="94744" y2="87671"/>
                          <a14:foregroundMark x1="94744" y1="87671" x2="86923" y2="85323"/>
                          <a14:foregroundMark x1="92051" y1="89237" x2="36410" y2="96282"/>
                          <a14:backgroundMark x1="47051" y1="8611" x2="54231" y2="7045"/>
                          <a14:backgroundMark x1="54231" y1="7045" x2="46923" y2="4110"/>
                          <a14:backgroundMark x1="46923" y1="4110" x2="46410" y2="4305"/>
                          <a14:backgroundMark x1="49103" y1="98826" x2="64231" y2="99413"/>
                          <a14:backgroundMark x1="64231" y1="99413" x2="71538" y2="99217"/>
                          <a14:backgroundMark x1="71538" y1="99217" x2="71923" y2="99022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15495" y="4194154"/>
              <a:ext cx="3803890" cy="24920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6" name="Рисунок 5">
            <a:hlinkClick r:id="rId5"/>
            <a:extLst>
              <a:ext uri="{FF2B5EF4-FFF2-40B4-BE49-F238E27FC236}">
                <a16:creationId xmlns:a16="http://schemas.microsoft.com/office/drawing/2014/main" id="{3B60627A-CE61-42B3-84A4-C4CB372D4A5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6221" y="1900552"/>
            <a:ext cx="3203147" cy="124939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08BF7F5-842E-46B0-8EEF-97600E7A5EB0}"/>
              </a:ext>
            </a:extLst>
          </p:cNvPr>
          <p:cNvSpPr txBox="1"/>
          <p:nvPr/>
        </p:nvSpPr>
        <p:spPr>
          <a:xfrm>
            <a:off x="3004150" y="565418"/>
            <a:ext cx="6183700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uk-UA" sz="3200" b="1" dirty="0" err="1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Відеоурок</a:t>
            </a:r>
            <a:r>
              <a:rPr lang="uk-UA" sz="32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можна переглянути, </a:t>
            </a:r>
          </a:p>
          <a:p>
            <a:pPr algn="ctr"/>
            <a:r>
              <a:rPr lang="uk-UA" sz="32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натиснувши кнопку </a:t>
            </a:r>
            <a:endParaRPr lang="ru-RU" sz="32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1734105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>
            <a:extLst>
              <a:ext uri="{FF2B5EF4-FFF2-40B4-BE49-F238E27FC236}">
                <a16:creationId xmlns:a16="http://schemas.microsoft.com/office/drawing/2014/main" id="{25BE2B26-CAA7-429B-9125-92D937B98A83}"/>
              </a:ext>
            </a:extLst>
          </p:cNvPr>
          <p:cNvGrpSpPr/>
          <p:nvPr/>
        </p:nvGrpSpPr>
        <p:grpSpPr>
          <a:xfrm>
            <a:off x="9877245" y="4809905"/>
            <a:ext cx="2201174" cy="1979801"/>
            <a:chOff x="6790516" y="1923690"/>
            <a:chExt cx="5132628" cy="4762500"/>
          </a:xfrm>
        </p:grpSpPr>
        <p:pic>
          <p:nvPicPr>
            <p:cNvPr id="1030" name="Picture 6" descr="Пин от пользователя Любовь Павленко на доске Ёжики,Улитки | Детское  творчество, Змея, Символы">
              <a:extLst>
                <a:ext uri="{FF2B5EF4-FFF2-40B4-BE49-F238E27FC236}">
                  <a16:creationId xmlns:a16="http://schemas.microsoft.com/office/drawing/2014/main" id="{9C08FBFD-85DE-43FC-B25A-1FEB35A146A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65669" y="1923690"/>
              <a:ext cx="2657475" cy="4762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2" name="Picture 8" descr="Лучшие ноутбуки до 30 000 рублей: выбор ZOOM. Cтатьи, тесты, обзоры">
              <a:extLst>
                <a:ext uri="{FF2B5EF4-FFF2-40B4-BE49-F238E27FC236}">
                  <a16:creationId xmlns:a16="http://schemas.microsoft.com/office/drawing/2014/main" id="{FFC614EC-E1A5-49D6-ACD0-8B38DFEDA16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2740" b="96282" l="3462" r="94744">
                          <a14:foregroundMark x1="32308" y1="21135" x2="56410" y2="13112"/>
                          <a14:foregroundMark x1="56410" y1="13112" x2="63077" y2="9002"/>
                          <a14:foregroundMark x1="63077" y1="9002" x2="41795" y2="49511"/>
                          <a14:foregroundMark x1="41795" y1="49511" x2="34359" y2="71037"/>
                          <a14:foregroundMark x1="34359" y1="71037" x2="24487" y2="84344"/>
                          <a14:foregroundMark x1="24487" y1="84344" x2="8590" y2="79648"/>
                          <a14:foregroundMark x1="8590" y1="79648" x2="11923" y2="66145"/>
                          <a14:foregroundMark x1="11923" y1="66145" x2="26154" y2="36791"/>
                          <a14:foregroundMark x1="26154" y1="36791" x2="32564" y2="20744"/>
                          <a14:foregroundMark x1="54904" y1="8924" x2="68205" y2="2935"/>
                          <a14:foregroundMark x1="53222" y1="9681" x2="53858" y2="9395"/>
                          <a14:foregroundMark x1="32564" y1="18982" x2="52282" y2="10104"/>
                          <a14:foregroundMark x1="68205" y1="2935" x2="68846" y2="10959"/>
                          <a14:foregroundMark x1="31667" y1="20352" x2="3462" y2="81018"/>
                          <a14:foregroundMark x1="3462" y1="81018" x2="7949" y2="84149"/>
                          <a14:foregroundMark x1="7821" y1="84736" x2="36667" y2="94325"/>
                          <a14:foregroundMark x1="36667" y1="94325" x2="42949" y2="91781"/>
                          <a14:foregroundMark x1="42949" y1="91781" x2="36154" y2="89824"/>
                          <a14:foregroundMark x1="36154" y1="89824" x2="31154" y2="90998"/>
                          <a14:foregroundMark x1="42179" y1="79061" x2="48846" y2="77104"/>
                          <a14:foregroundMark x1="48846" y1="77104" x2="62564" y2="80822"/>
                          <a14:foregroundMark x1="62564" y1="80822" x2="55256" y2="83562"/>
                          <a14:foregroundMark x1="55256" y1="83562" x2="49744" y2="80822"/>
                          <a14:foregroundMark x1="57821" y1="93346" x2="94744" y2="87671"/>
                          <a14:foregroundMark x1="94744" y1="87671" x2="86923" y2="85323"/>
                          <a14:foregroundMark x1="92051" y1="89237" x2="36410" y2="96282"/>
                          <a14:backgroundMark x1="47051" y1="8611" x2="54231" y2="7045"/>
                          <a14:backgroundMark x1="54231" y1="7045" x2="46923" y2="4110"/>
                          <a14:backgroundMark x1="46923" y1="4110" x2="46410" y2="4305"/>
                          <a14:backgroundMark x1="49103" y1="98826" x2="64231" y2="99413"/>
                          <a14:backgroundMark x1="64231" y1="99413" x2="71538" y2="99217"/>
                          <a14:backgroundMark x1="71538" y1="99217" x2="71923" y2="99022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90516" y="4194154"/>
              <a:ext cx="3803890" cy="24920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44BD3705-48D3-481E-A62C-A1224E8DE252}"/>
              </a:ext>
            </a:extLst>
          </p:cNvPr>
          <p:cNvSpPr txBox="1"/>
          <p:nvPr/>
        </p:nvSpPr>
        <p:spPr>
          <a:xfrm>
            <a:off x="182594" y="286716"/>
            <a:ext cx="11895825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Для опрацювання текстових даних мовою </a:t>
            </a:r>
            <a:r>
              <a:rPr lang="en-US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Python</a:t>
            </a:r>
            <a:r>
              <a:rPr lang="uk-UA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використовують величини </a:t>
            </a:r>
            <a:r>
              <a:rPr lang="uk-UA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символьного</a:t>
            </a:r>
            <a:r>
              <a:rPr lang="uk-UA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та </a:t>
            </a:r>
            <a:r>
              <a:rPr lang="uk-UA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рядкового</a:t>
            </a:r>
            <a:r>
              <a:rPr lang="uk-UA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типів.</a:t>
            </a:r>
            <a:endParaRPr lang="ru-RU" sz="50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539ED94-D17A-4FD2-A5D1-38ADEBA1B63A}"/>
              </a:ext>
            </a:extLst>
          </p:cNvPr>
          <p:cNvSpPr txBox="1"/>
          <p:nvPr/>
        </p:nvSpPr>
        <p:spPr>
          <a:xfrm>
            <a:off x="148087" y="2881171"/>
            <a:ext cx="11895825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Значенням величини </a:t>
            </a:r>
            <a:r>
              <a:rPr lang="uk-UA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символьного</a:t>
            </a:r>
            <a:r>
              <a:rPr lang="uk-UA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типу може бути один символ – літера, цифра чи знак.</a:t>
            </a:r>
            <a:endParaRPr lang="ru-RU" sz="50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272FD62-9606-4A72-930C-413F3FFFBFAF}"/>
              </a:ext>
            </a:extLst>
          </p:cNvPr>
          <p:cNvSpPr txBox="1"/>
          <p:nvPr/>
        </p:nvSpPr>
        <p:spPr>
          <a:xfrm>
            <a:off x="182594" y="5475626"/>
            <a:ext cx="1189582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Набір символів утворює рядок.</a:t>
            </a:r>
            <a:endParaRPr lang="ru-RU" sz="50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3074176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15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1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15" presetID="2" presetClass="entr" presetSubtype="8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1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/>
          <p:bldP spid="9" grpId="0"/>
          <p:bldP spid="1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15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1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/>
          <p:bldP spid="9" grpId="0"/>
          <p:bldP spid="11" grpId="0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>
            <a:extLst>
              <a:ext uri="{FF2B5EF4-FFF2-40B4-BE49-F238E27FC236}">
                <a16:creationId xmlns:a16="http://schemas.microsoft.com/office/drawing/2014/main" id="{25BE2B26-CAA7-429B-9125-92D937B98A83}"/>
              </a:ext>
            </a:extLst>
          </p:cNvPr>
          <p:cNvGrpSpPr/>
          <p:nvPr/>
        </p:nvGrpSpPr>
        <p:grpSpPr>
          <a:xfrm>
            <a:off x="9877245" y="4809905"/>
            <a:ext cx="2201174" cy="1979801"/>
            <a:chOff x="6790516" y="1923690"/>
            <a:chExt cx="5132628" cy="4762500"/>
          </a:xfrm>
        </p:grpSpPr>
        <p:pic>
          <p:nvPicPr>
            <p:cNvPr id="1030" name="Picture 6" descr="Пин от пользователя Любовь Павленко на доске Ёжики,Улитки | Детское  творчество, Змея, Символы">
              <a:extLst>
                <a:ext uri="{FF2B5EF4-FFF2-40B4-BE49-F238E27FC236}">
                  <a16:creationId xmlns:a16="http://schemas.microsoft.com/office/drawing/2014/main" id="{9C08FBFD-85DE-43FC-B25A-1FEB35A146A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65669" y="1923690"/>
              <a:ext cx="2657475" cy="4762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2" name="Picture 8" descr="Лучшие ноутбуки до 30 000 рублей: выбор ZOOM. Cтатьи, тесты, обзоры">
              <a:extLst>
                <a:ext uri="{FF2B5EF4-FFF2-40B4-BE49-F238E27FC236}">
                  <a16:creationId xmlns:a16="http://schemas.microsoft.com/office/drawing/2014/main" id="{FFC614EC-E1A5-49D6-ACD0-8B38DFEDA16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2740" b="96282" l="3462" r="94744">
                          <a14:foregroundMark x1="32308" y1="21135" x2="56410" y2="13112"/>
                          <a14:foregroundMark x1="56410" y1="13112" x2="63077" y2="9002"/>
                          <a14:foregroundMark x1="63077" y1="9002" x2="41795" y2="49511"/>
                          <a14:foregroundMark x1="41795" y1="49511" x2="34359" y2="71037"/>
                          <a14:foregroundMark x1="34359" y1="71037" x2="24487" y2="84344"/>
                          <a14:foregroundMark x1="24487" y1="84344" x2="8590" y2="79648"/>
                          <a14:foregroundMark x1="8590" y1="79648" x2="11923" y2="66145"/>
                          <a14:foregroundMark x1="11923" y1="66145" x2="26154" y2="36791"/>
                          <a14:foregroundMark x1="26154" y1="36791" x2="32564" y2="20744"/>
                          <a14:foregroundMark x1="54904" y1="8924" x2="68205" y2="2935"/>
                          <a14:foregroundMark x1="53222" y1="9681" x2="53858" y2="9395"/>
                          <a14:foregroundMark x1="32564" y1="18982" x2="52282" y2="10104"/>
                          <a14:foregroundMark x1="68205" y1="2935" x2="68846" y2="10959"/>
                          <a14:foregroundMark x1="31667" y1="20352" x2="3462" y2="81018"/>
                          <a14:foregroundMark x1="3462" y1="81018" x2="7949" y2="84149"/>
                          <a14:foregroundMark x1="7821" y1="84736" x2="36667" y2="94325"/>
                          <a14:foregroundMark x1="36667" y1="94325" x2="42949" y2="91781"/>
                          <a14:foregroundMark x1="42949" y1="91781" x2="36154" y2="89824"/>
                          <a14:foregroundMark x1="36154" y1="89824" x2="31154" y2="90998"/>
                          <a14:foregroundMark x1="42179" y1="79061" x2="48846" y2="77104"/>
                          <a14:foregroundMark x1="48846" y1="77104" x2="62564" y2="80822"/>
                          <a14:foregroundMark x1="62564" y1="80822" x2="55256" y2="83562"/>
                          <a14:foregroundMark x1="55256" y1="83562" x2="49744" y2="80822"/>
                          <a14:foregroundMark x1="57821" y1="93346" x2="94744" y2="87671"/>
                          <a14:foregroundMark x1="94744" y1="87671" x2="86923" y2="85323"/>
                          <a14:foregroundMark x1="92051" y1="89237" x2="36410" y2="96282"/>
                          <a14:backgroundMark x1="47051" y1="8611" x2="54231" y2="7045"/>
                          <a14:backgroundMark x1="54231" y1="7045" x2="46923" y2="4110"/>
                          <a14:backgroundMark x1="46923" y1="4110" x2="46410" y2="4305"/>
                          <a14:backgroundMark x1="49103" y1="98826" x2="64231" y2="99413"/>
                          <a14:backgroundMark x1="64231" y1="99413" x2="71538" y2="99217"/>
                          <a14:backgroundMark x1="71538" y1="99217" x2="71923" y2="99022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90516" y="4194154"/>
              <a:ext cx="3803890" cy="24920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44BD3705-48D3-481E-A62C-A1224E8DE252}"/>
              </a:ext>
            </a:extLst>
          </p:cNvPr>
          <p:cNvSpPr txBox="1"/>
          <p:nvPr/>
        </p:nvSpPr>
        <p:spPr>
          <a:xfrm>
            <a:off x="182594" y="286716"/>
            <a:ext cx="11895825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Надавати значення текстовим величинам можна за допомогою оператора присвоювання.</a:t>
            </a:r>
            <a:endParaRPr lang="ru-RU" sz="50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539ED94-D17A-4FD2-A5D1-38ADEBA1B63A}"/>
              </a:ext>
            </a:extLst>
          </p:cNvPr>
          <p:cNvSpPr txBox="1"/>
          <p:nvPr/>
        </p:nvSpPr>
        <p:spPr>
          <a:xfrm>
            <a:off x="148087" y="2881171"/>
            <a:ext cx="11895825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х = </a:t>
            </a:r>
            <a:r>
              <a:rPr lang="en-US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‘</a:t>
            </a:r>
            <a:r>
              <a:rPr lang="uk-UA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інформатика</a:t>
            </a:r>
            <a:r>
              <a:rPr lang="en-US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’</a:t>
            </a:r>
            <a:r>
              <a:rPr lang="uk-UA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r>
              <a:rPr lang="uk-UA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або так </a:t>
            </a:r>
          </a:p>
          <a:p>
            <a:r>
              <a:rPr lang="uk-UA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х = </a:t>
            </a:r>
            <a:r>
              <a:rPr lang="uk-UA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</a:t>
            </a:r>
            <a:r>
              <a:rPr lang="uk-UA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інформатика</a:t>
            </a:r>
            <a:r>
              <a:rPr lang="uk-UA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  <a:endParaRPr lang="ru-RU" sz="50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1981706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1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/>
          <p:bldP spid="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/>
          <p:bldP spid="9" grpId="0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>
            <a:extLst>
              <a:ext uri="{FF2B5EF4-FFF2-40B4-BE49-F238E27FC236}">
                <a16:creationId xmlns:a16="http://schemas.microsoft.com/office/drawing/2014/main" id="{25BE2B26-CAA7-429B-9125-92D937B98A83}"/>
              </a:ext>
            </a:extLst>
          </p:cNvPr>
          <p:cNvGrpSpPr/>
          <p:nvPr/>
        </p:nvGrpSpPr>
        <p:grpSpPr>
          <a:xfrm>
            <a:off x="9877245" y="4809905"/>
            <a:ext cx="2201174" cy="1979801"/>
            <a:chOff x="6790516" y="1923690"/>
            <a:chExt cx="5132628" cy="4762500"/>
          </a:xfrm>
        </p:grpSpPr>
        <p:pic>
          <p:nvPicPr>
            <p:cNvPr id="1030" name="Picture 6" descr="Пин от пользователя Любовь Павленко на доске Ёжики,Улитки | Детское  творчество, Змея, Символы">
              <a:extLst>
                <a:ext uri="{FF2B5EF4-FFF2-40B4-BE49-F238E27FC236}">
                  <a16:creationId xmlns:a16="http://schemas.microsoft.com/office/drawing/2014/main" id="{9C08FBFD-85DE-43FC-B25A-1FEB35A146A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65669" y="1923690"/>
              <a:ext cx="2657475" cy="4762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2" name="Picture 8" descr="Лучшие ноутбуки до 30 000 рублей: выбор ZOOM. Cтатьи, тесты, обзоры">
              <a:extLst>
                <a:ext uri="{FF2B5EF4-FFF2-40B4-BE49-F238E27FC236}">
                  <a16:creationId xmlns:a16="http://schemas.microsoft.com/office/drawing/2014/main" id="{FFC614EC-E1A5-49D6-ACD0-8B38DFEDA16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2740" b="96282" l="3462" r="94744">
                          <a14:foregroundMark x1="32308" y1="21135" x2="56410" y2="13112"/>
                          <a14:foregroundMark x1="56410" y1="13112" x2="63077" y2="9002"/>
                          <a14:foregroundMark x1="63077" y1="9002" x2="41795" y2="49511"/>
                          <a14:foregroundMark x1="41795" y1="49511" x2="34359" y2="71037"/>
                          <a14:foregroundMark x1="34359" y1="71037" x2="24487" y2="84344"/>
                          <a14:foregroundMark x1="24487" y1="84344" x2="8590" y2="79648"/>
                          <a14:foregroundMark x1="8590" y1="79648" x2="11923" y2="66145"/>
                          <a14:foregroundMark x1="11923" y1="66145" x2="26154" y2="36791"/>
                          <a14:foregroundMark x1="26154" y1="36791" x2="32564" y2="20744"/>
                          <a14:foregroundMark x1="54904" y1="8924" x2="68205" y2="2935"/>
                          <a14:foregroundMark x1="53222" y1="9681" x2="53858" y2="9395"/>
                          <a14:foregroundMark x1="32564" y1="18982" x2="52282" y2="10104"/>
                          <a14:foregroundMark x1="68205" y1="2935" x2="68846" y2="10959"/>
                          <a14:foregroundMark x1="31667" y1="20352" x2="3462" y2="81018"/>
                          <a14:foregroundMark x1="3462" y1="81018" x2="7949" y2="84149"/>
                          <a14:foregroundMark x1="7821" y1="84736" x2="36667" y2="94325"/>
                          <a14:foregroundMark x1="36667" y1="94325" x2="42949" y2="91781"/>
                          <a14:foregroundMark x1="42949" y1="91781" x2="36154" y2="89824"/>
                          <a14:foregroundMark x1="36154" y1="89824" x2="31154" y2="90998"/>
                          <a14:foregroundMark x1="42179" y1="79061" x2="48846" y2="77104"/>
                          <a14:foregroundMark x1="48846" y1="77104" x2="62564" y2="80822"/>
                          <a14:foregroundMark x1="62564" y1="80822" x2="55256" y2="83562"/>
                          <a14:foregroundMark x1="55256" y1="83562" x2="49744" y2="80822"/>
                          <a14:foregroundMark x1="57821" y1="93346" x2="94744" y2="87671"/>
                          <a14:foregroundMark x1="94744" y1="87671" x2="86923" y2="85323"/>
                          <a14:foregroundMark x1="92051" y1="89237" x2="36410" y2="96282"/>
                          <a14:backgroundMark x1="47051" y1="8611" x2="54231" y2="7045"/>
                          <a14:backgroundMark x1="54231" y1="7045" x2="46923" y2="4110"/>
                          <a14:backgroundMark x1="46923" y1="4110" x2="46410" y2="4305"/>
                          <a14:backgroundMark x1="49103" y1="98826" x2="64231" y2="99413"/>
                          <a14:backgroundMark x1="64231" y1="99413" x2="71538" y2="99217"/>
                          <a14:backgroundMark x1="71538" y1="99217" x2="71923" y2="99022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90516" y="4194154"/>
              <a:ext cx="3803890" cy="24920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44BD3705-48D3-481E-A62C-A1224E8DE252}"/>
              </a:ext>
            </a:extLst>
          </p:cNvPr>
          <p:cNvSpPr txBox="1"/>
          <p:nvPr/>
        </p:nvSpPr>
        <p:spPr>
          <a:xfrm>
            <a:off x="182594" y="286716"/>
            <a:ext cx="11895825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Усі символи в рядку мають свій порядковий номер. Нумерація символів починається з 0.</a:t>
            </a:r>
            <a:endParaRPr lang="ru-RU" sz="50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539ED94-D17A-4FD2-A5D1-38ADEBA1B63A}"/>
              </a:ext>
            </a:extLst>
          </p:cNvPr>
          <p:cNvSpPr txBox="1"/>
          <p:nvPr/>
        </p:nvSpPr>
        <p:spPr>
          <a:xfrm>
            <a:off x="148087" y="2614997"/>
            <a:ext cx="118958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8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Х=</a:t>
            </a:r>
            <a:r>
              <a:rPr lang="en-US" sz="8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‘</a:t>
            </a:r>
            <a:r>
              <a:rPr lang="uk-UA" sz="8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інформатика</a:t>
            </a:r>
            <a:r>
              <a:rPr lang="en-US" sz="8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’</a:t>
            </a:r>
            <a:r>
              <a:rPr lang="uk-UA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</a:t>
            </a:r>
            <a:endParaRPr lang="ru-RU" sz="50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E61E88F-B21C-4879-B4E6-C1D8E3A2748B}"/>
              </a:ext>
            </a:extLst>
          </p:cNvPr>
          <p:cNvSpPr txBox="1"/>
          <p:nvPr/>
        </p:nvSpPr>
        <p:spPr>
          <a:xfrm>
            <a:off x="3535392" y="3601748"/>
            <a:ext cx="707509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>
                <a:ln>
                  <a:solidFill>
                    <a:schemeClr val="bg1"/>
                  </a:solidFill>
                </a:ln>
                <a:solidFill>
                  <a:srgbClr val="0052F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sz="4400" b="1" dirty="0">
                <a:ln>
                  <a:solidFill>
                    <a:schemeClr val="tx1"/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0 1  2  3  4   5   6 7  8  9 10</a:t>
            </a:r>
            <a:r>
              <a:rPr lang="uk-UA" sz="4400" b="1" dirty="0">
                <a:ln>
                  <a:solidFill>
                    <a:schemeClr val="bg1"/>
                  </a:solidFill>
                </a:ln>
                <a:solidFill>
                  <a:srgbClr val="0052F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r>
              <a:rPr lang="uk-UA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</a:t>
            </a:r>
            <a:endParaRPr lang="ru-RU" sz="50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C5A96DB-E862-423F-A6DE-79A7DDB89DC1}"/>
              </a:ext>
            </a:extLst>
          </p:cNvPr>
          <p:cNvSpPr txBox="1"/>
          <p:nvPr/>
        </p:nvSpPr>
        <p:spPr>
          <a:xfrm>
            <a:off x="0" y="4473217"/>
            <a:ext cx="11895825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Отримати значення символу за його номером:  Х</a:t>
            </a:r>
            <a:r>
              <a:rPr lang="en-US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[</a:t>
            </a:r>
            <a:r>
              <a:rPr lang="uk-UA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r>
              <a:rPr lang="en-US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]</a:t>
            </a:r>
            <a:r>
              <a:rPr lang="uk-UA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це </a:t>
            </a:r>
            <a:r>
              <a:rPr lang="uk-UA" sz="66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</a:t>
            </a:r>
            <a:endParaRPr lang="ru-RU" sz="66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0524168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1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950"/>
                                </p:stCondLst>
                                <p:childTnLst>
                                  <p:par>
                                    <p:cTn id="15" presetID="2" presetClass="entr" presetSubtype="8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1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0" presetID="2" presetClass="entr" presetSubtype="8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2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2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/>
          <p:bldP spid="9" grpId="0"/>
          <p:bldP spid="7" grpId="0"/>
          <p:bldP spid="1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950"/>
                                </p:stCondLst>
                                <p:childTnLst>
                                  <p:par>
                                    <p:cTn id="1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/>
          <p:bldP spid="9" grpId="0"/>
          <p:bldP spid="7" grpId="0"/>
          <p:bldP spid="10" grpId="0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>
            <a:extLst>
              <a:ext uri="{FF2B5EF4-FFF2-40B4-BE49-F238E27FC236}">
                <a16:creationId xmlns:a16="http://schemas.microsoft.com/office/drawing/2014/main" id="{25BE2B26-CAA7-429B-9125-92D937B98A83}"/>
              </a:ext>
            </a:extLst>
          </p:cNvPr>
          <p:cNvGrpSpPr/>
          <p:nvPr/>
        </p:nvGrpSpPr>
        <p:grpSpPr>
          <a:xfrm>
            <a:off x="9877245" y="4809905"/>
            <a:ext cx="2201174" cy="1979801"/>
            <a:chOff x="6790516" y="1923690"/>
            <a:chExt cx="5132628" cy="4762500"/>
          </a:xfrm>
        </p:grpSpPr>
        <p:pic>
          <p:nvPicPr>
            <p:cNvPr id="1030" name="Picture 6" descr="Пин от пользователя Любовь Павленко на доске Ёжики,Улитки | Детское  творчество, Змея, Символы">
              <a:extLst>
                <a:ext uri="{FF2B5EF4-FFF2-40B4-BE49-F238E27FC236}">
                  <a16:creationId xmlns:a16="http://schemas.microsoft.com/office/drawing/2014/main" id="{9C08FBFD-85DE-43FC-B25A-1FEB35A146A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65669" y="1923690"/>
              <a:ext cx="2657475" cy="4762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2" name="Picture 8" descr="Лучшие ноутбуки до 30 000 рублей: выбор ZOOM. Cтатьи, тесты, обзоры">
              <a:extLst>
                <a:ext uri="{FF2B5EF4-FFF2-40B4-BE49-F238E27FC236}">
                  <a16:creationId xmlns:a16="http://schemas.microsoft.com/office/drawing/2014/main" id="{FFC614EC-E1A5-49D6-ACD0-8B38DFEDA16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2740" b="96282" l="3462" r="94744">
                          <a14:foregroundMark x1="32308" y1="21135" x2="56410" y2="13112"/>
                          <a14:foregroundMark x1="56410" y1="13112" x2="63077" y2="9002"/>
                          <a14:foregroundMark x1="63077" y1="9002" x2="41795" y2="49511"/>
                          <a14:foregroundMark x1="41795" y1="49511" x2="34359" y2="71037"/>
                          <a14:foregroundMark x1="34359" y1="71037" x2="24487" y2="84344"/>
                          <a14:foregroundMark x1="24487" y1="84344" x2="8590" y2="79648"/>
                          <a14:foregroundMark x1="8590" y1="79648" x2="11923" y2="66145"/>
                          <a14:foregroundMark x1="11923" y1="66145" x2="26154" y2="36791"/>
                          <a14:foregroundMark x1="26154" y1="36791" x2="32564" y2="20744"/>
                          <a14:foregroundMark x1="54904" y1="8924" x2="68205" y2="2935"/>
                          <a14:foregroundMark x1="53222" y1="9681" x2="53858" y2="9395"/>
                          <a14:foregroundMark x1="32564" y1="18982" x2="52282" y2="10104"/>
                          <a14:foregroundMark x1="68205" y1="2935" x2="68846" y2="10959"/>
                          <a14:foregroundMark x1="31667" y1="20352" x2="3462" y2="81018"/>
                          <a14:foregroundMark x1="3462" y1="81018" x2="7949" y2="84149"/>
                          <a14:foregroundMark x1="7821" y1="84736" x2="36667" y2="94325"/>
                          <a14:foregroundMark x1="36667" y1="94325" x2="42949" y2="91781"/>
                          <a14:foregroundMark x1="42949" y1="91781" x2="36154" y2="89824"/>
                          <a14:foregroundMark x1="36154" y1="89824" x2="31154" y2="90998"/>
                          <a14:foregroundMark x1="42179" y1="79061" x2="48846" y2="77104"/>
                          <a14:foregroundMark x1="48846" y1="77104" x2="62564" y2="80822"/>
                          <a14:foregroundMark x1="62564" y1="80822" x2="55256" y2="83562"/>
                          <a14:foregroundMark x1="55256" y1="83562" x2="49744" y2="80822"/>
                          <a14:foregroundMark x1="57821" y1="93346" x2="94744" y2="87671"/>
                          <a14:foregroundMark x1="94744" y1="87671" x2="86923" y2="85323"/>
                          <a14:foregroundMark x1="92051" y1="89237" x2="36410" y2="96282"/>
                          <a14:backgroundMark x1="47051" y1="8611" x2="54231" y2="7045"/>
                          <a14:backgroundMark x1="54231" y1="7045" x2="46923" y2="4110"/>
                          <a14:backgroundMark x1="46923" y1="4110" x2="46410" y2="4305"/>
                          <a14:backgroundMark x1="49103" y1="98826" x2="64231" y2="99413"/>
                          <a14:backgroundMark x1="64231" y1="99413" x2="71538" y2="99217"/>
                          <a14:backgroundMark x1="71538" y1="99217" x2="71923" y2="99022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90516" y="4194154"/>
              <a:ext cx="3803890" cy="24920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44BD3705-48D3-481E-A62C-A1224E8DE252}"/>
              </a:ext>
            </a:extLst>
          </p:cNvPr>
          <p:cNvSpPr txBox="1"/>
          <p:nvPr/>
        </p:nvSpPr>
        <p:spPr>
          <a:xfrm>
            <a:off x="99031" y="-66967"/>
            <a:ext cx="1189582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uk-UA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Операції над текстовими величинами</a:t>
            </a:r>
            <a:endParaRPr lang="ru-RU" sz="50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C5A96DB-E862-423F-A6DE-79A7DDB89DC1}"/>
              </a:ext>
            </a:extLst>
          </p:cNvPr>
          <p:cNvSpPr txBox="1"/>
          <p:nvPr/>
        </p:nvSpPr>
        <p:spPr>
          <a:xfrm>
            <a:off x="148087" y="909813"/>
            <a:ext cx="1189582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Операція склеювання.</a:t>
            </a:r>
            <a:endParaRPr lang="ru-RU" sz="66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35772C3-4E51-4613-B7DD-334DB868CA4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887" r="83868" b="53711"/>
          <a:stretch/>
        </p:blipFill>
        <p:spPr>
          <a:xfrm>
            <a:off x="1242029" y="2226331"/>
            <a:ext cx="2890024" cy="447446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C4AB57A-44D7-4B01-B977-0CBB9FE1E8D0}"/>
              </a:ext>
            </a:extLst>
          </p:cNvPr>
          <p:cNvSpPr txBox="1"/>
          <p:nvPr/>
        </p:nvSpPr>
        <p:spPr>
          <a:xfrm>
            <a:off x="2452774" y="1818754"/>
            <a:ext cx="871555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8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а=</a:t>
            </a:r>
            <a:r>
              <a:rPr lang="en-US" sz="8000" b="1" dirty="0" err="1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x+y</a:t>
            </a:r>
            <a:r>
              <a:rPr lang="uk-UA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</a:t>
            </a:r>
            <a:endParaRPr lang="ru-RU" sz="50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2009254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7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1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15" presetID="2" presetClass="entr" presetSubtype="8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1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/>
          <p:bldP spid="10" grpId="0"/>
          <p:bldP spid="1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7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1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/>
          <p:bldP spid="10" grpId="0"/>
          <p:bldP spid="11" grpId="0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>
            <a:extLst>
              <a:ext uri="{FF2B5EF4-FFF2-40B4-BE49-F238E27FC236}">
                <a16:creationId xmlns:a16="http://schemas.microsoft.com/office/drawing/2014/main" id="{25BE2B26-CAA7-429B-9125-92D937B98A83}"/>
              </a:ext>
            </a:extLst>
          </p:cNvPr>
          <p:cNvGrpSpPr/>
          <p:nvPr/>
        </p:nvGrpSpPr>
        <p:grpSpPr>
          <a:xfrm>
            <a:off x="9877245" y="4809905"/>
            <a:ext cx="2201174" cy="1979801"/>
            <a:chOff x="6790516" y="1923690"/>
            <a:chExt cx="5132628" cy="4762500"/>
          </a:xfrm>
        </p:grpSpPr>
        <p:pic>
          <p:nvPicPr>
            <p:cNvPr id="1030" name="Picture 6" descr="Пин от пользователя Любовь Павленко на доске Ёжики,Улитки | Детское  творчество, Змея, Символы">
              <a:extLst>
                <a:ext uri="{FF2B5EF4-FFF2-40B4-BE49-F238E27FC236}">
                  <a16:creationId xmlns:a16="http://schemas.microsoft.com/office/drawing/2014/main" id="{9C08FBFD-85DE-43FC-B25A-1FEB35A146A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65669" y="1923690"/>
              <a:ext cx="2657475" cy="4762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2" name="Picture 8" descr="Лучшие ноутбуки до 30 000 рублей: выбор ZOOM. Cтатьи, тесты, обзоры">
              <a:extLst>
                <a:ext uri="{FF2B5EF4-FFF2-40B4-BE49-F238E27FC236}">
                  <a16:creationId xmlns:a16="http://schemas.microsoft.com/office/drawing/2014/main" id="{FFC614EC-E1A5-49D6-ACD0-8B38DFEDA16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2740" b="96282" l="3462" r="94744">
                          <a14:foregroundMark x1="32308" y1="21135" x2="56410" y2="13112"/>
                          <a14:foregroundMark x1="56410" y1="13112" x2="63077" y2="9002"/>
                          <a14:foregroundMark x1="63077" y1="9002" x2="41795" y2="49511"/>
                          <a14:foregroundMark x1="41795" y1="49511" x2="34359" y2="71037"/>
                          <a14:foregroundMark x1="34359" y1="71037" x2="24487" y2="84344"/>
                          <a14:foregroundMark x1="24487" y1="84344" x2="8590" y2="79648"/>
                          <a14:foregroundMark x1="8590" y1="79648" x2="11923" y2="66145"/>
                          <a14:foregroundMark x1="11923" y1="66145" x2="26154" y2="36791"/>
                          <a14:foregroundMark x1="26154" y1="36791" x2="32564" y2="20744"/>
                          <a14:foregroundMark x1="54904" y1="8924" x2="68205" y2="2935"/>
                          <a14:foregroundMark x1="53222" y1="9681" x2="53858" y2="9395"/>
                          <a14:foregroundMark x1="32564" y1="18982" x2="52282" y2="10104"/>
                          <a14:foregroundMark x1="68205" y1="2935" x2="68846" y2="10959"/>
                          <a14:foregroundMark x1="31667" y1="20352" x2="3462" y2="81018"/>
                          <a14:foregroundMark x1="3462" y1="81018" x2="7949" y2="84149"/>
                          <a14:foregroundMark x1="7821" y1="84736" x2="36667" y2="94325"/>
                          <a14:foregroundMark x1="36667" y1="94325" x2="42949" y2="91781"/>
                          <a14:foregroundMark x1="42949" y1="91781" x2="36154" y2="89824"/>
                          <a14:foregroundMark x1="36154" y1="89824" x2="31154" y2="90998"/>
                          <a14:foregroundMark x1="42179" y1="79061" x2="48846" y2="77104"/>
                          <a14:foregroundMark x1="48846" y1="77104" x2="62564" y2="80822"/>
                          <a14:foregroundMark x1="62564" y1="80822" x2="55256" y2="83562"/>
                          <a14:foregroundMark x1="55256" y1="83562" x2="49744" y2="80822"/>
                          <a14:foregroundMark x1="57821" y1="93346" x2="94744" y2="87671"/>
                          <a14:foregroundMark x1="94744" y1="87671" x2="86923" y2="85323"/>
                          <a14:foregroundMark x1="92051" y1="89237" x2="36410" y2="96282"/>
                          <a14:backgroundMark x1="47051" y1="8611" x2="54231" y2="7045"/>
                          <a14:backgroundMark x1="54231" y1="7045" x2="46923" y2="4110"/>
                          <a14:backgroundMark x1="46923" y1="4110" x2="46410" y2="4305"/>
                          <a14:backgroundMark x1="49103" y1="98826" x2="64231" y2="99413"/>
                          <a14:backgroundMark x1="64231" y1="99413" x2="71538" y2="99217"/>
                          <a14:backgroundMark x1="71538" y1="99217" x2="71923" y2="99022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90516" y="4194154"/>
              <a:ext cx="3803890" cy="24920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44BD3705-48D3-481E-A62C-A1224E8DE252}"/>
              </a:ext>
            </a:extLst>
          </p:cNvPr>
          <p:cNvSpPr txBox="1"/>
          <p:nvPr/>
        </p:nvSpPr>
        <p:spPr>
          <a:xfrm>
            <a:off x="148087" y="0"/>
            <a:ext cx="1189582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uk-UA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Операції над текстовими величинами</a:t>
            </a:r>
            <a:endParaRPr lang="ru-RU" sz="50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C5A96DB-E862-423F-A6DE-79A7DDB89DC1}"/>
              </a:ext>
            </a:extLst>
          </p:cNvPr>
          <p:cNvSpPr txBox="1"/>
          <p:nvPr/>
        </p:nvSpPr>
        <p:spPr>
          <a:xfrm>
            <a:off x="148086" y="893869"/>
            <a:ext cx="1189582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Зріз від початку рядка до символу з номером </a:t>
            </a:r>
            <a:r>
              <a:rPr lang="en-US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</a:t>
            </a:r>
            <a:r>
              <a:rPr lang="en-US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(n</a:t>
            </a:r>
            <a:r>
              <a:rPr lang="uk-UA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не </a:t>
            </a:r>
            <a:r>
              <a:rPr lang="uk-UA" sz="5000" b="1" dirty="0" err="1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ключається</a:t>
            </a:r>
            <a:r>
              <a:rPr lang="uk-UA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ru-RU" sz="66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C2B74F6-4254-4EDC-AE16-B5E2238A80C1}"/>
              </a:ext>
            </a:extLst>
          </p:cNvPr>
          <p:cNvSpPr txBox="1"/>
          <p:nvPr/>
        </p:nvSpPr>
        <p:spPr>
          <a:xfrm>
            <a:off x="3096882" y="3312060"/>
            <a:ext cx="871555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8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а=</a:t>
            </a:r>
            <a:r>
              <a:rPr lang="en-US" sz="8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x[:n]</a:t>
            </a:r>
            <a:r>
              <a:rPr lang="uk-UA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</a:t>
            </a:r>
            <a:endParaRPr lang="ru-RU" sz="50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EB0F983-B0A1-4406-80C5-884D3C326B2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2767" r="80472" b="54249"/>
          <a:stretch/>
        </p:blipFill>
        <p:spPr>
          <a:xfrm>
            <a:off x="1250831" y="2581986"/>
            <a:ext cx="3381554" cy="4186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68366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7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1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2" presetClass="entr" presetSubtype="8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1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/>
          <p:bldP spid="10" grpId="0"/>
          <p:bldP spid="1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7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/>
          <p:bldP spid="10" grpId="0"/>
          <p:bldP spid="11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>
            <a:extLst>
              <a:ext uri="{FF2B5EF4-FFF2-40B4-BE49-F238E27FC236}">
                <a16:creationId xmlns:a16="http://schemas.microsoft.com/office/drawing/2014/main" id="{25BE2B26-CAA7-429B-9125-92D937B98A83}"/>
              </a:ext>
            </a:extLst>
          </p:cNvPr>
          <p:cNvGrpSpPr/>
          <p:nvPr/>
        </p:nvGrpSpPr>
        <p:grpSpPr>
          <a:xfrm>
            <a:off x="9877245" y="4809905"/>
            <a:ext cx="2201174" cy="1979801"/>
            <a:chOff x="6790516" y="1923690"/>
            <a:chExt cx="5132628" cy="4762500"/>
          </a:xfrm>
        </p:grpSpPr>
        <p:pic>
          <p:nvPicPr>
            <p:cNvPr id="1030" name="Picture 6" descr="Пин от пользователя Любовь Павленко на доске Ёжики,Улитки | Детское  творчество, Змея, Символы">
              <a:extLst>
                <a:ext uri="{FF2B5EF4-FFF2-40B4-BE49-F238E27FC236}">
                  <a16:creationId xmlns:a16="http://schemas.microsoft.com/office/drawing/2014/main" id="{9C08FBFD-85DE-43FC-B25A-1FEB35A146A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65669" y="1923690"/>
              <a:ext cx="2657475" cy="4762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2" name="Picture 8" descr="Лучшие ноутбуки до 30 000 рублей: выбор ZOOM. Cтатьи, тесты, обзоры">
              <a:extLst>
                <a:ext uri="{FF2B5EF4-FFF2-40B4-BE49-F238E27FC236}">
                  <a16:creationId xmlns:a16="http://schemas.microsoft.com/office/drawing/2014/main" id="{FFC614EC-E1A5-49D6-ACD0-8B38DFEDA16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2740" b="96282" l="3462" r="94744">
                          <a14:foregroundMark x1="32308" y1="21135" x2="56410" y2="13112"/>
                          <a14:foregroundMark x1="56410" y1="13112" x2="63077" y2="9002"/>
                          <a14:foregroundMark x1="63077" y1="9002" x2="41795" y2="49511"/>
                          <a14:foregroundMark x1="41795" y1="49511" x2="34359" y2="71037"/>
                          <a14:foregroundMark x1="34359" y1="71037" x2="24487" y2="84344"/>
                          <a14:foregroundMark x1="24487" y1="84344" x2="8590" y2="79648"/>
                          <a14:foregroundMark x1="8590" y1="79648" x2="11923" y2="66145"/>
                          <a14:foregroundMark x1="11923" y1="66145" x2="26154" y2="36791"/>
                          <a14:foregroundMark x1="26154" y1="36791" x2="32564" y2="20744"/>
                          <a14:foregroundMark x1="54904" y1="8924" x2="68205" y2="2935"/>
                          <a14:foregroundMark x1="53222" y1="9681" x2="53858" y2="9395"/>
                          <a14:foregroundMark x1="32564" y1="18982" x2="52282" y2="10104"/>
                          <a14:foregroundMark x1="68205" y1="2935" x2="68846" y2="10959"/>
                          <a14:foregroundMark x1="31667" y1="20352" x2="3462" y2="81018"/>
                          <a14:foregroundMark x1="3462" y1="81018" x2="7949" y2="84149"/>
                          <a14:foregroundMark x1="7821" y1="84736" x2="36667" y2="94325"/>
                          <a14:foregroundMark x1="36667" y1="94325" x2="42949" y2="91781"/>
                          <a14:foregroundMark x1="42949" y1="91781" x2="36154" y2="89824"/>
                          <a14:foregroundMark x1="36154" y1="89824" x2="31154" y2="90998"/>
                          <a14:foregroundMark x1="42179" y1="79061" x2="48846" y2="77104"/>
                          <a14:foregroundMark x1="48846" y1="77104" x2="62564" y2="80822"/>
                          <a14:foregroundMark x1="62564" y1="80822" x2="55256" y2="83562"/>
                          <a14:foregroundMark x1="55256" y1="83562" x2="49744" y2="80822"/>
                          <a14:foregroundMark x1="57821" y1="93346" x2="94744" y2="87671"/>
                          <a14:foregroundMark x1="94744" y1="87671" x2="86923" y2="85323"/>
                          <a14:foregroundMark x1="92051" y1="89237" x2="36410" y2="96282"/>
                          <a14:backgroundMark x1="47051" y1="8611" x2="54231" y2="7045"/>
                          <a14:backgroundMark x1="54231" y1="7045" x2="46923" y2="4110"/>
                          <a14:backgroundMark x1="46923" y1="4110" x2="46410" y2="4305"/>
                          <a14:backgroundMark x1="49103" y1="98826" x2="64231" y2="99413"/>
                          <a14:backgroundMark x1="64231" y1="99413" x2="71538" y2="99217"/>
                          <a14:backgroundMark x1="71538" y1="99217" x2="71923" y2="99022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90516" y="4194154"/>
              <a:ext cx="3803890" cy="24920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44BD3705-48D3-481E-A62C-A1224E8DE252}"/>
              </a:ext>
            </a:extLst>
          </p:cNvPr>
          <p:cNvSpPr txBox="1"/>
          <p:nvPr/>
        </p:nvSpPr>
        <p:spPr>
          <a:xfrm>
            <a:off x="148087" y="0"/>
            <a:ext cx="1189582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uk-UA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Операції над текстовими величинами</a:t>
            </a:r>
            <a:endParaRPr lang="ru-RU" sz="50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C5A96DB-E862-423F-A6DE-79A7DDB89DC1}"/>
              </a:ext>
            </a:extLst>
          </p:cNvPr>
          <p:cNvSpPr txBox="1"/>
          <p:nvPr/>
        </p:nvSpPr>
        <p:spPr>
          <a:xfrm>
            <a:off x="86264" y="736997"/>
            <a:ext cx="1189582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uk-UA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Зріз від символу </a:t>
            </a:r>
            <a:r>
              <a:rPr lang="en-US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</a:t>
            </a:r>
            <a:r>
              <a:rPr lang="en-US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рядка до символу </a:t>
            </a:r>
            <a:r>
              <a:rPr lang="en-US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r>
              <a:rPr lang="uk-UA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(m</a:t>
            </a:r>
            <a:r>
              <a:rPr lang="uk-UA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не включається).</a:t>
            </a:r>
            <a:endParaRPr lang="ru-RU" sz="66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C2B74F6-4254-4EDC-AE16-B5E2238A80C1}"/>
              </a:ext>
            </a:extLst>
          </p:cNvPr>
          <p:cNvSpPr txBox="1"/>
          <p:nvPr/>
        </p:nvSpPr>
        <p:spPr>
          <a:xfrm>
            <a:off x="3266534" y="3594186"/>
            <a:ext cx="871555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8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а=</a:t>
            </a:r>
            <a:r>
              <a:rPr lang="en-US" sz="8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x[</a:t>
            </a:r>
            <a:r>
              <a:rPr lang="en-US" sz="8000" b="1" dirty="0" err="1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n:m</a:t>
            </a:r>
            <a:r>
              <a:rPr lang="en-US" sz="8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]</a:t>
            </a:r>
            <a:r>
              <a:rPr lang="uk-UA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</a:t>
            </a:r>
            <a:endParaRPr lang="ru-RU" sz="50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3BFE1BA-77A7-4BCC-981F-E3C21B98D9D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2390" r="81392" b="54249"/>
          <a:stretch/>
        </p:blipFill>
        <p:spPr>
          <a:xfrm>
            <a:off x="1488053" y="2353287"/>
            <a:ext cx="3351366" cy="4392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311716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7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1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950"/>
                                </p:stCondLst>
                                <p:childTnLst>
                                  <p:par>
                                    <p:cTn id="15" presetID="2" presetClass="entr" presetSubtype="8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1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/>
          <p:bldP spid="10" grpId="0"/>
          <p:bldP spid="1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7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950"/>
                                </p:stCondLst>
                                <p:childTnLst>
                                  <p:par>
                                    <p:cTn id="1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/>
          <p:bldP spid="10" grpId="0"/>
          <p:bldP spid="11" grpId="0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>
            <a:extLst>
              <a:ext uri="{FF2B5EF4-FFF2-40B4-BE49-F238E27FC236}">
                <a16:creationId xmlns:a16="http://schemas.microsoft.com/office/drawing/2014/main" id="{25BE2B26-CAA7-429B-9125-92D937B98A83}"/>
              </a:ext>
            </a:extLst>
          </p:cNvPr>
          <p:cNvGrpSpPr/>
          <p:nvPr/>
        </p:nvGrpSpPr>
        <p:grpSpPr>
          <a:xfrm>
            <a:off x="9877245" y="4809905"/>
            <a:ext cx="2201174" cy="1979801"/>
            <a:chOff x="6790516" y="1923690"/>
            <a:chExt cx="5132628" cy="4762500"/>
          </a:xfrm>
        </p:grpSpPr>
        <p:pic>
          <p:nvPicPr>
            <p:cNvPr id="1030" name="Picture 6" descr="Пин от пользователя Любовь Павленко на доске Ёжики,Улитки | Детское  творчество, Змея, Символы">
              <a:extLst>
                <a:ext uri="{FF2B5EF4-FFF2-40B4-BE49-F238E27FC236}">
                  <a16:creationId xmlns:a16="http://schemas.microsoft.com/office/drawing/2014/main" id="{9C08FBFD-85DE-43FC-B25A-1FEB35A146A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65669" y="1923690"/>
              <a:ext cx="2657475" cy="4762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2" name="Picture 8" descr="Лучшие ноутбуки до 30 000 рублей: выбор ZOOM. Cтатьи, тесты, обзоры">
              <a:extLst>
                <a:ext uri="{FF2B5EF4-FFF2-40B4-BE49-F238E27FC236}">
                  <a16:creationId xmlns:a16="http://schemas.microsoft.com/office/drawing/2014/main" id="{FFC614EC-E1A5-49D6-ACD0-8B38DFEDA16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2740" b="96282" l="3462" r="94744">
                          <a14:foregroundMark x1="32308" y1="21135" x2="56410" y2="13112"/>
                          <a14:foregroundMark x1="56410" y1="13112" x2="63077" y2="9002"/>
                          <a14:foregroundMark x1="63077" y1="9002" x2="41795" y2="49511"/>
                          <a14:foregroundMark x1="41795" y1="49511" x2="34359" y2="71037"/>
                          <a14:foregroundMark x1="34359" y1="71037" x2="24487" y2="84344"/>
                          <a14:foregroundMark x1="24487" y1="84344" x2="8590" y2="79648"/>
                          <a14:foregroundMark x1="8590" y1="79648" x2="11923" y2="66145"/>
                          <a14:foregroundMark x1="11923" y1="66145" x2="26154" y2="36791"/>
                          <a14:foregroundMark x1="26154" y1="36791" x2="32564" y2="20744"/>
                          <a14:foregroundMark x1="54904" y1="8924" x2="68205" y2="2935"/>
                          <a14:foregroundMark x1="53222" y1="9681" x2="53858" y2="9395"/>
                          <a14:foregroundMark x1="32564" y1="18982" x2="52282" y2="10104"/>
                          <a14:foregroundMark x1="68205" y1="2935" x2="68846" y2="10959"/>
                          <a14:foregroundMark x1="31667" y1="20352" x2="3462" y2="81018"/>
                          <a14:foregroundMark x1="3462" y1="81018" x2="7949" y2="84149"/>
                          <a14:foregroundMark x1="7821" y1="84736" x2="36667" y2="94325"/>
                          <a14:foregroundMark x1="36667" y1="94325" x2="42949" y2="91781"/>
                          <a14:foregroundMark x1="42949" y1="91781" x2="36154" y2="89824"/>
                          <a14:foregroundMark x1="36154" y1="89824" x2="31154" y2="90998"/>
                          <a14:foregroundMark x1="42179" y1="79061" x2="48846" y2="77104"/>
                          <a14:foregroundMark x1="48846" y1="77104" x2="62564" y2="80822"/>
                          <a14:foregroundMark x1="62564" y1="80822" x2="55256" y2="83562"/>
                          <a14:foregroundMark x1="55256" y1="83562" x2="49744" y2="80822"/>
                          <a14:foregroundMark x1="57821" y1="93346" x2="94744" y2="87671"/>
                          <a14:foregroundMark x1="94744" y1="87671" x2="86923" y2="85323"/>
                          <a14:foregroundMark x1="92051" y1="89237" x2="36410" y2="96282"/>
                          <a14:backgroundMark x1="47051" y1="8611" x2="54231" y2="7045"/>
                          <a14:backgroundMark x1="54231" y1="7045" x2="46923" y2="4110"/>
                          <a14:backgroundMark x1="46923" y1="4110" x2="46410" y2="4305"/>
                          <a14:backgroundMark x1="49103" y1="98826" x2="64231" y2="99413"/>
                          <a14:backgroundMark x1="64231" y1="99413" x2="71538" y2="99217"/>
                          <a14:backgroundMark x1="71538" y1="99217" x2="71923" y2="99022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90516" y="4194154"/>
              <a:ext cx="3803890" cy="24920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44BD3705-48D3-481E-A62C-A1224E8DE252}"/>
              </a:ext>
            </a:extLst>
          </p:cNvPr>
          <p:cNvSpPr txBox="1"/>
          <p:nvPr/>
        </p:nvSpPr>
        <p:spPr>
          <a:xfrm>
            <a:off x="148087" y="0"/>
            <a:ext cx="1189582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uk-UA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Операції над текстовими величинами</a:t>
            </a:r>
            <a:endParaRPr lang="ru-RU" sz="50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C5A96DB-E862-423F-A6DE-79A7DDB89DC1}"/>
              </a:ext>
            </a:extLst>
          </p:cNvPr>
          <p:cNvSpPr txBox="1"/>
          <p:nvPr/>
        </p:nvSpPr>
        <p:spPr>
          <a:xfrm>
            <a:off x="148086" y="893869"/>
            <a:ext cx="1189582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 Зріз від символу з номером </a:t>
            </a:r>
            <a:r>
              <a:rPr lang="en-US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</a:t>
            </a:r>
            <a:r>
              <a:rPr lang="en-US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 кінця рядка.</a:t>
            </a:r>
            <a:endParaRPr lang="ru-RU" sz="66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C2B74F6-4254-4EDC-AE16-B5E2238A80C1}"/>
              </a:ext>
            </a:extLst>
          </p:cNvPr>
          <p:cNvSpPr txBox="1"/>
          <p:nvPr/>
        </p:nvSpPr>
        <p:spPr>
          <a:xfrm>
            <a:off x="3411747" y="3079147"/>
            <a:ext cx="871555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8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а=</a:t>
            </a:r>
            <a:r>
              <a:rPr lang="en-US" sz="8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x[n</a:t>
            </a:r>
            <a:r>
              <a:rPr lang="uk-UA" sz="8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r>
              <a:rPr lang="en-US" sz="8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]</a:t>
            </a:r>
            <a:r>
              <a:rPr lang="uk-UA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</a:t>
            </a:r>
            <a:endParaRPr lang="ru-RU" sz="50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F6069DA-5694-4065-8424-B5E2024A7DB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2264" r="80755" b="55102"/>
          <a:stretch/>
        </p:blipFill>
        <p:spPr>
          <a:xfrm>
            <a:off x="1259456" y="2557180"/>
            <a:ext cx="3364303" cy="4192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411553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7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1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15" presetID="2" presetClass="entr" presetSubtype="8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1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/>
          <p:bldP spid="10" grpId="0"/>
          <p:bldP spid="1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7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1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/>
          <p:bldP spid="10" grpId="0"/>
          <p:bldP spid="11" grpId="0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>
            <a:extLst>
              <a:ext uri="{FF2B5EF4-FFF2-40B4-BE49-F238E27FC236}">
                <a16:creationId xmlns:a16="http://schemas.microsoft.com/office/drawing/2014/main" id="{25BE2B26-CAA7-429B-9125-92D937B98A83}"/>
              </a:ext>
            </a:extLst>
          </p:cNvPr>
          <p:cNvGrpSpPr/>
          <p:nvPr/>
        </p:nvGrpSpPr>
        <p:grpSpPr>
          <a:xfrm>
            <a:off x="9877245" y="4809905"/>
            <a:ext cx="2201174" cy="1979801"/>
            <a:chOff x="6790516" y="1923690"/>
            <a:chExt cx="5132628" cy="4762500"/>
          </a:xfrm>
        </p:grpSpPr>
        <p:pic>
          <p:nvPicPr>
            <p:cNvPr id="1030" name="Picture 6" descr="Пин от пользователя Любовь Павленко на доске Ёжики,Улитки | Детское  творчество, Змея, Символы">
              <a:extLst>
                <a:ext uri="{FF2B5EF4-FFF2-40B4-BE49-F238E27FC236}">
                  <a16:creationId xmlns:a16="http://schemas.microsoft.com/office/drawing/2014/main" id="{9C08FBFD-85DE-43FC-B25A-1FEB35A146A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65669" y="1923690"/>
              <a:ext cx="2657475" cy="4762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2" name="Picture 8" descr="Лучшие ноутбуки до 30 000 рублей: выбор ZOOM. Cтатьи, тесты, обзоры">
              <a:extLst>
                <a:ext uri="{FF2B5EF4-FFF2-40B4-BE49-F238E27FC236}">
                  <a16:creationId xmlns:a16="http://schemas.microsoft.com/office/drawing/2014/main" id="{FFC614EC-E1A5-49D6-ACD0-8B38DFEDA16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2740" b="96282" l="3462" r="94744">
                          <a14:foregroundMark x1="32308" y1="21135" x2="56410" y2="13112"/>
                          <a14:foregroundMark x1="56410" y1="13112" x2="63077" y2="9002"/>
                          <a14:foregroundMark x1="63077" y1="9002" x2="41795" y2="49511"/>
                          <a14:foregroundMark x1="41795" y1="49511" x2="34359" y2="71037"/>
                          <a14:foregroundMark x1="34359" y1="71037" x2="24487" y2="84344"/>
                          <a14:foregroundMark x1="24487" y1="84344" x2="8590" y2="79648"/>
                          <a14:foregroundMark x1="8590" y1="79648" x2="11923" y2="66145"/>
                          <a14:foregroundMark x1="11923" y1="66145" x2="26154" y2="36791"/>
                          <a14:foregroundMark x1="26154" y1="36791" x2="32564" y2="20744"/>
                          <a14:foregroundMark x1="54904" y1="8924" x2="68205" y2="2935"/>
                          <a14:foregroundMark x1="53222" y1="9681" x2="53858" y2="9395"/>
                          <a14:foregroundMark x1="32564" y1="18982" x2="52282" y2="10104"/>
                          <a14:foregroundMark x1="68205" y1="2935" x2="68846" y2="10959"/>
                          <a14:foregroundMark x1="31667" y1="20352" x2="3462" y2="81018"/>
                          <a14:foregroundMark x1="3462" y1="81018" x2="7949" y2="84149"/>
                          <a14:foregroundMark x1="7821" y1="84736" x2="36667" y2="94325"/>
                          <a14:foregroundMark x1="36667" y1="94325" x2="42949" y2="91781"/>
                          <a14:foregroundMark x1="42949" y1="91781" x2="36154" y2="89824"/>
                          <a14:foregroundMark x1="36154" y1="89824" x2="31154" y2="90998"/>
                          <a14:foregroundMark x1="42179" y1="79061" x2="48846" y2="77104"/>
                          <a14:foregroundMark x1="48846" y1="77104" x2="62564" y2="80822"/>
                          <a14:foregroundMark x1="62564" y1="80822" x2="55256" y2="83562"/>
                          <a14:foregroundMark x1="55256" y1="83562" x2="49744" y2="80822"/>
                          <a14:foregroundMark x1="57821" y1="93346" x2="94744" y2="87671"/>
                          <a14:foregroundMark x1="94744" y1="87671" x2="86923" y2="85323"/>
                          <a14:foregroundMark x1="92051" y1="89237" x2="36410" y2="96282"/>
                          <a14:backgroundMark x1="47051" y1="8611" x2="54231" y2="7045"/>
                          <a14:backgroundMark x1="54231" y1="7045" x2="46923" y2="4110"/>
                          <a14:backgroundMark x1="46923" y1="4110" x2="46410" y2="4305"/>
                          <a14:backgroundMark x1="49103" y1="98826" x2="64231" y2="99413"/>
                          <a14:backgroundMark x1="64231" y1="99413" x2="71538" y2="99217"/>
                          <a14:backgroundMark x1="71538" y1="99217" x2="71923" y2="99022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90516" y="4194154"/>
              <a:ext cx="3803890" cy="24920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44BD3705-48D3-481E-A62C-A1224E8DE252}"/>
              </a:ext>
            </a:extLst>
          </p:cNvPr>
          <p:cNvSpPr txBox="1"/>
          <p:nvPr/>
        </p:nvSpPr>
        <p:spPr>
          <a:xfrm>
            <a:off x="148087" y="0"/>
            <a:ext cx="1189582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uk-UA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Операції над текстовими величинами</a:t>
            </a:r>
            <a:endParaRPr lang="ru-RU" sz="50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C5A96DB-E862-423F-A6DE-79A7DDB89DC1}"/>
              </a:ext>
            </a:extLst>
          </p:cNvPr>
          <p:cNvSpPr txBox="1"/>
          <p:nvPr/>
        </p:nvSpPr>
        <p:spPr>
          <a:xfrm>
            <a:off x="148086" y="893869"/>
            <a:ext cx="1197921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5. Визначення довжини текстової величини.</a:t>
            </a:r>
            <a:endParaRPr lang="ru-RU" sz="66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C2B74F6-4254-4EDC-AE16-B5E2238A80C1}"/>
              </a:ext>
            </a:extLst>
          </p:cNvPr>
          <p:cNvSpPr txBox="1"/>
          <p:nvPr/>
        </p:nvSpPr>
        <p:spPr>
          <a:xfrm>
            <a:off x="3476445" y="2815978"/>
            <a:ext cx="871555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8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а=</a:t>
            </a:r>
            <a:r>
              <a:rPr lang="en-US" sz="8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len(x)</a:t>
            </a:r>
            <a:r>
              <a:rPr lang="uk-UA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</a:t>
            </a:r>
            <a:endParaRPr lang="ru-RU" sz="50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A9484F4-26AF-43C1-AEF0-5086C91D8D5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2390" r="80755" b="61132"/>
          <a:stretch/>
        </p:blipFill>
        <p:spPr>
          <a:xfrm>
            <a:off x="1061050" y="2708695"/>
            <a:ext cx="3665888" cy="3908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585049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7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1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2" presetClass="entr" presetSubtype="8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1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/>
          <p:bldP spid="10" grpId="0"/>
          <p:bldP spid="1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7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/>
          <p:bldP spid="10" grpId="0"/>
          <p:bldP spid="11" grpId="0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>
            <a:extLst>
              <a:ext uri="{FF2B5EF4-FFF2-40B4-BE49-F238E27FC236}">
                <a16:creationId xmlns:a16="http://schemas.microsoft.com/office/drawing/2014/main" id="{25BE2B26-CAA7-429B-9125-92D937B98A83}"/>
              </a:ext>
            </a:extLst>
          </p:cNvPr>
          <p:cNvGrpSpPr/>
          <p:nvPr/>
        </p:nvGrpSpPr>
        <p:grpSpPr>
          <a:xfrm>
            <a:off x="7884545" y="3258464"/>
            <a:ext cx="3831566" cy="3446224"/>
            <a:chOff x="6790516" y="1923690"/>
            <a:chExt cx="5132628" cy="4762500"/>
          </a:xfrm>
        </p:grpSpPr>
        <p:pic>
          <p:nvPicPr>
            <p:cNvPr id="1030" name="Picture 6" descr="Пин от пользователя Любовь Павленко на доске Ёжики,Улитки | Детское  творчество, Змея, Символы">
              <a:extLst>
                <a:ext uri="{FF2B5EF4-FFF2-40B4-BE49-F238E27FC236}">
                  <a16:creationId xmlns:a16="http://schemas.microsoft.com/office/drawing/2014/main" id="{9C08FBFD-85DE-43FC-B25A-1FEB35A146A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65669" y="1923690"/>
              <a:ext cx="2657475" cy="4762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2" name="Picture 8" descr="Лучшие ноутбуки до 30 000 рублей: выбор ZOOM. Cтатьи, тесты, обзоры">
              <a:extLst>
                <a:ext uri="{FF2B5EF4-FFF2-40B4-BE49-F238E27FC236}">
                  <a16:creationId xmlns:a16="http://schemas.microsoft.com/office/drawing/2014/main" id="{FFC614EC-E1A5-49D6-ACD0-8B38DFEDA16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2740" b="96282" l="3462" r="94744">
                          <a14:foregroundMark x1="32308" y1="21135" x2="56410" y2="13112"/>
                          <a14:foregroundMark x1="56410" y1="13112" x2="63077" y2="9002"/>
                          <a14:foregroundMark x1="63077" y1="9002" x2="41795" y2="49511"/>
                          <a14:foregroundMark x1="41795" y1="49511" x2="34359" y2="71037"/>
                          <a14:foregroundMark x1="34359" y1="71037" x2="24487" y2="84344"/>
                          <a14:foregroundMark x1="24487" y1="84344" x2="8590" y2="79648"/>
                          <a14:foregroundMark x1="8590" y1="79648" x2="11923" y2="66145"/>
                          <a14:foregroundMark x1="11923" y1="66145" x2="26154" y2="36791"/>
                          <a14:foregroundMark x1="26154" y1="36791" x2="32564" y2="20744"/>
                          <a14:foregroundMark x1="54904" y1="8924" x2="68205" y2="2935"/>
                          <a14:foregroundMark x1="53222" y1="9681" x2="53858" y2="9395"/>
                          <a14:foregroundMark x1="32564" y1="18982" x2="52282" y2="10104"/>
                          <a14:foregroundMark x1="68205" y1="2935" x2="68846" y2="10959"/>
                          <a14:foregroundMark x1="31667" y1="20352" x2="3462" y2="81018"/>
                          <a14:foregroundMark x1="3462" y1="81018" x2="7949" y2="84149"/>
                          <a14:foregroundMark x1="7821" y1="84736" x2="36667" y2="94325"/>
                          <a14:foregroundMark x1="36667" y1="94325" x2="42949" y2="91781"/>
                          <a14:foregroundMark x1="42949" y1="91781" x2="36154" y2="89824"/>
                          <a14:foregroundMark x1="36154" y1="89824" x2="31154" y2="90998"/>
                          <a14:foregroundMark x1="42179" y1="79061" x2="48846" y2="77104"/>
                          <a14:foregroundMark x1="48846" y1="77104" x2="62564" y2="80822"/>
                          <a14:foregroundMark x1="62564" y1="80822" x2="55256" y2="83562"/>
                          <a14:foregroundMark x1="55256" y1="83562" x2="49744" y2="80822"/>
                          <a14:foregroundMark x1="57821" y1="93346" x2="94744" y2="87671"/>
                          <a14:foregroundMark x1="94744" y1="87671" x2="86923" y2="85323"/>
                          <a14:foregroundMark x1="92051" y1="89237" x2="36410" y2="96282"/>
                          <a14:backgroundMark x1="47051" y1="8611" x2="54231" y2="7045"/>
                          <a14:backgroundMark x1="54231" y1="7045" x2="46923" y2="4110"/>
                          <a14:backgroundMark x1="46923" y1="4110" x2="46410" y2="4305"/>
                          <a14:backgroundMark x1="49103" y1="98826" x2="64231" y2="99413"/>
                          <a14:backgroundMark x1="64231" y1="99413" x2="71538" y2="99217"/>
                          <a14:backgroundMark x1="71538" y1="99217" x2="71923" y2="99022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90516" y="4194154"/>
              <a:ext cx="3803890" cy="24920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44BD3705-48D3-481E-A62C-A1224E8DE252}"/>
              </a:ext>
            </a:extLst>
          </p:cNvPr>
          <p:cNvSpPr txBox="1"/>
          <p:nvPr/>
        </p:nvSpPr>
        <p:spPr>
          <a:xfrm>
            <a:off x="182593" y="1066189"/>
            <a:ext cx="11895825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Складіть програму у якій із слова </a:t>
            </a:r>
            <a:r>
              <a:rPr lang="uk-UA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«інформатика» </a:t>
            </a:r>
            <a:r>
              <a:rPr lang="uk-UA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будуть утворені слова </a:t>
            </a:r>
            <a:r>
              <a:rPr lang="uk-UA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«форма» </a:t>
            </a:r>
            <a:r>
              <a:rPr lang="uk-UA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 </a:t>
            </a:r>
            <a:r>
              <a:rPr lang="uk-UA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«романтика»</a:t>
            </a:r>
            <a:r>
              <a:rPr lang="uk-UA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ru-RU" sz="50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Блок-схема: ссылка на другую страницу 9">
            <a:extLst>
              <a:ext uri="{FF2B5EF4-FFF2-40B4-BE49-F238E27FC236}">
                <a16:creationId xmlns:a16="http://schemas.microsoft.com/office/drawing/2014/main" id="{B77C8B05-9792-475D-B4E2-CE6396A703E4}"/>
              </a:ext>
            </a:extLst>
          </p:cNvPr>
          <p:cNvSpPr/>
          <p:nvPr/>
        </p:nvSpPr>
        <p:spPr>
          <a:xfrm>
            <a:off x="4123426" y="291335"/>
            <a:ext cx="3493698" cy="828136"/>
          </a:xfrm>
          <a:prstGeom prst="flowChartOffpageConnector">
            <a:avLst/>
          </a:prstGeom>
          <a:ln>
            <a:solidFill>
              <a:schemeClr val="tx1"/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Завдання 1</a:t>
            </a:r>
            <a:endParaRPr lang="ru-RU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FA5609F4-2073-421B-BD1A-2AAF79CB8D94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31698" t="59623" r="18137" b="15546"/>
          <a:stretch/>
        </p:blipFill>
        <p:spPr>
          <a:xfrm>
            <a:off x="182593" y="3626939"/>
            <a:ext cx="7962570" cy="2216989"/>
          </a:xfrm>
          <a:prstGeom prst="rect">
            <a:avLst/>
          </a:prstGeom>
        </p:spPr>
      </p:pic>
      <p:pic>
        <p:nvPicPr>
          <p:cNvPr id="9" name="Рисунок 8">
            <a:hlinkClick r:id="rId7"/>
            <a:extLst>
              <a:ext uri="{FF2B5EF4-FFF2-40B4-BE49-F238E27FC236}">
                <a16:creationId xmlns:a16="http://schemas.microsoft.com/office/drawing/2014/main" id="{BF87D53B-8CF6-4049-9FD2-A05FC67F08D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9091" y="5722054"/>
            <a:ext cx="3203147" cy="1249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833908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1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/>
          <p:bldP spid="10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/>
          <p:bldP spid="10" grpId="0" animBg="1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>
            <a:extLst>
              <a:ext uri="{FF2B5EF4-FFF2-40B4-BE49-F238E27FC236}">
                <a16:creationId xmlns:a16="http://schemas.microsoft.com/office/drawing/2014/main" id="{25BE2B26-CAA7-429B-9125-92D937B98A83}"/>
              </a:ext>
            </a:extLst>
          </p:cNvPr>
          <p:cNvGrpSpPr/>
          <p:nvPr/>
        </p:nvGrpSpPr>
        <p:grpSpPr>
          <a:xfrm>
            <a:off x="9205862" y="4218316"/>
            <a:ext cx="2717282" cy="2467873"/>
            <a:chOff x="6790516" y="1923690"/>
            <a:chExt cx="5132628" cy="4762500"/>
          </a:xfrm>
        </p:grpSpPr>
        <p:pic>
          <p:nvPicPr>
            <p:cNvPr id="1030" name="Picture 6" descr="Пин от пользователя Любовь Павленко на доске Ёжики,Улитки | Детское  творчество, Змея, Символы">
              <a:extLst>
                <a:ext uri="{FF2B5EF4-FFF2-40B4-BE49-F238E27FC236}">
                  <a16:creationId xmlns:a16="http://schemas.microsoft.com/office/drawing/2014/main" id="{9C08FBFD-85DE-43FC-B25A-1FEB35A146A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65669" y="1923690"/>
              <a:ext cx="2657475" cy="4762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2" name="Picture 8" descr="Лучшие ноутбуки до 30 000 рублей: выбор ZOOM. Cтатьи, тесты, обзоры">
              <a:extLst>
                <a:ext uri="{FF2B5EF4-FFF2-40B4-BE49-F238E27FC236}">
                  <a16:creationId xmlns:a16="http://schemas.microsoft.com/office/drawing/2014/main" id="{FFC614EC-E1A5-49D6-ACD0-8B38DFEDA16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2740" b="96282" l="3462" r="94744">
                          <a14:foregroundMark x1="32308" y1="21135" x2="56410" y2="13112"/>
                          <a14:foregroundMark x1="56410" y1="13112" x2="63077" y2="9002"/>
                          <a14:foregroundMark x1="63077" y1="9002" x2="41795" y2="49511"/>
                          <a14:foregroundMark x1="41795" y1="49511" x2="34359" y2="71037"/>
                          <a14:foregroundMark x1="34359" y1="71037" x2="24487" y2="84344"/>
                          <a14:foregroundMark x1="24487" y1="84344" x2="8590" y2="79648"/>
                          <a14:foregroundMark x1="8590" y1="79648" x2="11923" y2="66145"/>
                          <a14:foregroundMark x1="11923" y1="66145" x2="26154" y2="36791"/>
                          <a14:foregroundMark x1="26154" y1="36791" x2="32564" y2="20744"/>
                          <a14:foregroundMark x1="54904" y1="8924" x2="68205" y2="2935"/>
                          <a14:foregroundMark x1="53222" y1="9681" x2="53858" y2="9395"/>
                          <a14:foregroundMark x1="32564" y1="18982" x2="52282" y2="10104"/>
                          <a14:foregroundMark x1="68205" y1="2935" x2="68846" y2="10959"/>
                          <a14:foregroundMark x1="31667" y1="20352" x2="3462" y2="81018"/>
                          <a14:foregroundMark x1="3462" y1="81018" x2="7949" y2="84149"/>
                          <a14:foregroundMark x1="7821" y1="84736" x2="36667" y2="94325"/>
                          <a14:foregroundMark x1="36667" y1="94325" x2="42949" y2="91781"/>
                          <a14:foregroundMark x1="42949" y1="91781" x2="36154" y2="89824"/>
                          <a14:foregroundMark x1="36154" y1="89824" x2="31154" y2="90998"/>
                          <a14:foregroundMark x1="42179" y1="79061" x2="48846" y2="77104"/>
                          <a14:foregroundMark x1="48846" y1="77104" x2="62564" y2="80822"/>
                          <a14:foregroundMark x1="62564" y1="80822" x2="55256" y2="83562"/>
                          <a14:foregroundMark x1="55256" y1="83562" x2="49744" y2="80822"/>
                          <a14:foregroundMark x1="57821" y1="93346" x2="94744" y2="87671"/>
                          <a14:foregroundMark x1="94744" y1="87671" x2="86923" y2="85323"/>
                          <a14:foregroundMark x1="92051" y1="89237" x2="36410" y2="96282"/>
                          <a14:backgroundMark x1="47051" y1="8611" x2="54231" y2="7045"/>
                          <a14:backgroundMark x1="54231" y1="7045" x2="46923" y2="4110"/>
                          <a14:backgroundMark x1="46923" y1="4110" x2="46410" y2="4305"/>
                          <a14:backgroundMark x1="49103" y1="98826" x2="64231" y2="99413"/>
                          <a14:backgroundMark x1="64231" y1="99413" x2="71538" y2="99217"/>
                          <a14:backgroundMark x1="71538" y1="99217" x2="71923" y2="99022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90516" y="4194154"/>
              <a:ext cx="3803890" cy="24920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44BD3705-48D3-481E-A62C-A1224E8DE252}"/>
              </a:ext>
            </a:extLst>
          </p:cNvPr>
          <p:cNvSpPr txBox="1"/>
          <p:nvPr/>
        </p:nvSpPr>
        <p:spPr>
          <a:xfrm>
            <a:off x="91296" y="841873"/>
            <a:ext cx="1200940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Програма на мові </a:t>
            </a:r>
            <a:r>
              <a:rPr lang="en-US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Python</a:t>
            </a:r>
            <a:r>
              <a:rPr lang="uk-UA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буде мати такий вигляд</a:t>
            </a:r>
            <a:endParaRPr lang="ru-RU" sz="50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Блок-схема: ссылка на другую страницу 9">
            <a:extLst>
              <a:ext uri="{FF2B5EF4-FFF2-40B4-BE49-F238E27FC236}">
                <a16:creationId xmlns:a16="http://schemas.microsoft.com/office/drawing/2014/main" id="{B77C8B05-9792-475D-B4E2-CE6396A703E4}"/>
              </a:ext>
            </a:extLst>
          </p:cNvPr>
          <p:cNvSpPr/>
          <p:nvPr/>
        </p:nvSpPr>
        <p:spPr>
          <a:xfrm>
            <a:off x="259349" y="155170"/>
            <a:ext cx="2749322" cy="651691"/>
          </a:xfrm>
          <a:prstGeom prst="flowChartOffpageConnector">
            <a:avLst/>
          </a:prstGeom>
          <a:ln>
            <a:solidFill>
              <a:schemeClr val="tx1"/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Завдання 1</a:t>
            </a:r>
            <a:endParaRPr lang="ru-RU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FF8966D5-7B64-4F96-BD85-D655E3B5A9BA}"/>
              </a:ext>
            </a:extLst>
          </p:cNvPr>
          <p:cNvSpPr/>
          <p:nvPr/>
        </p:nvSpPr>
        <p:spPr>
          <a:xfrm>
            <a:off x="972308" y="2473089"/>
            <a:ext cx="876054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n-NO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x='</a:t>
            </a:r>
            <a:r>
              <a:rPr lang="ru-RU" sz="32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інформатика</a:t>
            </a:r>
            <a:r>
              <a:rPr lang="ru-RU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'</a:t>
            </a:r>
          </a:p>
          <a:p>
            <a:r>
              <a:rPr lang="nn-NO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k=x[2:7]</a:t>
            </a:r>
          </a:p>
          <a:p>
            <a:r>
              <a:rPr lang="nn-NO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print(k)</a:t>
            </a:r>
          </a:p>
          <a:p>
            <a:r>
              <a:rPr lang="nn-NO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d=x[4]+x[3]+x[5:7]+x[1]+x[7:]</a:t>
            </a:r>
          </a:p>
          <a:p>
            <a:r>
              <a:rPr lang="nn-NO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print(d)</a:t>
            </a:r>
            <a:endParaRPr lang="ru-RU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Облачко с текстом: прямоугольное со скругленными углами 3">
            <a:extLst>
              <a:ext uri="{FF2B5EF4-FFF2-40B4-BE49-F238E27FC236}">
                <a16:creationId xmlns:a16="http://schemas.microsoft.com/office/drawing/2014/main" id="{503D702F-3B97-4A2D-A2FF-8F1AAF881C11}"/>
              </a:ext>
            </a:extLst>
          </p:cNvPr>
          <p:cNvSpPr/>
          <p:nvPr/>
        </p:nvSpPr>
        <p:spPr>
          <a:xfrm>
            <a:off x="3112188" y="3029325"/>
            <a:ext cx="2104846" cy="474202"/>
          </a:xfrm>
          <a:prstGeom prst="wedgeRoundRectCallout">
            <a:avLst>
              <a:gd name="adj1" fmla="val -80336"/>
              <a:gd name="adj2" fmla="val 20874"/>
              <a:gd name="adj3" fmla="val 16667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Слово «форма»</a:t>
            </a:r>
            <a:endParaRPr lang="ru-RU" dirty="0"/>
          </a:p>
        </p:txBody>
      </p:sp>
      <p:sp>
        <p:nvSpPr>
          <p:cNvPr id="9" name="Облачко с текстом: прямоугольное со скругленными углами 8">
            <a:extLst>
              <a:ext uri="{FF2B5EF4-FFF2-40B4-BE49-F238E27FC236}">
                <a16:creationId xmlns:a16="http://schemas.microsoft.com/office/drawing/2014/main" id="{202D4ACA-EA53-4AC6-9C7E-EE45D3341B63}"/>
              </a:ext>
            </a:extLst>
          </p:cNvPr>
          <p:cNvSpPr/>
          <p:nvPr/>
        </p:nvSpPr>
        <p:spPr>
          <a:xfrm>
            <a:off x="6459490" y="3954960"/>
            <a:ext cx="2267708" cy="543465"/>
          </a:xfrm>
          <a:prstGeom prst="wedgeRoundRectCallout">
            <a:avLst>
              <a:gd name="adj1" fmla="val -69949"/>
              <a:gd name="adj2" fmla="val 14881"/>
              <a:gd name="adj3" fmla="val 16667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Слово «романтика»</a:t>
            </a:r>
            <a:endParaRPr lang="ru-RU" dirty="0"/>
          </a:p>
        </p:txBody>
      </p:sp>
      <p:pic>
        <p:nvPicPr>
          <p:cNvPr id="11" name="Рисунок 10">
            <a:hlinkClick r:id="rId5"/>
            <a:extLst>
              <a:ext uri="{FF2B5EF4-FFF2-40B4-BE49-F238E27FC236}">
                <a16:creationId xmlns:a16="http://schemas.microsoft.com/office/drawing/2014/main" id="{81CE0E3D-1304-4121-884B-3FCC71C1B96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6772" y="5529419"/>
            <a:ext cx="3203147" cy="1249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1910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1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" dur="2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0000"/>
                                </p:stCondLst>
                                <p:childTnLst>
                                  <p:par>
                                    <p:cTn id="2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0500"/>
                                </p:stCondLst>
                                <p:childTnLst>
                                  <p:par>
                                    <p:cTn id="2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/>
          <p:bldP spid="10" grpId="0" animBg="1"/>
          <p:bldP spid="2" grpId="0"/>
          <p:bldP spid="4" grpId="0" animBg="1"/>
          <p:bldP spid="9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" dur="2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0000"/>
                                </p:stCondLst>
                                <p:childTnLst>
                                  <p:par>
                                    <p:cTn id="2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0500"/>
                                </p:stCondLst>
                                <p:childTnLst>
                                  <p:par>
                                    <p:cTn id="2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/>
          <p:bldP spid="10" grpId="0" animBg="1"/>
          <p:bldP spid="2" grpId="0"/>
          <p:bldP spid="4" grpId="0" animBg="1"/>
          <p:bldP spid="9" grpId="0" animBg="1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>
            <a:extLst>
              <a:ext uri="{FF2B5EF4-FFF2-40B4-BE49-F238E27FC236}">
                <a16:creationId xmlns:a16="http://schemas.microsoft.com/office/drawing/2014/main" id="{25BE2B26-CAA7-429B-9125-92D937B98A83}"/>
              </a:ext>
            </a:extLst>
          </p:cNvPr>
          <p:cNvGrpSpPr/>
          <p:nvPr/>
        </p:nvGrpSpPr>
        <p:grpSpPr>
          <a:xfrm>
            <a:off x="7927675" y="3464391"/>
            <a:ext cx="3444213" cy="3290552"/>
            <a:chOff x="6790516" y="1923690"/>
            <a:chExt cx="5132628" cy="4762500"/>
          </a:xfrm>
        </p:grpSpPr>
        <p:pic>
          <p:nvPicPr>
            <p:cNvPr id="1030" name="Picture 6" descr="Пин от пользователя Любовь Павленко на доске Ёжики,Улитки | Детское  творчество, Змея, Символы">
              <a:extLst>
                <a:ext uri="{FF2B5EF4-FFF2-40B4-BE49-F238E27FC236}">
                  <a16:creationId xmlns:a16="http://schemas.microsoft.com/office/drawing/2014/main" id="{9C08FBFD-85DE-43FC-B25A-1FEB35A146A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65669" y="1923690"/>
              <a:ext cx="2657475" cy="4762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2" name="Picture 8" descr="Лучшие ноутбуки до 30 000 рублей: выбор ZOOM. Cтатьи, тесты, обзоры">
              <a:extLst>
                <a:ext uri="{FF2B5EF4-FFF2-40B4-BE49-F238E27FC236}">
                  <a16:creationId xmlns:a16="http://schemas.microsoft.com/office/drawing/2014/main" id="{FFC614EC-E1A5-49D6-ACD0-8B38DFEDA16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2740" b="96282" l="3462" r="94744">
                          <a14:foregroundMark x1="32308" y1="21135" x2="56410" y2="13112"/>
                          <a14:foregroundMark x1="56410" y1="13112" x2="63077" y2="9002"/>
                          <a14:foregroundMark x1="63077" y1="9002" x2="41795" y2="49511"/>
                          <a14:foregroundMark x1="41795" y1="49511" x2="34359" y2="71037"/>
                          <a14:foregroundMark x1="34359" y1="71037" x2="24487" y2="84344"/>
                          <a14:foregroundMark x1="24487" y1="84344" x2="8590" y2="79648"/>
                          <a14:foregroundMark x1="8590" y1="79648" x2="11923" y2="66145"/>
                          <a14:foregroundMark x1="11923" y1="66145" x2="26154" y2="36791"/>
                          <a14:foregroundMark x1="26154" y1="36791" x2="32564" y2="20744"/>
                          <a14:foregroundMark x1="54904" y1="8924" x2="68205" y2="2935"/>
                          <a14:foregroundMark x1="53222" y1="9681" x2="53858" y2="9395"/>
                          <a14:foregroundMark x1="32564" y1="18982" x2="52282" y2="10104"/>
                          <a14:foregroundMark x1="68205" y1="2935" x2="68846" y2="10959"/>
                          <a14:foregroundMark x1="31667" y1="20352" x2="3462" y2="81018"/>
                          <a14:foregroundMark x1="3462" y1="81018" x2="7949" y2="84149"/>
                          <a14:foregroundMark x1="7821" y1="84736" x2="36667" y2="94325"/>
                          <a14:foregroundMark x1="36667" y1="94325" x2="42949" y2="91781"/>
                          <a14:foregroundMark x1="42949" y1="91781" x2="36154" y2="89824"/>
                          <a14:foregroundMark x1="36154" y1="89824" x2="31154" y2="90998"/>
                          <a14:foregroundMark x1="42179" y1="79061" x2="48846" y2="77104"/>
                          <a14:foregroundMark x1="48846" y1="77104" x2="62564" y2="80822"/>
                          <a14:foregroundMark x1="62564" y1="80822" x2="55256" y2="83562"/>
                          <a14:foregroundMark x1="55256" y1="83562" x2="49744" y2="80822"/>
                          <a14:foregroundMark x1="57821" y1="93346" x2="94744" y2="87671"/>
                          <a14:foregroundMark x1="94744" y1="87671" x2="86923" y2="85323"/>
                          <a14:foregroundMark x1="92051" y1="89237" x2="36410" y2="96282"/>
                          <a14:backgroundMark x1="47051" y1="8611" x2="54231" y2="7045"/>
                          <a14:backgroundMark x1="54231" y1="7045" x2="46923" y2="4110"/>
                          <a14:backgroundMark x1="46923" y1="4110" x2="46410" y2="4305"/>
                          <a14:backgroundMark x1="49103" y1="98826" x2="64231" y2="99413"/>
                          <a14:backgroundMark x1="64231" y1="99413" x2="71538" y2="99217"/>
                          <a14:backgroundMark x1="71538" y1="99217" x2="71923" y2="99022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90516" y="4194154"/>
              <a:ext cx="3803890" cy="24920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44BD3705-48D3-481E-A62C-A1224E8DE252}"/>
              </a:ext>
            </a:extLst>
          </p:cNvPr>
          <p:cNvSpPr txBox="1"/>
          <p:nvPr/>
        </p:nvSpPr>
        <p:spPr>
          <a:xfrm>
            <a:off x="182593" y="1066189"/>
            <a:ext cx="12009407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uk-UA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творити програму, в якій буде рахуватися кількість букв «а» у введеній текстовій величині.</a:t>
            </a:r>
            <a:endParaRPr lang="ru-RU" sz="50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Блок-схема: ссылка на другую страницу 9">
            <a:extLst>
              <a:ext uri="{FF2B5EF4-FFF2-40B4-BE49-F238E27FC236}">
                <a16:creationId xmlns:a16="http://schemas.microsoft.com/office/drawing/2014/main" id="{B77C8B05-9792-475D-B4E2-CE6396A703E4}"/>
              </a:ext>
            </a:extLst>
          </p:cNvPr>
          <p:cNvSpPr/>
          <p:nvPr/>
        </p:nvSpPr>
        <p:spPr>
          <a:xfrm>
            <a:off x="4123426" y="291335"/>
            <a:ext cx="3493698" cy="828136"/>
          </a:xfrm>
          <a:prstGeom prst="flowChartOffpageConnector">
            <a:avLst/>
          </a:prstGeom>
          <a:ln>
            <a:solidFill>
              <a:schemeClr val="tx1"/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Завдання 2</a:t>
            </a:r>
            <a:endParaRPr lang="ru-RU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Рисунок 6">
            <a:hlinkClick r:id="rId5"/>
            <a:extLst>
              <a:ext uri="{FF2B5EF4-FFF2-40B4-BE49-F238E27FC236}">
                <a16:creationId xmlns:a16="http://schemas.microsoft.com/office/drawing/2014/main" id="{56BA91D9-61D6-4307-B7A5-1790740F926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4326" y="5505548"/>
            <a:ext cx="3203147" cy="1249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963387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1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/>
          <p:bldP spid="10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/>
          <p:bldP spid="10" grpId="0" animBg="1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>
            <a:extLst>
              <a:ext uri="{FF2B5EF4-FFF2-40B4-BE49-F238E27FC236}">
                <a16:creationId xmlns:a16="http://schemas.microsoft.com/office/drawing/2014/main" id="{25BE2B26-CAA7-429B-9125-92D937B98A83}"/>
              </a:ext>
            </a:extLst>
          </p:cNvPr>
          <p:cNvGrpSpPr/>
          <p:nvPr/>
        </p:nvGrpSpPr>
        <p:grpSpPr>
          <a:xfrm>
            <a:off x="8906337" y="3964901"/>
            <a:ext cx="3093776" cy="2809810"/>
            <a:chOff x="6790516" y="1923690"/>
            <a:chExt cx="5132628" cy="4762500"/>
          </a:xfrm>
        </p:grpSpPr>
        <p:pic>
          <p:nvPicPr>
            <p:cNvPr id="1030" name="Picture 6" descr="Пин от пользователя Любовь Павленко на доске Ёжики,Улитки | Детское  творчество, Змея, Символы">
              <a:extLst>
                <a:ext uri="{FF2B5EF4-FFF2-40B4-BE49-F238E27FC236}">
                  <a16:creationId xmlns:a16="http://schemas.microsoft.com/office/drawing/2014/main" id="{9C08FBFD-85DE-43FC-B25A-1FEB35A146A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65669" y="1923690"/>
              <a:ext cx="2657475" cy="4762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2" name="Picture 8" descr="Лучшие ноутбуки до 30 000 рублей: выбор ZOOM. Cтатьи, тесты, обзоры">
              <a:extLst>
                <a:ext uri="{FF2B5EF4-FFF2-40B4-BE49-F238E27FC236}">
                  <a16:creationId xmlns:a16="http://schemas.microsoft.com/office/drawing/2014/main" id="{FFC614EC-E1A5-49D6-ACD0-8B38DFEDA16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2740" b="96282" l="3462" r="94744">
                          <a14:foregroundMark x1="32308" y1="21135" x2="56410" y2="13112"/>
                          <a14:foregroundMark x1="56410" y1="13112" x2="63077" y2="9002"/>
                          <a14:foregroundMark x1="63077" y1="9002" x2="41795" y2="49511"/>
                          <a14:foregroundMark x1="41795" y1="49511" x2="34359" y2="71037"/>
                          <a14:foregroundMark x1="34359" y1="71037" x2="24487" y2="84344"/>
                          <a14:foregroundMark x1="24487" y1="84344" x2="8590" y2="79648"/>
                          <a14:foregroundMark x1="8590" y1="79648" x2="11923" y2="66145"/>
                          <a14:foregroundMark x1="11923" y1="66145" x2="26154" y2="36791"/>
                          <a14:foregroundMark x1="26154" y1="36791" x2="32564" y2="20744"/>
                          <a14:foregroundMark x1="54904" y1="8924" x2="68205" y2="2935"/>
                          <a14:foregroundMark x1="53222" y1="9681" x2="53858" y2="9395"/>
                          <a14:foregroundMark x1="32564" y1="18982" x2="52282" y2="10104"/>
                          <a14:foregroundMark x1="68205" y1="2935" x2="68846" y2="10959"/>
                          <a14:foregroundMark x1="31667" y1="20352" x2="3462" y2="81018"/>
                          <a14:foregroundMark x1="3462" y1="81018" x2="7949" y2="84149"/>
                          <a14:foregroundMark x1="7821" y1="84736" x2="36667" y2="94325"/>
                          <a14:foregroundMark x1="36667" y1="94325" x2="42949" y2="91781"/>
                          <a14:foregroundMark x1="42949" y1="91781" x2="36154" y2="89824"/>
                          <a14:foregroundMark x1="36154" y1="89824" x2="31154" y2="90998"/>
                          <a14:foregroundMark x1="42179" y1="79061" x2="48846" y2="77104"/>
                          <a14:foregroundMark x1="48846" y1="77104" x2="62564" y2="80822"/>
                          <a14:foregroundMark x1="62564" y1="80822" x2="55256" y2="83562"/>
                          <a14:foregroundMark x1="55256" y1="83562" x2="49744" y2="80822"/>
                          <a14:foregroundMark x1="57821" y1="93346" x2="94744" y2="87671"/>
                          <a14:foregroundMark x1="94744" y1="87671" x2="86923" y2="85323"/>
                          <a14:foregroundMark x1="92051" y1="89237" x2="36410" y2="96282"/>
                          <a14:backgroundMark x1="47051" y1="8611" x2="54231" y2="7045"/>
                          <a14:backgroundMark x1="54231" y1="7045" x2="46923" y2="4110"/>
                          <a14:backgroundMark x1="46923" y1="4110" x2="46410" y2="4305"/>
                          <a14:backgroundMark x1="49103" y1="98826" x2="64231" y2="99413"/>
                          <a14:backgroundMark x1="64231" y1="99413" x2="71538" y2="99217"/>
                          <a14:backgroundMark x1="71538" y1="99217" x2="71923" y2="99022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90516" y="4194154"/>
              <a:ext cx="3803890" cy="24920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0" name="Блок-схема: ссылка на другую страницу 9">
            <a:extLst>
              <a:ext uri="{FF2B5EF4-FFF2-40B4-BE49-F238E27FC236}">
                <a16:creationId xmlns:a16="http://schemas.microsoft.com/office/drawing/2014/main" id="{B77C8B05-9792-475D-B4E2-CE6396A703E4}"/>
              </a:ext>
            </a:extLst>
          </p:cNvPr>
          <p:cNvSpPr/>
          <p:nvPr/>
        </p:nvSpPr>
        <p:spPr>
          <a:xfrm>
            <a:off x="259349" y="155170"/>
            <a:ext cx="2749322" cy="651691"/>
          </a:xfrm>
          <a:prstGeom prst="flowChartOffpageConnector">
            <a:avLst/>
          </a:prstGeom>
          <a:ln>
            <a:solidFill>
              <a:schemeClr val="tx1"/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Завдання 2</a:t>
            </a:r>
            <a:endParaRPr lang="ru-RU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C22B48F-F3A2-42B2-B5C5-871242847379}"/>
              </a:ext>
            </a:extLst>
          </p:cNvPr>
          <p:cNvSpPr txBox="1"/>
          <p:nvPr/>
        </p:nvSpPr>
        <p:spPr>
          <a:xfrm>
            <a:off x="91296" y="841873"/>
            <a:ext cx="1200940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Програма на мові </a:t>
            </a:r>
            <a:r>
              <a:rPr lang="en-US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Python</a:t>
            </a:r>
            <a:r>
              <a:rPr lang="uk-UA" sz="5000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буде мати такий вигляд</a:t>
            </a:r>
            <a:endParaRPr lang="ru-RU" sz="50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0B38E749-D429-4DFC-88DF-37F345850CB9}"/>
              </a:ext>
            </a:extLst>
          </p:cNvPr>
          <p:cNvSpPr/>
          <p:nvPr/>
        </p:nvSpPr>
        <p:spPr>
          <a:xfrm>
            <a:off x="191887" y="2333685"/>
            <a:ext cx="11376904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x=input('</a:t>
            </a:r>
            <a:r>
              <a:rPr lang="ru-RU" sz="32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Введіть</a:t>
            </a:r>
            <a:r>
              <a:rPr lang="ru-RU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2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текстову</a:t>
            </a:r>
            <a:r>
              <a:rPr lang="ru-RU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величину ')</a:t>
            </a:r>
          </a:p>
          <a:p>
            <a:r>
              <a:rPr lang="en-US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s=0</a:t>
            </a:r>
            <a:endParaRPr lang="uk-UA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 </a:t>
            </a:r>
            <a:r>
              <a:rPr lang="en-US" sz="32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en-US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in range (0,len(x)):</a:t>
            </a:r>
          </a:p>
          <a:p>
            <a:r>
              <a:rPr lang="en-US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n=x[i:i+1]</a:t>
            </a:r>
          </a:p>
          <a:p>
            <a:r>
              <a:rPr lang="en-US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if n=='</a:t>
            </a:r>
            <a:r>
              <a:rPr lang="ru-RU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а':</a:t>
            </a:r>
          </a:p>
          <a:p>
            <a:r>
              <a:rPr lang="ru-RU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</a:t>
            </a:r>
            <a:r>
              <a:rPr lang="en-US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s+=1</a:t>
            </a:r>
          </a:p>
          <a:p>
            <a:r>
              <a:rPr lang="en-US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print(s)</a:t>
            </a:r>
            <a:endParaRPr lang="ru-RU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Облачко с текстом: прямоугольное со скругленными углами 7">
            <a:extLst>
              <a:ext uri="{FF2B5EF4-FFF2-40B4-BE49-F238E27FC236}">
                <a16:creationId xmlns:a16="http://schemas.microsoft.com/office/drawing/2014/main" id="{2FCDE56C-79A3-4FB3-A52C-403CF55649C5}"/>
              </a:ext>
            </a:extLst>
          </p:cNvPr>
          <p:cNvSpPr/>
          <p:nvPr/>
        </p:nvSpPr>
        <p:spPr>
          <a:xfrm>
            <a:off x="1321948" y="2981361"/>
            <a:ext cx="2104846" cy="474202"/>
          </a:xfrm>
          <a:prstGeom prst="wedgeRoundRectCallout">
            <a:avLst>
              <a:gd name="adj1" fmla="val -68041"/>
              <a:gd name="adj2" fmla="val -13690"/>
              <a:gd name="adj3" fmla="val 16667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Сума </a:t>
            </a:r>
            <a:r>
              <a:rPr lang="uk-UA" dirty="0" err="1"/>
              <a:t>обнуляється</a:t>
            </a:r>
            <a:endParaRPr lang="ru-RU" dirty="0"/>
          </a:p>
        </p:txBody>
      </p:sp>
      <p:sp>
        <p:nvSpPr>
          <p:cNvPr id="9" name="Облачко с текстом: прямоугольное со скругленными углами 8">
            <a:extLst>
              <a:ext uri="{FF2B5EF4-FFF2-40B4-BE49-F238E27FC236}">
                <a16:creationId xmlns:a16="http://schemas.microsoft.com/office/drawing/2014/main" id="{233791AF-4556-42ED-82DD-A02AEB368590}"/>
              </a:ext>
            </a:extLst>
          </p:cNvPr>
          <p:cNvSpPr/>
          <p:nvPr/>
        </p:nvSpPr>
        <p:spPr>
          <a:xfrm>
            <a:off x="4559057" y="3964901"/>
            <a:ext cx="4722965" cy="474202"/>
          </a:xfrm>
          <a:prstGeom prst="wedgeRoundRectCallout">
            <a:avLst>
              <a:gd name="adj1" fmla="val -68041"/>
              <a:gd name="adj2" fmla="val -13690"/>
              <a:gd name="adj3" fmla="val 16667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Цикл, що перебиратиме символи тексту</a:t>
            </a:r>
            <a:endParaRPr lang="ru-RU" dirty="0"/>
          </a:p>
        </p:txBody>
      </p:sp>
      <p:sp>
        <p:nvSpPr>
          <p:cNvPr id="11" name="Облачко с текстом: прямоугольное со скругленными углами 10">
            <a:extLst>
              <a:ext uri="{FF2B5EF4-FFF2-40B4-BE49-F238E27FC236}">
                <a16:creationId xmlns:a16="http://schemas.microsoft.com/office/drawing/2014/main" id="{0A54E579-A683-4D3C-8444-02CBC8132125}"/>
              </a:ext>
            </a:extLst>
          </p:cNvPr>
          <p:cNvSpPr/>
          <p:nvPr/>
        </p:nvSpPr>
        <p:spPr>
          <a:xfrm>
            <a:off x="3115180" y="4642469"/>
            <a:ext cx="2980820" cy="474202"/>
          </a:xfrm>
          <a:prstGeom prst="wedgeRoundRectCallout">
            <a:avLst>
              <a:gd name="adj1" fmla="val -68041"/>
              <a:gd name="adj2" fmla="val -50073"/>
              <a:gd name="adj3" fmla="val 16667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Вирізаємо поточну літеру</a:t>
            </a:r>
            <a:endParaRPr lang="ru-RU" dirty="0"/>
          </a:p>
        </p:txBody>
      </p:sp>
      <p:sp>
        <p:nvSpPr>
          <p:cNvPr id="12" name="Облачко с текстом: прямоугольное со скругленными углами 11">
            <a:extLst>
              <a:ext uri="{FF2B5EF4-FFF2-40B4-BE49-F238E27FC236}">
                <a16:creationId xmlns:a16="http://schemas.microsoft.com/office/drawing/2014/main" id="{4A58C7CB-4D82-4F93-80FE-C693ECFDADC6}"/>
              </a:ext>
            </a:extLst>
          </p:cNvPr>
          <p:cNvSpPr/>
          <p:nvPr/>
        </p:nvSpPr>
        <p:spPr>
          <a:xfrm>
            <a:off x="2442318" y="5387842"/>
            <a:ext cx="4657222" cy="474202"/>
          </a:xfrm>
          <a:prstGeom prst="wedgeRoundRectCallout">
            <a:avLst>
              <a:gd name="adj1" fmla="val -68041"/>
              <a:gd name="adj2" fmla="val -50073"/>
              <a:gd name="adj3" fmla="val 16667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Порівнюємо з «а» і рахуємо</a:t>
            </a:r>
            <a:endParaRPr lang="ru-RU" dirty="0"/>
          </a:p>
        </p:txBody>
      </p:sp>
      <p:sp>
        <p:nvSpPr>
          <p:cNvPr id="13" name="Облачко с текстом: прямоугольное со скругленными углами 12">
            <a:extLst>
              <a:ext uri="{FF2B5EF4-FFF2-40B4-BE49-F238E27FC236}">
                <a16:creationId xmlns:a16="http://schemas.microsoft.com/office/drawing/2014/main" id="{CE99CFC5-A15E-43CB-8A0D-22CBE25B169F}"/>
              </a:ext>
            </a:extLst>
          </p:cNvPr>
          <p:cNvSpPr/>
          <p:nvPr/>
        </p:nvSpPr>
        <p:spPr>
          <a:xfrm>
            <a:off x="2374371" y="6128457"/>
            <a:ext cx="3721629" cy="474202"/>
          </a:xfrm>
          <a:prstGeom prst="wedgeRoundRectCallout">
            <a:avLst>
              <a:gd name="adj1" fmla="val -68041"/>
              <a:gd name="adj2" fmla="val -50073"/>
              <a:gd name="adj3" fmla="val 16667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Після циклу виводимо результат</a:t>
            </a:r>
            <a:endParaRPr lang="ru-RU" dirty="0"/>
          </a:p>
        </p:txBody>
      </p:sp>
      <p:pic>
        <p:nvPicPr>
          <p:cNvPr id="14" name="Рисунок 13">
            <a:hlinkClick r:id="rId5"/>
            <a:extLst>
              <a:ext uri="{FF2B5EF4-FFF2-40B4-BE49-F238E27FC236}">
                <a16:creationId xmlns:a16="http://schemas.microsoft.com/office/drawing/2014/main" id="{4817DDA1-9C0E-400C-89A4-84FBB631AB1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5208" y="1883403"/>
            <a:ext cx="3203147" cy="1249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01455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13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" dur="2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1600"/>
                                </p:stCondLst>
                                <p:childTnLst>
                                  <p:par>
                                    <p:cTn id="2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2100"/>
                                </p:stCondLst>
                                <p:childTnLst>
                                  <p:par>
                                    <p:cTn id="2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2600"/>
                                </p:stCondLst>
                                <p:childTnLst>
                                  <p:par>
                                    <p:cTn id="2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3100"/>
                                </p:stCondLst>
                                <p:childTnLst>
                                  <p:par>
                                    <p:cTn id="3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3600"/>
                                </p:stCondLst>
                                <p:childTnLst>
                                  <p:par>
                                    <p:cTn id="3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7" grpId="0"/>
          <p:bldP spid="2" grpId="0"/>
          <p:bldP spid="8" grpId="0" animBg="1"/>
          <p:bldP spid="9" grpId="0" animBg="1"/>
          <p:bldP spid="11" grpId="0" animBg="1"/>
          <p:bldP spid="12" grpId="0" animBg="1"/>
          <p:bldP spid="13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" dur="2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1600"/>
                                </p:stCondLst>
                                <p:childTnLst>
                                  <p:par>
                                    <p:cTn id="2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2100"/>
                                </p:stCondLst>
                                <p:childTnLst>
                                  <p:par>
                                    <p:cTn id="2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2600"/>
                                </p:stCondLst>
                                <p:childTnLst>
                                  <p:par>
                                    <p:cTn id="2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3100"/>
                                </p:stCondLst>
                                <p:childTnLst>
                                  <p:par>
                                    <p:cTn id="3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3600"/>
                                </p:stCondLst>
                                <p:childTnLst>
                                  <p:par>
                                    <p:cTn id="3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7" grpId="0"/>
          <p:bldP spid="2" grpId="0"/>
          <p:bldP spid="8" grpId="0" animBg="1"/>
          <p:bldP spid="9" grpId="0" animBg="1"/>
          <p:bldP spid="11" grpId="0" animBg="1"/>
          <p:bldP spid="12" grpId="0" animBg="1"/>
          <p:bldP spid="13" grpId="0" animBg="1"/>
        </p:bldLst>
      </p:timing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1950</TotalTime>
  <Words>451</Words>
  <Application>Microsoft Office PowerPoint</Application>
  <PresentationFormat>Широкоэкранный</PresentationFormat>
  <Paragraphs>71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1" baseType="lpstr">
      <vt:lpstr>AGCrownStyle</vt:lpstr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139</cp:revision>
  <dcterms:created xsi:type="dcterms:W3CDTF">2022-01-17T14:09:42Z</dcterms:created>
  <dcterms:modified xsi:type="dcterms:W3CDTF">2022-05-03T15:49:43Z</dcterms:modified>
</cp:coreProperties>
</file>