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7" r:id="rId2"/>
    <p:sldId id="286" r:id="rId3"/>
    <p:sldId id="290" r:id="rId4"/>
    <p:sldId id="291" r:id="rId5"/>
    <p:sldId id="295" r:id="rId6"/>
    <p:sldId id="292" r:id="rId7"/>
    <p:sldId id="321" r:id="rId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FF"/>
    <a:srgbClr val="33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0" d="100"/>
          <a:sy n="110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A02CDF-A1F9-447A-90F4-0275E444564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3B4B4328-EB7B-4844-99C9-2354F7F319F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AC9A01B4-13A2-4710-9949-CB1D54E681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7668162-F6C6-4ED3-A0A6-2DA43D6E770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A77D9541-7139-4BC6-B477-24CF123D36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55537983"/>
      </p:ext>
    </p:extLst>
  </p:cSld>
  <p:clrMapOvr>
    <a:masterClrMapping/>
  </p:clrMapOvr>
  <p:transition spd="slow">
    <p:wip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FA6AFBE-7C2F-49C5-82FA-DBCE808179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48B4602-3D07-4028-9F9E-F0B68065DF9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00DBCC79-198E-4BC1-A997-92887185B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5EC257A4-C855-40B1-AE65-B1B8E420142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C0E0199-9F88-4BBD-A328-4D02C83338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82705"/>
      </p:ext>
    </p:extLst>
  </p:cSld>
  <p:clrMapOvr>
    <a:masterClrMapping/>
  </p:clrMapOvr>
  <p:transition spd="slow">
    <p:wip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1C1863A-82CE-4A79-B103-68861969FE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8331356D-01FB-4E43-8438-F65B9F79555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3D8FA4F0-0C93-4759-A497-D3C85854CF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86C457F-6FE1-49F3-8BA9-4D5978A2B3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43CE1984-D77C-46A9-AAE3-EC5289C2AB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34945569"/>
      </p:ext>
    </p:extLst>
  </p:cSld>
  <p:clrMapOvr>
    <a:masterClrMapping/>
  </p:clrMapOvr>
  <p:transition spd="slow">
    <p:wip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30946C5-A445-4D15-948F-FEE69D5267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C80FC7F-1C1C-4769-A94B-9A2D3B88EF6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323B902-2ECF-44D3-93D1-169542222D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46909404-8DC0-4027-9349-5E35741D95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3446D6AE-440D-4278-88AA-DF825129F1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E8BB616-9148-4632-A3FD-3047E6416D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3024961"/>
      </p:ext>
    </p:extLst>
  </p:cSld>
  <p:clrMapOvr>
    <a:masterClrMapping/>
  </p:clrMapOvr>
  <p:transition spd="slow">
    <p:wip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9A75227-2DA9-4887-A792-BBE852447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958B62C-B540-4106-8712-DAAF65FC3C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013D4ACC-EADB-4636-A4A5-5DBCD1EF90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2158129-1346-4DC4-8334-93353699324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B567BE97-EA36-46D3-85E0-128285FD9D8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E0DD4343-3224-4E9C-A525-B0A5507A4F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E2403CE6-603E-4E77-8FFC-D0F544DDD6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026D0CDC-7CC0-4265-931C-3CE9CEA51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92996528"/>
      </p:ext>
    </p:extLst>
  </p:cSld>
  <p:clrMapOvr>
    <a:masterClrMapping/>
  </p:clrMapOvr>
  <p:transition spd="slow">
    <p:wip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6F8DCF-0117-493E-B024-A23F1FDC22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87BFF996-E987-4A5B-A4E0-6EE84ACDB4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320F9B67-612A-4FB4-A139-F7F8B2C474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8C6FD85-DD72-4F6E-B53A-3CA69F017A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576316"/>
      </p:ext>
    </p:extLst>
  </p:cSld>
  <p:clrMapOvr>
    <a:masterClrMapping/>
  </p:clrMapOvr>
  <p:transition spd="slow">
    <p:wip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E75F3C3A-046C-4EE7-94AC-8B7CAD4911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176C2959-2DDE-4ACF-B04D-CCEA6B508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E33F166C-92AD-42AB-B8CA-2690213D47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57291559"/>
      </p:ext>
    </p:extLst>
  </p:cSld>
  <p:clrMapOvr>
    <a:masterClrMapping/>
  </p:clrMapOvr>
  <p:transition spd="slow">
    <p:wip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4A71E863-BB32-49F2-807D-08A718ABF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0C878E-7D0D-408E-A21F-CC02DD7646F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D45F6989-422B-403A-896B-60EFACE98CF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AFA5DDA6-A10B-4426-925C-979DB98566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10D00F02-A68F-4B95-B474-51689B6B386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61213F7D-7905-4AAB-B4E1-9D00D42741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3977083"/>
      </p:ext>
    </p:extLst>
  </p:cSld>
  <p:clrMapOvr>
    <a:masterClrMapping/>
  </p:clrMapOvr>
  <p:transition spd="slow">
    <p:wip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8CBDCE-B7B0-49A1-9115-85E7CFB403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88FD5B96-8576-4E38-9BB4-99C49CC6A15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527F82F-E2A9-4F2B-95D2-5DA16E3197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538D139A-B40F-4256-A4B9-9A7360BDA6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0204F82-5AEE-4CBC-AD10-1B6957052D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C000DFD9-3502-419A-8368-9DF4197188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53428100"/>
      </p:ext>
    </p:extLst>
  </p:cSld>
  <p:clrMapOvr>
    <a:masterClrMapping/>
  </p:clrMapOvr>
  <p:transition spd="slow">
    <p:wip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7101B6B-9859-4ABC-9C37-8C87DC0200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B4D1790B-3872-480A-B1F7-35A114C14E5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EB0D87C-0177-4460-9304-45F3DA34B8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F28E91EB-42A3-43DA-89BA-446B339758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18C5B25-66B9-4ECA-B577-A8D336292E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42136749"/>
      </p:ext>
    </p:extLst>
  </p:cSld>
  <p:clrMapOvr>
    <a:masterClrMapping/>
  </p:clrMapOvr>
  <p:transition spd="slow">
    <p:wip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244F3DB6-5DC0-45D3-BF69-F88824E2B4D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A3D412E2-DDE8-471D-A870-054427D28F9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08FFBCA-4FFB-49F8-BBE9-D4CEF68F11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E47F3320-B3EB-47F1-80F4-EA51ADFE0AF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83AB3644-1BC6-4C0A-84B4-329CAD73320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7856064"/>
      </p:ext>
    </p:extLst>
  </p:cSld>
  <p:clrMapOvr>
    <a:masterClrMapping/>
  </p:clrMapOvr>
  <p:transition spd="slow">
    <p:wip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9F52CE9-82D4-442D-ADF6-A09C695D87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E82FE18F-9FE0-4A85-BA3E-6D62606ADF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D050AFF2-8181-4122-BAA8-B8F5B94B22C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807D80-1473-449E-BD02-A2996A395E51}" type="datetimeFigureOut">
              <a:rPr lang="ru-RU" smtClean="0"/>
              <a:t>12.10.2022</a:t>
            </a:fld>
            <a:endParaRPr lang="ru-RU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2830DF9B-7CE3-4098-83DC-45C71784968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55D4774E-070A-4369-9292-339BE09FE5E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439780-2C36-4DDA-B9C7-0D5677F51F6E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38353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ipe/>
  </p:transition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hyperlink" Target="https://www.youtube.com/channel/UCYtu9EnlIk3Nph-Yj_nHd6A" TargetMode="External"/><Relationship Id="rId7" Type="http://schemas.microsoft.com/office/2007/relationships/hdphoto" Target="../media/hdphoto1.wdp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7.png"/><Relationship Id="rId4" Type="http://schemas.openxmlformats.org/officeDocument/2006/relationships/image" Target="../media/image3.jpg"/><Relationship Id="rId9" Type="http://schemas.openxmlformats.org/officeDocument/2006/relationships/hyperlink" Target="https://youtu.be/68vEhiKEBOA" TargetMode="Externa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youtu.be/68vEhiKEBOA" TargetMode="External"/><Relationship Id="rId5" Type="http://schemas.microsoft.com/office/2007/relationships/hdphoto" Target="../media/hdphoto2.wdp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hdphoto" Target="../media/hdphoto5.wdp"/><Relationship Id="rId3" Type="http://schemas.openxmlformats.org/officeDocument/2006/relationships/image" Target="../media/image11.png"/><Relationship Id="rId7" Type="http://schemas.openxmlformats.org/officeDocument/2006/relationships/image" Target="../media/image13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4.wdp"/><Relationship Id="rId5" Type="http://schemas.openxmlformats.org/officeDocument/2006/relationships/image" Target="../media/image12.png"/><Relationship Id="rId10" Type="http://schemas.openxmlformats.org/officeDocument/2006/relationships/image" Target="../media/image7.png"/><Relationship Id="rId4" Type="http://schemas.microsoft.com/office/2007/relationships/hdphoto" Target="../media/hdphoto3.wdp"/><Relationship Id="rId9" Type="http://schemas.openxmlformats.org/officeDocument/2006/relationships/hyperlink" Target="https://youtu.be/68vEhiKEBOA" TargetMode="Externa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4.png"/><Relationship Id="rId7" Type="http://schemas.openxmlformats.org/officeDocument/2006/relationships/hyperlink" Target="https://youtu.be/68vEhiKEBOA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7.wdp"/><Relationship Id="rId5" Type="http://schemas.openxmlformats.org/officeDocument/2006/relationships/image" Target="../media/image15.png"/><Relationship Id="rId4" Type="http://schemas.microsoft.com/office/2007/relationships/hdphoto" Target="../media/hdphoto6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6.png"/><Relationship Id="rId7" Type="http://schemas.microsoft.com/office/2007/relationships/hdphoto" Target="../media/hdphoto8.wdp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11" Type="http://schemas.openxmlformats.org/officeDocument/2006/relationships/image" Target="../media/image7.png"/><Relationship Id="rId5" Type="http://schemas.openxmlformats.org/officeDocument/2006/relationships/image" Target="../media/image18.png"/><Relationship Id="rId10" Type="http://schemas.openxmlformats.org/officeDocument/2006/relationships/hyperlink" Target="https://youtu.be/68vEhiKEBOA" TargetMode="External"/><Relationship Id="rId4" Type="http://schemas.openxmlformats.org/officeDocument/2006/relationships/image" Target="../media/image17.png"/><Relationship Id="rId9" Type="http://schemas.microsoft.com/office/2007/relationships/hdphoto" Target="../media/hdphoto9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1.png"/><Relationship Id="rId7" Type="http://schemas.openxmlformats.org/officeDocument/2006/relationships/hyperlink" Target="https://youtu.be/68vEhiKEBOA" TargetMode="External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6" Type="http://schemas.microsoft.com/office/2007/relationships/hdphoto" Target="../media/hdphoto11.wdp"/><Relationship Id="rId5" Type="http://schemas.openxmlformats.org/officeDocument/2006/relationships/image" Target="../media/image22.png"/><Relationship Id="rId4" Type="http://schemas.microsoft.com/office/2007/relationships/hdphoto" Target="../media/hdphoto10.wdp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youtu.be/68vEhiKEBOA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4000" b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рямоугольник 12">
            <a:extLst>
              <a:ext uri="{FF2B5EF4-FFF2-40B4-BE49-F238E27FC236}">
                <a16:creationId xmlns:a16="http://schemas.microsoft.com/office/drawing/2014/main" id="{1DB6BD89-45B2-4062-AC99-00F48113AABB}"/>
              </a:ext>
            </a:extLst>
          </p:cNvPr>
          <p:cNvSpPr/>
          <p:nvPr/>
        </p:nvSpPr>
        <p:spPr>
          <a:xfrm>
            <a:off x="8761691" y="64542"/>
            <a:ext cx="3308918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38100">
                    <a:schemeClr val="accent1"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Урок 12</a:t>
            </a:r>
          </a:p>
        </p:txBody>
      </p:sp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8C04EE4D-3A4D-4418-9B71-4E5C8E45A0E3}"/>
              </a:ext>
            </a:extLst>
          </p:cNvPr>
          <p:cNvSpPr/>
          <p:nvPr/>
        </p:nvSpPr>
        <p:spPr>
          <a:xfrm>
            <a:off x="3241233" y="1642759"/>
            <a:ext cx="8904889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5400" b="1" cap="none" spc="0" dirty="0">
                <a:ln w="12700">
                  <a:solidFill>
                    <a:srgbClr val="FFFF00"/>
                  </a:solidFill>
                  <a:prstDash val="solid"/>
                </a:ln>
                <a:solidFill>
                  <a:srgbClr val="3333FF"/>
                </a:solidFill>
                <a:effectLst>
                  <a:outerShdw dist="38100" dir="2640000" algn="bl" rotWithShape="0">
                    <a:schemeClr val="accent1"/>
                  </a:outerShdw>
                </a:effectLst>
                <a:latin typeface="Antique Olive" panose="020B0803020204030204" pitchFamily="34" charset="0"/>
              </a:rPr>
              <a:t>Спілкування в Інтернеті. Етикет спілкування в мережах</a:t>
            </a:r>
          </a:p>
        </p:txBody>
      </p:sp>
      <p:pic>
        <p:nvPicPr>
          <p:cNvPr id="10" name="Рисунок 9">
            <a:hlinkClick r:id="rId3"/>
            <a:extLst>
              <a:ext uri="{FF2B5EF4-FFF2-40B4-BE49-F238E27FC236}">
                <a16:creationId xmlns:a16="http://schemas.microsoft.com/office/drawing/2014/main" id="{199512ED-E146-46B4-A608-22426760EE1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8563"/>
          <a:stretch/>
        </p:blipFill>
        <p:spPr>
          <a:xfrm>
            <a:off x="11482744" y="5887217"/>
            <a:ext cx="709256" cy="653283"/>
          </a:xfrm>
          <a:prstGeom prst="rect">
            <a:avLst/>
          </a:prstGeom>
        </p:spPr>
      </p:pic>
      <p:pic>
        <p:nvPicPr>
          <p:cNvPr id="1026" name="Picture 2" descr="Иконка шестерёнка - Png картинки и иконки без фона">
            <a:extLst>
              <a:ext uri="{FF2B5EF4-FFF2-40B4-BE49-F238E27FC236}">
                <a16:creationId xmlns:a16="http://schemas.microsoft.com/office/drawing/2014/main" id="{F9B98502-775A-4787-9EE2-8BEDCFDE26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124" y="1910506"/>
            <a:ext cx="3036988" cy="30369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>
            <a:extLst>
              <a:ext uri="{FF2B5EF4-FFF2-40B4-BE49-F238E27FC236}">
                <a16:creationId xmlns:a16="http://schemas.microsoft.com/office/drawing/2014/main" id="{4B4B3588-AC82-4868-BDC1-4F27A5C1ABCF}"/>
              </a:ext>
            </a:extLst>
          </p:cNvPr>
          <p:cNvSpPr/>
          <p:nvPr/>
        </p:nvSpPr>
        <p:spPr>
          <a:xfrm>
            <a:off x="1350309" y="2644170"/>
            <a:ext cx="528947" cy="15696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9600" b="1" i="1" cap="none" spc="50" dirty="0">
                <a:ln w="28575" cmpd="sng">
                  <a:solidFill>
                    <a:schemeClr val="tx1"/>
                  </a:solidFill>
                  <a:prstDash val="solid"/>
                </a:ln>
                <a:solidFill>
                  <a:srgbClr val="FFFF00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tique Olive" panose="020B0803020204030204" pitchFamily="34" charset="0"/>
              </a:rPr>
              <a:t>5</a:t>
            </a:r>
          </a:p>
        </p:txBody>
      </p:sp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78AD5B40-0A89-431A-9AEA-1DB43CAE0402}"/>
              </a:ext>
            </a:extLst>
          </p:cNvPr>
          <p:cNvPicPr>
            <a:picLocks noChangeAspect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</a:extLst>
          </a:blip>
          <a:srcRect l="23208" t="50000" r="28608" b="33025"/>
          <a:stretch/>
        </p:blipFill>
        <p:spPr>
          <a:xfrm>
            <a:off x="0" y="0"/>
            <a:ext cx="5874589" cy="1164342"/>
          </a:xfrm>
          <a:prstGeom prst="rect">
            <a:avLst/>
          </a:prstGeom>
        </p:spPr>
      </p:pic>
      <p:pic>
        <p:nvPicPr>
          <p:cNvPr id="1040" name="Picture 16" descr="Нова українська школа — все про НУШ у 2022 році">
            <a:extLst>
              <a:ext uri="{FF2B5EF4-FFF2-40B4-BE49-F238E27FC236}">
                <a16:creationId xmlns:a16="http://schemas.microsoft.com/office/drawing/2014/main" id="{B9167612-B884-4622-A19D-2E692907CB7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500" r="27361" b="50000"/>
          <a:stretch/>
        </p:blipFill>
        <p:spPr bwMode="auto">
          <a:xfrm>
            <a:off x="5874589" y="0"/>
            <a:ext cx="1050979" cy="1164162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Рисунок 4">
            <a:hlinkClick r:id="rId9"/>
            <a:extLst>
              <a:ext uri="{FF2B5EF4-FFF2-40B4-BE49-F238E27FC236}">
                <a16:creationId xmlns:a16="http://schemas.microsoft.com/office/drawing/2014/main" id="{B4992E99-32E8-8FEA-876F-3FD96FF80119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85552" y="5885075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710124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00"/>
                            </p:stCondLst>
                            <p:childTnLst>
                              <p:par>
                                <p:cTn id="19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4300"/>
                            </p:stCondLst>
                            <p:childTnLst>
                              <p:par>
                                <p:cTn id="2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6" grpId="0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7">
            <a:extLst>
              <a:ext uri="{FF2B5EF4-FFF2-40B4-BE49-F238E27FC236}">
                <a16:creationId xmlns:a16="http://schemas.microsoft.com/office/drawing/2014/main" id="{95532B39-4897-4D7E-87D8-6F4F1AE02DC4}"/>
              </a:ext>
            </a:extLst>
          </p:cNvPr>
          <p:cNvSpPr txBox="1"/>
          <p:nvPr/>
        </p:nvSpPr>
        <p:spPr>
          <a:xfrm>
            <a:off x="3502325" y="382508"/>
            <a:ext cx="6832120" cy="707886"/>
          </a:xfrm>
          <a:prstGeom prst="rect">
            <a:avLst/>
          </a:prstGeom>
          <a:solidFill>
            <a:srgbClr val="00B0F0"/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4000" b="1" i="1" dirty="0"/>
              <a:t>Давайте поміркуємо разом.</a:t>
            </a:r>
            <a:endParaRPr lang="ru-RU" sz="4000" b="1" i="1" dirty="0"/>
          </a:p>
        </p:txBody>
      </p:sp>
      <p:pic>
        <p:nvPicPr>
          <p:cNvPr id="2" name="Picture 2" descr="Школа Дети Поднимая Руки В Современный Классе — стоковые фотографии и  другие картинки Белый - iStock">
            <a:extLst>
              <a:ext uri="{FF2B5EF4-FFF2-40B4-BE49-F238E27FC236}">
                <a16:creationId xmlns:a16="http://schemas.microsoft.com/office/drawing/2014/main" id="{1B3DB1C4-464B-4217-B246-6940A42A287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495"/>
          <a:stretch/>
        </p:blipFill>
        <p:spPr bwMode="auto">
          <a:xfrm>
            <a:off x="0" y="-44725"/>
            <a:ext cx="3502325" cy="17612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9B61DCE8-C4B8-4496-A5D7-ECB070531AB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9" name="Группа 8">
            <a:extLst>
              <a:ext uri="{FF2B5EF4-FFF2-40B4-BE49-F238E27FC236}">
                <a16:creationId xmlns:a16="http://schemas.microsoft.com/office/drawing/2014/main" id="{A98D19FA-328A-4FC9-A056-99207C662672}"/>
              </a:ext>
            </a:extLst>
          </p:cNvPr>
          <p:cNvGrpSpPr/>
          <p:nvPr/>
        </p:nvGrpSpPr>
        <p:grpSpPr>
          <a:xfrm>
            <a:off x="299172" y="1910283"/>
            <a:ext cx="10196423" cy="1118535"/>
            <a:chOff x="241539" y="1910283"/>
            <a:chExt cx="10196423" cy="1118535"/>
          </a:xfrm>
        </p:grpSpPr>
        <p:sp>
          <p:nvSpPr>
            <p:cNvPr id="10" name="Прямоугольник 9">
              <a:extLst>
                <a:ext uri="{FF2B5EF4-FFF2-40B4-BE49-F238E27FC236}">
                  <a16:creationId xmlns:a16="http://schemas.microsoft.com/office/drawing/2014/main" id="{1A28B4A2-4C5D-44ED-8D1B-FAC04386809A}"/>
                </a:ext>
              </a:extLst>
            </p:cNvPr>
            <p:cNvSpPr/>
            <p:nvPr/>
          </p:nvSpPr>
          <p:spPr>
            <a:xfrm>
              <a:off x="241539" y="1910283"/>
              <a:ext cx="10092906" cy="1118535"/>
            </a:xfrm>
            <a:prstGeom prst="rect">
              <a:avLst/>
            </a:prstGeom>
            <a:solidFill>
              <a:srgbClr val="FAE7E5"/>
            </a:solidFill>
            <a:ln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2" name="Овал 11">
              <a:extLst>
                <a:ext uri="{FF2B5EF4-FFF2-40B4-BE49-F238E27FC236}">
                  <a16:creationId xmlns:a16="http://schemas.microsoft.com/office/drawing/2014/main" id="{1E43ABD3-C58F-45F1-859D-EE4F12DB582A}"/>
                </a:ext>
              </a:extLst>
            </p:cNvPr>
            <p:cNvSpPr/>
            <p:nvPr/>
          </p:nvSpPr>
          <p:spPr>
            <a:xfrm>
              <a:off x="457201" y="2141571"/>
              <a:ext cx="172528" cy="172528"/>
            </a:xfrm>
            <a:prstGeom prst="ellipse">
              <a:avLst/>
            </a:prstGeom>
            <a:solidFill>
              <a:srgbClr val="E5007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627299A-6BAF-4544-86D8-503C164081C2}"/>
                </a:ext>
              </a:extLst>
            </p:cNvPr>
            <p:cNvSpPr txBox="1"/>
            <p:nvPr/>
          </p:nvSpPr>
          <p:spPr>
            <a:xfrm>
              <a:off x="698740" y="1951600"/>
              <a:ext cx="9739222" cy="1077218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uk-UA" sz="3200" dirty="0"/>
                <a:t>Якими засобами для спілкування в Інтернеті ви користуєтесь?</a:t>
              </a:r>
              <a:endParaRPr lang="ru-RU" sz="3200" dirty="0"/>
            </a:p>
          </p:txBody>
        </p:sp>
      </p:grpSp>
      <p:pic>
        <p:nvPicPr>
          <p:cNvPr id="1026" name="Picture 2" descr="Інтернет чи живе спілкування — що переважає? | Sostav.ua">
            <a:extLst>
              <a:ext uri="{FF2B5EF4-FFF2-40B4-BE49-F238E27FC236}">
                <a16:creationId xmlns:a16="http://schemas.microsoft.com/office/drawing/2014/main" id="{B4F60601-5246-4C0B-A736-CAF7721B6EB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523" y="3310787"/>
            <a:ext cx="6285002" cy="332319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Рисунок 13">
            <a:hlinkClick r:id="rId6"/>
            <a:extLst>
              <a:ext uri="{FF2B5EF4-FFF2-40B4-BE49-F238E27FC236}">
                <a16:creationId xmlns:a16="http://schemas.microsoft.com/office/drawing/2014/main" id="{8DF15895-C949-2DBB-D958-14CF8C993E04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756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302023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523874" y="323850"/>
            <a:ext cx="11420476" cy="52322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Наприклад </a:t>
            </a:r>
            <a:r>
              <a:rPr lang="en-US" sz="2800" b="1" dirty="0">
                <a:solidFill>
                  <a:srgbClr val="FF0000"/>
                </a:solidFill>
              </a:rPr>
              <a:t>Gmail </a:t>
            </a:r>
            <a:r>
              <a:rPr lang="en-US" sz="2800" b="1" i="1" dirty="0"/>
              <a:t>(Google.com)</a:t>
            </a:r>
            <a:r>
              <a:rPr lang="uk-UA" sz="2800" b="1" i="1" dirty="0"/>
              <a:t>,</a:t>
            </a:r>
            <a:r>
              <a:rPr lang="en-US" sz="2800" b="1" i="1" dirty="0"/>
              <a:t> </a:t>
            </a:r>
            <a:r>
              <a:rPr lang="en-US" sz="2800" b="1" dirty="0" err="1">
                <a:solidFill>
                  <a:srgbClr val="FF0000"/>
                </a:solidFill>
              </a:rPr>
              <a:t>Freemail</a:t>
            </a:r>
            <a:r>
              <a:rPr lang="en-US" sz="2800" b="1" i="1" dirty="0"/>
              <a:t> (Ukr.net)</a:t>
            </a:r>
            <a:r>
              <a:rPr lang="uk-UA" sz="2800" b="1" i="1" dirty="0"/>
              <a:t>,</a:t>
            </a:r>
            <a:r>
              <a:rPr lang="en-US" sz="2800" b="1" i="1" dirty="0"/>
              <a:t> </a:t>
            </a:r>
            <a:r>
              <a:rPr lang="en-US" sz="2800" b="1" dirty="0">
                <a:solidFill>
                  <a:srgbClr val="FF0000"/>
                </a:solidFill>
              </a:rPr>
              <a:t>Meta</a:t>
            </a:r>
            <a:r>
              <a:rPr lang="en-US" sz="2800" b="1" i="1" dirty="0"/>
              <a:t> (Meta.ua)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33C4D-F148-49A6-AAD1-2156349DC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71450" y="2140384"/>
            <a:ext cx="2327696" cy="4655392"/>
          </a:xfrm>
          <a:prstGeom prst="rect">
            <a:avLst/>
          </a:prstGeom>
        </p:spPr>
      </p:pic>
      <p:pic>
        <p:nvPicPr>
          <p:cNvPr id="6146" name="Picture 2" descr="Як створити електронну пошту (адресу, емейл) gmail безкоштовно">
            <a:extLst>
              <a:ext uri="{FF2B5EF4-FFF2-40B4-BE49-F238E27FC236}">
                <a16:creationId xmlns:a16="http://schemas.microsoft.com/office/drawing/2014/main" id="{C7D9E0DA-88B6-42EA-92AF-041C466E8E2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8010" y="1209765"/>
            <a:ext cx="4222137" cy="18612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url | Приладобудівний факультет">
            <a:extLst>
              <a:ext uri="{FF2B5EF4-FFF2-40B4-BE49-F238E27FC236}">
                <a16:creationId xmlns:a16="http://schemas.microsoft.com/office/drawing/2014/main" id="{594ABF4F-B120-47DF-AA7E-E73E326EF4F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26326" y="1736065"/>
            <a:ext cx="5710689" cy="4283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Украинский портал meta.ua сократил убыток в 2010 году на 6%">
            <a:extLst>
              <a:ext uri="{FF2B5EF4-FFF2-40B4-BE49-F238E27FC236}">
                <a16:creationId xmlns:a16="http://schemas.microsoft.com/office/drawing/2014/main" id="{C8E01FA8-0EFC-41CC-BDE3-201BCB6BBD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1966" y="3564956"/>
            <a:ext cx="5555410" cy="41665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Рисунок 6">
            <a:hlinkClick r:id="rId9"/>
            <a:extLst>
              <a:ext uri="{FF2B5EF4-FFF2-40B4-BE49-F238E27FC236}">
                <a16:creationId xmlns:a16="http://schemas.microsoft.com/office/drawing/2014/main" id="{50953804-B81C-F21F-F08D-CE36503AFD7C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756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7776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500"/>
                            </p:stCondLst>
                            <p:childTnLst>
                              <p:par>
                                <p:cTn id="18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1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000"/>
                            </p:stCondLst>
                            <p:childTnLst>
                              <p:par>
                                <p:cTn id="23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523874" y="323850"/>
            <a:ext cx="11420476" cy="1384995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dirty="0">
                <a:solidFill>
                  <a:srgbClr val="FF0000"/>
                </a:solidFill>
              </a:rPr>
              <a:t>Служби інтерактивного спілкування </a:t>
            </a:r>
            <a:r>
              <a:rPr lang="uk-UA" sz="2800" b="1" i="1" dirty="0"/>
              <a:t>призначені для обміну текстовими, звуковими, відео та іншими повідомленнями в Інтернеті, у тому числі в реальному часі.</a:t>
            </a:r>
            <a:endParaRPr lang="ru-RU" sz="2800" b="1" i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33C4D-F148-49A6-AAD1-2156349DC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grpSp>
        <p:nvGrpSpPr>
          <p:cNvPr id="2" name="Группа 1">
            <a:extLst>
              <a:ext uri="{FF2B5EF4-FFF2-40B4-BE49-F238E27FC236}">
                <a16:creationId xmlns:a16="http://schemas.microsoft.com/office/drawing/2014/main" id="{FDE4385C-68BA-4A25-A02B-E10F807DE356}"/>
              </a:ext>
            </a:extLst>
          </p:cNvPr>
          <p:cNvGrpSpPr/>
          <p:nvPr/>
        </p:nvGrpSpPr>
        <p:grpSpPr>
          <a:xfrm>
            <a:off x="2423234" y="1971833"/>
            <a:ext cx="6808999" cy="4191813"/>
            <a:chOff x="2206924" y="2001329"/>
            <a:chExt cx="6808999" cy="4191813"/>
          </a:xfrm>
        </p:grpSpPr>
        <p:pic>
          <p:nvPicPr>
            <p:cNvPr id="5122" name="Picture 2" descr="Інтерактивне спілкування - Служби мережі Інтернету Василенко">
              <a:extLst>
                <a:ext uri="{FF2B5EF4-FFF2-40B4-BE49-F238E27FC236}">
                  <a16:creationId xmlns:a16="http://schemas.microsoft.com/office/drawing/2014/main" id="{03F8863D-3824-4943-AD75-734F826C93E1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2206924" y="2001329"/>
              <a:ext cx="6808999" cy="4170512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5124" name="Picture 4" descr="Ноутбук Lenovo IdeaPad Flex 5 14ITL05 82HS00G1RK (14 &quot;, FHD 1920x1080  (16:9), Intel, Core i5, 8 Гб, SSD) купить в интернет магазине,  характеристики, отзывы, описание - цена в Алматы и Казахстане">
              <a:extLst>
                <a:ext uri="{FF2B5EF4-FFF2-40B4-BE49-F238E27FC236}">
                  <a16:creationId xmlns:a16="http://schemas.microsoft.com/office/drawing/2014/main" id="{3A3EBF5F-5E09-414C-9861-BF4F2D0D9A0F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393" b="17668"/>
            <a:stretch/>
          </p:blipFill>
          <p:spPr bwMode="auto">
            <a:xfrm>
              <a:off x="3565586" y="4998837"/>
              <a:ext cx="1834550" cy="1173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6" name="Picture 4" descr="Ноутбук Lenovo IdeaPad Flex 5 14ITL05 82HS00G1RK (14 &quot;, FHD 1920x1080  (16:9), Intel, Core i5, 8 Гб, SSD) купить в интернет магазине,  характеристики, отзывы, описание - цена в Алматы и Казахстане">
              <a:extLst>
                <a:ext uri="{FF2B5EF4-FFF2-40B4-BE49-F238E27FC236}">
                  <a16:creationId xmlns:a16="http://schemas.microsoft.com/office/drawing/2014/main" id="{EFAB7CF7-8C68-42BA-ABEE-C3D976933832}"/>
                </a:ext>
              </a:extLst>
            </p:cNvPr>
            <p:cNvPicPr>
              <a:picLocks noChangeAspect="1" noChangeArrowheads="1"/>
            </p:cNvPicPr>
            <p:nvPr/>
          </p:nvPicPr>
          <p:blipFill rotWithShape="1">
            <a:blip r:embed="rId5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sharpenSoften amount="25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8393" b="17668"/>
            <a:stretch/>
          </p:blipFill>
          <p:spPr bwMode="auto">
            <a:xfrm flipH="1">
              <a:off x="5611423" y="5020138"/>
              <a:ext cx="1834550" cy="117300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8" name="Рисунок 7">
            <a:hlinkClick r:id="rId7"/>
            <a:extLst>
              <a:ext uri="{FF2B5EF4-FFF2-40B4-BE49-F238E27FC236}">
                <a16:creationId xmlns:a16="http://schemas.microsoft.com/office/drawing/2014/main" id="{228DBD8A-3745-7B82-4078-8AA8FCE272D7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756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468855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523874" y="323850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Програми для користування службами інтерактивного спілкування називають </a:t>
            </a:r>
            <a:r>
              <a:rPr lang="uk-UA" sz="2800" b="1" dirty="0">
                <a:solidFill>
                  <a:srgbClr val="FF0000"/>
                </a:solidFill>
              </a:rPr>
              <a:t>месенджерами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33C4D-F148-49A6-AAD1-2156349DC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7170" name="Picture 2" descr="Про компанію - Компанія &quot;СНІШ&quot;">
            <a:extLst>
              <a:ext uri="{FF2B5EF4-FFF2-40B4-BE49-F238E27FC236}">
                <a16:creationId xmlns:a16="http://schemas.microsoft.com/office/drawing/2014/main" id="{C2B8F8F9-E1CC-43F0-B868-F41CB9B64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1237102">
            <a:off x="441211" y="2352176"/>
            <a:ext cx="3617527" cy="1112390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" name="Группа 3">
            <a:extLst>
              <a:ext uri="{FF2B5EF4-FFF2-40B4-BE49-F238E27FC236}">
                <a16:creationId xmlns:a16="http://schemas.microsoft.com/office/drawing/2014/main" id="{1A752684-B32D-42CC-AC18-0B299883A4C0}"/>
              </a:ext>
            </a:extLst>
          </p:cNvPr>
          <p:cNvGrpSpPr/>
          <p:nvPr/>
        </p:nvGrpSpPr>
        <p:grpSpPr>
          <a:xfrm>
            <a:off x="4509770" y="1597124"/>
            <a:ext cx="3709359" cy="1669110"/>
            <a:chOff x="5568686" y="1759890"/>
            <a:chExt cx="4351692" cy="2027106"/>
          </a:xfrm>
        </p:grpSpPr>
        <p:pic>
          <p:nvPicPr>
            <p:cNvPr id="7172" name="Picture 4" descr="Viber (Киев)">
              <a:extLst>
                <a:ext uri="{FF2B5EF4-FFF2-40B4-BE49-F238E27FC236}">
                  <a16:creationId xmlns:a16="http://schemas.microsoft.com/office/drawing/2014/main" id="{8EE3B3F3-E633-4594-BA5F-FE3408213F32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568686" y="1759890"/>
              <a:ext cx="4351692" cy="202710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174" name="Picture 6" descr="Обряд молодушка - Чин Женчины | ГОРОСКОПЫ.ГАДАНИЯ.МАГИЯ.ОБРЯДЫ.ЗАГОВОРЫ |  Постила">
              <a:extLst>
                <a:ext uri="{FF2B5EF4-FFF2-40B4-BE49-F238E27FC236}">
                  <a16:creationId xmlns:a16="http://schemas.microsoft.com/office/drawing/2014/main" id="{96AB434D-8F82-451F-83B7-E187FC3DD955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964719" y="2145103"/>
              <a:ext cx="999226" cy="99922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7176" name="Picture 8" descr="Почему не работает Вацап сегодня 8 марта 2022?">
            <a:extLst>
              <a:ext uri="{FF2B5EF4-FFF2-40B4-BE49-F238E27FC236}">
                <a16:creationId xmlns:a16="http://schemas.microsoft.com/office/drawing/2014/main" id="{DBCAB4E4-3DA9-453D-BE43-0A343748F809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2657" b="23621"/>
          <a:stretch/>
        </p:blipFill>
        <p:spPr bwMode="auto">
          <a:xfrm rot="310980">
            <a:off x="2988690" y="4060707"/>
            <a:ext cx="3737039" cy="1171575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80" name="Picture 12" descr="У роботі Telegram стався масштабний збій | ІРТ Полтава">
            <a:extLst>
              <a:ext uri="{FF2B5EF4-FFF2-40B4-BE49-F238E27FC236}">
                <a16:creationId xmlns:a16="http://schemas.microsoft.com/office/drawing/2014/main" id="{38CCFB86-93E5-4673-AA79-72B4661EB5D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563" r="14757"/>
          <a:stretch/>
        </p:blipFill>
        <p:spPr bwMode="auto">
          <a:xfrm rot="21273876">
            <a:off x="7882141" y="2814051"/>
            <a:ext cx="2327695" cy="274150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40B099EA-98BE-49EE-BD5C-010F578FEAB2}"/>
              </a:ext>
            </a:extLst>
          </p:cNvPr>
          <p:cNvSpPr txBox="1"/>
          <p:nvPr/>
        </p:nvSpPr>
        <p:spPr>
          <a:xfrm>
            <a:off x="316840" y="5682053"/>
            <a:ext cx="10017605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Месенджери можна встановлювати на телефони і комп’ютери.</a:t>
            </a:r>
            <a:endParaRPr lang="ru-RU" sz="2800" b="1" i="1" dirty="0"/>
          </a:p>
        </p:txBody>
      </p:sp>
      <p:pic>
        <p:nvPicPr>
          <p:cNvPr id="11" name="Рисунок 10">
            <a:hlinkClick r:id="rId10"/>
            <a:extLst>
              <a:ext uri="{FF2B5EF4-FFF2-40B4-BE49-F238E27FC236}">
                <a16:creationId xmlns:a16="http://schemas.microsoft.com/office/drawing/2014/main" id="{7B7FD2B2-1502-463B-F052-938C3F1B3BE9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97143" y="1005924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277736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1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15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22EF73-F086-4312-A5E8-0F30F52C0D8D}"/>
              </a:ext>
            </a:extLst>
          </p:cNvPr>
          <p:cNvSpPr txBox="1"/>
          <p:nvPr/>
        </p:nvSpPr>
        <p:spPr>
          <a:xfrm>
            <a:off x="523874" y="323850"/>
            <a:ext cx="11420476" cy="95410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uk-UA" sz="2800" b="1" i="1" dirty="0"/>
              <a:t>Обмін текстовими повідомленнями, що відбуваються в реальному часі, називається </a:t>
            </a:r>
            <a:r>
              <a:rPr lang="uk-UA" sz="2800" b="1" dirty="0">
                <a:solidFill>
                  <a:srgbClr val="FF0000"/>
                </a:solidFill>
              </a:rPr>
              <a:t>чат</a:t>
            </a:r>
            <a:r>
              <a:rPr lang="uk-UA" sz="2800" b="1" i="1" dirty="0"/>
              <a:t>.</a:t>
            </a:r>
            <a:endParaRPr lang="ru-RU" sz="2800" b="1" i="1" dirty="0"/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id="{DD933C4D-F148-49A6-AAD1-2156349DC4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983883" y="2202608"/>
            <a:ext cx="2327696" cy="4655392"/>
          </a:xfrm>
          <a:prstGeom prst="rect">
            <a:avLst/>
          </a:prstGeom>
        </p:spPr>
      </p:pic>
      <p:pic>
        <p:nvPicPr>
          <p:cNvPr id="4098" name="Picture 2" descr="Полезные чат-боты: 25 онлайн-помощников на разные случаи жизни - ITC.ua">
            <a:extLst>
              <a:ext uri="{FF2B5EF4-FFF2-40B4-BE49-F238E27FC236}">
                <a16:creationId xmlns:a16="http://schemas.microsoft.com/office/drawing/2014/main" id="{49A1AC4B-0769-4935-AB93-613A2EB3C4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5497" r="14975"/>
          <a:stretch/>
        </p:blipFill>
        <p:spPr bwMode="auto">
          <a:xfrm>
            <a:off x="336671" y="1671996"/>
            <a:ext cx="5237255" cy="4237097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Как работают чат-боты, кому и зачем передают мои данные. Карточки - новости  Украины, Технологии - LIGA.net">
            <a:extLst>
              <a:ext uri="{FF2B5EF4-FFF2-40B4-BE49-F238E27FC236}">
                <a16:creationId xmlns:a16="http://schemas.microsoft.com/office/drawing/2014/main" id="{D2F6653D-71C5-468E-8C7F-616F1E8BC6D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2743" r="18965"/>
          <a:stretch/>
        </p:blipFill>
        <p:spPr bwMode="auto">
          <a:xfrm>
            <a:off x="6227080" y="1973134"/>
            <a:ext cx="3756803" cy="4561016"/>
          </a:xfrm>
          <a:prstGeom prst="rect">
            <a:avLst/>
          </a:prstGeom>
          <a:noFill/>
          <a:ln>
            <a:solidFill>
              <a:schemeClr val="accent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Рисунок 5">
            <a:hlinkClick r:id="rId7"/>
            <a:extLst>
              <a:ext uri="{FF2B5EF4-FFF2-40B4-BE49-F238E27FC236}">
                <a16:creationId xmlns:a16="http://schemas.microsoft.com/office/drawing/2014/main" id="{68CACA06-214D-C800-75D8-945F8E074738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07568"/>
            <a:ext cx="2328874" cy="908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428784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41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: скругленные углы 2">
            <a:extLst>
              <a:ext uri="{FF2B5EF4-FFF2-40B4-BE49-F238E27FC236}">
                <a16:creationId xmlns:a16="http://schemas.microsoft.com/office/drawing/2014/main" id="{24AD4623-06C1-4A75-AA1F-E95266BFF141}"/>
              </a:ext>
            </a:extLst>
          </p:cNvPr>
          <p:cNvSpPr/>
          <p:nvPr/>
        </p:nvSpPr>
        <p:spPr>
          <a:xfrm>
            <a:off x="2309169" y="1219092"/>
            <a:ext cx="7345945" cy="136207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600" b="1" dirty="0"/>
              <a:t>Повна презентація у </a:t>
            </a:r>
            <a:r>
              <a:rPr lang="uk-UA" sz="3600" b="1" dirty="0" err="1"/>
              <a:t>відеоуроці</a:t>
            </a:r>
            <a:r>
              <a:rPr lang="uk-UA" sz="3600" b="1" dirty="0"/>
              <a:t>.</a:t>
            </a:r>
            <a:endParaRPr lang="ru-RU" sz="3600" b="1" dirty="0"/>
          </a:p>
        </p:txBody>
      </p:sp>
      <p:pic>
        <p:nvPicPr>
          <p:cNvPr id="4" name="Рисунок 3">
            <a:hlinkClick r:id="rId2"/>
            <a:extLst>
              <a:ext uri="{FF2B5EF4-FFF2-40B4-BE49-F238E27FC236}">
                <a16:creationId xmlns:a16="http://schemas.microsoft.com/office/drawing/2014/main" id="{F15EDBE9-D53E-A344-59D8-339DE356076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4491" y="2709392"/>
            <a:ext cx="6096000" cy="2377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0432408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975</TotalTime>
  <Words>105</Words>
  <Application>Microsoft Office PowerPoint</Application>
  <PresentationFormat>Широкий екран</PresentationFormat>
  <Paragraphs>11</Paragraphs>
  <Slides>7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7</vt:i4>
      </vt:variant>
    </vt:vector>
  </HeadingPairs>
  <TitlesOfParts>
    <vt:vector size="12" baseType="lpstr">
      <vt:lpstr>Antique Olive</vt:lpstr>
      <vt:lpstr>Arial</vt:lpstr>
      <vt:lpstr>Calibri</vt:lpstr>
      <vt:lpstr>Calibri Light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148</cp:revision>
  <dcterms:created xsi:type="dcterms:W3CDTF">2022-06-24T20:27:06Z</dcterms:created>
  <dcterms:modified xsi:type="dcterms:W3CDTF">2022-10-12T08:29:34Z</dcterms:modified>
</cp:coreProperties>
</file>