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7" r:id="rId2"/>
    <p:sldId id="286" r:id="rId3"/>
    <p:sldId id="288" r:id="rId4"/>
    <p:sldId id="265" r:id="rId5"/>
    <p:sldId id="289" r:id="rId6"/>
    <p:sldId id="321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A02CDF-A1F9-447A-90F4-0275E44456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B4B4328-EB7B-4844-99C9-2354F7F319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9A01B4-13A2-4710-9949-CB1D54E68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7668162-F6C6-4ED3-A0A6-2DA43D6E77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77D9541-7139-4BC6-B477-24CF123D36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5537983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A6AFBE-7C2F-49C5-82FA-DBCE80817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48B4602-3D07-4028-9F9E-F0B68065DF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0DBCC79-198E-4BC1-A997-92887185B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EC257A4-C855-40B1-AE65-B1B8E42014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C0E0199-9F88-4BBD-A328-4D02C8333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9582705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C1863A-82CE-4A79-B103-68861969FE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331356D-01FB-4E43-8438-F65B9F7955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D8FA4F0-0C93-4759-A497-D3C85854C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86C457F-6FE1-49F3-8BA9-4D5978A2B3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3CE1984-D77C-46A9-AAE3-EC5289C2A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4945569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0946C5-A445-4D15-948F-FEE69D5267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C80FC7F-1C1C-4769-A94B-9A2D3B88EF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323B902-2ECF-44D3-93D1-169542222D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6909404-8DC0-4027-9349-5E35741D9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446D6AE-440D-4278-88AA-DF825129F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E8BB616-9148-4632-A3FD-3047E6416D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3024961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A75227-2DA9-4887-A792-BBE8524477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958B62C-B540-4106-8712-DAAF65FC3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13D4ACC-EADB-4636-A4A5-5DBCD1EF90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2158129-1346-4DC4-8334-9335369932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567BE97-EA36-46D3-85E0-128285FD9D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E0DD4343-3224-4E9C-A525-B0A5507A4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E2403CE6-603E-4E77-8FFC-D0F544DDD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26D0CDC-7CC0-4265-931C-3CE9CEA51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2996528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6F8DCF-0117-493E-B024-A23F1FDC2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87BFF996-E987-4A5B-A4E0-6EE84ACDB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20F9B67-612A-4FB4-A139-F7F8B2C47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8C6FD85-DD72-4F6E-B53A-3CA69F017A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5576316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E75F3C3A-046C-4EE7-94AC-8B7CAD49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76C2959-2DDE-4ACF-B04D-CCEA6B5085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33F166C-92AD-42AB-B8CA-2690213D47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7291559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71E863-BB32-49F2-807D-08A718ABF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10C878E-7D0D-408E-A21F-CC02DD7646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45F6989-422B-403A-896B-60EFACE98C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FA5DDA6-A10B-4426-925C-979DB9856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0D00F02-A68F-4B95-B474-51689B6B3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1213F7D-7905-4AAB-B4E1-9D00D42741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3977083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8CBDCE-B7B0-49A1-9115-85E7CFB40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88FD5B96-8576-4E38-9BB4-99C49CC6A15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527F82F-E2A9-4F2B-95D2-5DA16E3197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38D139A-B40F-4256-A4B9-9A7360BDA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0204F82-5AEE-4CBC-AD10-1B6957052D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000DFD9-3502-419A-8368-9DF4197188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3428100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101B6B-9859-4ABC-9C37-8C87DC020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4D1790B-3872-480A-B1F7-35A114C14E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EB0D87C-0177-4460-9304-45F3DA34B8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28E91EB-42A3-43DA-89BA-446B33975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18C5B25-66B9-4ECA-B577-A8D336292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2136749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44F3DB6-5DC0-45D3-BF69-F88824E2B4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3D412E2-DDE8-471D-A870-054427D28F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08FFBCA-4FFB-49F8-BBE9-D4CEF68F11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47F3320-B3EB-47F1-80F4-EA51ADFE0A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3AB3644-1BC6-4C0A-84B4-329CAD7332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7856064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F52CE9-82D4-442D-ADF6-A09C695D87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82FE18F-9FE0-4A85-BA3E-6D62606ADF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050AFF2-8181-4122-BAA8-B8F5B94B22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07D80-1473-449E-BD02-A2996A395E51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830DF9B-7CE3-4098-83DC-45C7178496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5D4774E-070A-4369-9292-339BE09FE5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3835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X7PHM8Qvuow" TargetMode="External"/><Relationship Id="rId3" Type="http://schemas.openxmlformats.org/officeDocument/2006/relationships/image" Target="../media/image3.jpg"/><Relationship Id="rId7" Type="http://schemas.openxmlformats.org/officeDocument/2006/relationships/image" Target="../media/image6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X7PHM8Qvuow" TargetMode="External"/><Relationship Id="rId5" Type="http://schemas.microsoft.com/office/2007/relationships/hdphoto" Target="../media/hdphoto2.wdp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X7PHM8Qvuow" TargetMode="External"/><Relationship Id="rId5" Type="http://schemas.microsoft.com/office/2007/relationships/hdphoto" Target="../media/hdphoto3.wdp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X7PHM8Qvuow" TargetMode="External"/><Relationship Id="rId3" Type="http://schemas.microsoft.com/office/2007/relationships/hdphoto" Target="../media/hdphoto4.wdp"/><Relationship Id="rId7" Type="http://schemas.microsoft.com/office/2007/relationships/hdphoto" Target="../media/hdphoto6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microsoft.com/office/2007/relationships/hdphoto" Target="../media/hdphoto5.wdp"/><Relationship Id="rId4" Type="http://schemas.openxmlformats.org/officeDocument/2006/relationships/image" Target="../media/image13.png"/><Relationship Id="rId9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hdphoto" Target="../media/hdphoto7.wdp"/><Relationship Id="rId7" Type="http://schemas.openxmlformats.org/officeDocument/2006/relationships/hyperlink" Target="https://youtu.be/X7PHM8Qvuow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microsoft.com/office/2007/relationships/hdphoto" Target="../media/hdphoto8.wdp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youtu.be/X7PHM8Qvuow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1DB6BD89-45B2-4062-AC99-00F48113AABB}"/>
              </a:ext>
            </a:extLst>
          </p:cNvPr>
          <p:cNvSpPr/>
          <p:nvPr/>
        </p:nvSpPr>
        <p:spPr>
          <a:xfrm>
            <a:off x="8761691" y="64542"/>
            <a:ext cx="33089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Урок 15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C04EE4D-3A4D-4418-9B71-4E5C8E45A0E3}"/>
              </a:ext>
            </a:extLst>
          </p:cNvPr>
          <p:cNvSpPr/>
          <p:nvPr/>
        </p:nvSpPr>
        <p:spPr>
          <a:xfrm>
            <a:off x="3165720" y="1720840"/>
            <a:ext cx="8904889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cap="none" spc="0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Текстові документи. Об’єкти текстового документа та їх властивості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199512ED-E146-46B4-A608-22426760EE1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11482744" y="5887217"/>
            <a:ext cx="709256" cy="653283"/>
          </a:xfrm>
          <a:prstGeom prst="rect">
            <a:avLst/>
          </a:prstGeom>
        </p:spPr>
      </p:pic>
      <p:pic>
        <p:nvPicPr>
          <p:cNvPr id="1026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F9B98502-775A-4787-9EE2-8BEDCFDE26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B4B3588-AC82-4868-BDC1-4F27A5C1ABCF}"/>
              </a:ext>
            </a:extLst>
          </p:cNvPr>
          <p:cNvSpPr/>
          <p:nvPr/>
        </p:nvSpPr>
        <p:spPr>
          <a:xfrm>
            <a:off x="1350309" y="2644170"/>
            <a:ext cx="52894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5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867629E-F809-4988-92BC-8A3A86A7539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8231" t="45283" r="24222" b="38556"/>
          <a:stretch/>
        </p:blipFill>
        <p:spPr>
          <a:xfrm>
            <a:off x="0" y="9240"/>
            <a:ext cx="5874588" cy="1154922"/>
          </a:xfrm>
          <a:prstGeom prst="rect">
            <a:avLst/>
          </a:prstGeom>
        </p:spPr>
      </p:pic>
      <p:pic>
        <p:nvPicPr>
          <p:cNvPr id="1040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B9167612-B884-4622-A19D-2E692907CB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5874589" y="0"/>
            <a:ext cx="1050979" cy="1164162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hlinkClick r:id="rId8"/>
            <a:extLst>
              <a:ext uri="{FF2B5EF4-FFF2-40B4-BE49-F238E27FC236}">
                <a16:creationId xmlns:a16="http://schemas.microsoft.com/office/drawing/2014/main" id="{B6D8A2F9-5D00-9E74-05CE-E3EB0CDAA87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0043" y="5901317"/>
            <a:ext cx="2452701" cy="956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1012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9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6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95532B39-4897-4D7E-87D8-6F4F1AE02DC4}"/>
              </a:ext>
            </a:extLst>
          </p:cNvPr>
          <p:cNvSpPr txBox="1"/>
          <p:nvPr/>
        </p:nvSpPr>
        <p:spPr>
          <a:xfrm>
            <a:off x="3502325" y="382508"/>
            <a:ext cx="6832120" cy="707886"/>
          </a:xfrm>
          <a:prstGeom prst="rect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4000" b="1" i="1" dirty="0"/>
              <a:t>Давайте поміркуємо разом.</a:t>
            </a:r>
            <a:endParaRPr lang="ru-RU" sz="4000" b="1" i="1" dirty="0"/>
          </a:p>
        </p:txBody>
      </p:sp>
      <p:pic>
        <p:nvPicPr>
          <p:cNvPr id="2" name="Picture 2" descr="Школа Дети Поднимая Руки В Современный Классе — стоковые фотографии и  другие картинки Белый - iStock">
            <a:extLst>
              <a:ext uri="{FF2B5EF4-FFF2-40B4-BE49-F238E27FC236}">
                <a16:creationId xmlns:a16="http://schemas.microsoft.com/office/drawing/2014/main" id="{1B3DB1C4-464B-4217-B246-6940A42A28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95"/>
          <a:stretch/>
        </p:blipFill>
        <p:spPr bwMode="auto">
          <a:xfrm>
            <a:off x="0" y="-44725"/>
            <a:ext cx="3502325" cy="176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B61DCE8-C4B8-4496-A5D7-ECB070531A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83883" y="2202608"/>
            <a:ext cx="2327696" cy="4655392"/>
          </a:xfrm>
          <a:prstGeom prst="rect">
            <a:avLst/>
          </a:prstGeom>
        </p:spPr>
      </p:pic>
      <p:grpSp>
        <p:nvGrpSpPr>
          <p:cNvPr id="6" name="Группа 5">
            <a:extLst>
              <a:ext uri="{FF2B5EF4-FFF2-40B4-BE49-F238E27FC236}">
                <a16:creationId xmlns:a16="http://schemas.microsoft.com/office/drawing/2014/main" id="{A6A8D036-8940-4059-9F49-F3EDAC313B05}"/>
              </a:ext>
            </a:extLst>
          </p:cNvPr>
          <p:cNvGrpSpPr/>
          <p:nvPr/>
        </p:nvGrpSpPr>
        <p:grpSpPr>
          <a:xfrm>
            <a:off x="394063" y="1987921"/>
            <a:ext cx="10196423" cy="1118535"/>
            <a:chOff x="241539" y="1910283"/>
            <a:chExt cx="10196423" cy="1118535"/>
          </a:xfrm>
        </p:grpSpPr>
        <p:sp>
          <p:nvSpPr>
            <p:cNvPr id="7" name="Прямоугольник 6">
              <a:extLst>
                <a:ext uri="{FF2B5EF4-FFF2-40B4-BE49-F238E27FC236}">
                  <a16:creationId xmlns:a16="http://schemas.microsoft.com/office/drawing/2014/main" id="{D519F233-870A-4F53-A208-C0B12BC8B82A}"/>
                </a:ext>
              </a:extLst>
            </p:cNvPr>
            <p:cNvSpPr/>
            <p:nvPr/>
          </p:nvSpPr>
          <p:spPr>
            <a:xfrm>
              <a:off x="241539" y="1910283"/>
              <a:ext cx="10092906" cy="1118535"/>
            </a:xfrm>
            <a:prstGeom prst="rect">
              <a:avLst/>
            </a:prstGeom>
            <a:solidFill>
              <a:srgbClr val="FAE7E5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Овал 8">
              <a:extLst>
                <a:ext uri="{FF2B5EF4-FFF2-40B4-BE49-F238E27FC236}">
                  <a16:creationId xmlns:a16="http://schemas.microsoft.com/office/drawing/2014/main" id="{A0E95CC7-16FE-429A-A5F6-C82FD3FFEB28}"/>
                </a:ext>
              </a:extLst>
            </p:cNvPr>
            <p:cNvSpPr/>
            <p:nvPr/>
          </p:nvSpPr>
          <p:spPr>
            <a:xfrm>
              <a:off x="457201" y="2141571"/>
              <a:ext cx="172528" cy="172528"/>
            </a:xfrm>
            <a:prstGeom prst="ellipse">
              <a:avLst/>
            </a:prstGeom>
            <a:solidFill>
              <a:srgbClr val="E500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3D04F14-B3CA-4795-9CD5-BDE071E42215}"/>
                </a:ext>
              </a:extLst>
            </p:cNvPr>
            <p:cNvSpPr txBox="1"/>
            <p:nvPr/>
          </p:nvSpPr>
          <p:spPr>
            <a:xfrm>
              <a:off x="698740" y="1951600"/>
              <a:ext cx="9739222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3200" dirty="0"/>
                <a:t>Розгляньте малюнок і скажіть, які тексти використовують діти в школі та вдома?</a:t>
              </a:r>
              <a:endParaRPr lang="ru-RU" sz="3200" dirty="0"/>
            </a:p>
          </p:txBody>
        </p:sp>
      </p:grp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602F6D5-A4DD-4467-B9EA-996BF507E46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9127" t="13334" r="10354" b="40250"/>
          <a:stretch/>
        </p:blipFill>
        <p:spPr>
          <a:xfrm>
            <a:off x="98124" y="3147773"/>
            <a:ext cx="10388845" cy="3368615"/>
          </a:xfrm>
          <a:prstGeom prst="rect">
            <a:avLst/>
          </a:prstGeom>
        </p:spPr>
      </p:pic>
      <p:pic>
        <p:nvPicPr>
          <p:cNvPr id="12" name="Рисунок 11">
            <a:hlinkClick r:id="rId6"/>
            <a:extLst>
              <a:ext uri="{FF2B5EF4-FFF2-40B4-BE49-F238E27FC236}">
                <a16:creationId xmlns:a16="http://schemas.microsoft.com/office/drawing/2014/main" id="{283FD935-3555-00AA-B169-179B25B145F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391" y="5901317"/>
            <a:ext cx="2452701" cy="956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020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95532B39-4897-4D7E-87D8-6F4F1AE02DC4}"/>
              </a:ext>
            </a:extLst>
          </p:cNvPr>
          <p:cNvSpPr txBox="1"/>
          <p:nvPr/>
        </p:nvSpPr>
        <p:spPr>
          <a:xfrm>
            <a:off x="3502325" y="382508"/>
            <a:ext cx="6832120" cy="707886"/>
          </a:xfrm>
          <a:prstGeom prst="rect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4000" b="1" i="1" dirty="0"/>
              <a:t>Давайте поміркуємо разом.</a:t>
            </a:r>
            <a:endParaRPr lang="ru-RU" sz="4000" b="1" i="1" dirty="0"/>
          </a:p>
        </p:txBody>
      </p:sp>
      <p:pic>
        <p:nvPicPr>
          <p:cNvPr id="2" name="Picture 2" descr="Школа Дети Поднимая Руки В Современный Классе — стоковые фотографии и  другие картинки Белый - iStock">
            <a:extLst>
              <a:ext uri="{FF2B5EF4-FFF2-40B4-BE49-F238E27FC236}">
                <a16:creationId xmlns:a16="http://schemas.microsoft.com/office/drawing/2014/main" id="{1B3DB1C4-464B-4217-B246-6940A42A28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95"/>
          <a:stretch/>
        </p:blipFill>
        <p:spPr bwMode="auto">
          <a:xfrm>
            <a:off x="0" y="-44725"/>
            <a:ext cx="3502325" cy="176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B61DCE8-C4B8-4496-A5D7-ECB070531A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83883" y="2202608"/>
            <a:ext cx="2327696" cy="4655392"/>
          </a:xfrm>
          <a:prstGeom prst="rect">
            <a:avLst/>
          </a:prstGeom>
        </p:spPr>
      </p:pic>
      <p:grpSp>
        <p:nvGrpSpPr>
          <p:cNvPr id="6" name="Группа 5">
            <a:extLst>
              <a:ext uri="{FF2B5EF4-FFF2-40B4-BE49-F238E27FC236}">
                <a16:creationId xmlns:a16="http://schemas.microsoft.com/office/drawing/2014/main" id="{A6A8D036-8940-4059-9F49-F3EDAC313B05}"/>
              </a:ext>
            </a:extLst>
          </p:cNvPr>
          <p:cNvGrpSpPr/>
          <p:nvPr/>
        </p:nvGrpSpPr>
        <p:grpSpPr>
          <a:xfrm>
            <a:off x="394063" y="1987921"/>
            <a:ext cx="10196423" cy="1118535"/>
            <a:chOff x="241539" y="1910283"/>
            <a:chExt cx="10196423" cy="1118535"/>
          </a:xfrm>
        </p:grpSpPr>
        <p:sp>
          <p:nvSpPr>
            <p:cNvPr id="7" name="Прямоугольник 6">
              <a:extLst>
                <a:ext uri="{FF2B5EF4-FFF2-40B4-BE49-F238E27FC236}">
                  <a16:creationId xmlns:a16="http://schemas.microsoft.com/office/drawing/2014/main" id="{D519F233-870A-4F53-A208-C0B12BC8B82A}"/>
                </a:ext>
              </a:extLst>
            </p:cNvPr>
            <p:cNvSpPr/>
            <p:nvPr/>
          </p:nvSpPr>
          <p:spPr>
            <a:xfrm>
              <a:off x="241539" y="1910283"/>
              <a:ext cx="10092906" cy="1118535"/>
            </a:xfrm>
            <a:prstGeom prst="rect">
              <a:avLst/>
            </a:prstGeom>
            <a:solidFill>
              <a:srgbClr val="FAE7E5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Овал 8">
              <a:extLst>
                <a:ext uri="{FF2B5EF4-FFF2-40B4-BE49-F238E27FC236}">
                  <a16:creationId xmlns:a16="http://schemas.microsoft.com/office/drawing/2014/main" id="{A0E95CC7-16FE-429A-A5F6-C82FD3FFEB28}"/>
                </a:ext>
              </a:extLst>
            </p:cNvPr>
            <p:cNvSpPr/>
            <p:nvPr/>
          </p:nvSpPr>
          <p:spPr>
            <a:xfrm>
              <a:off x="457201" y="2141571"/>
              <a:ext cx="172528" cy="172528"/>
            </a:xfrm>
            <a:prstGeom prst="ellipse">
              <a:avLst/>
            </a:prstGeom>
            <a:solidFill>
              <a:srgbClr val="E500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3D04F14-B3CA-4795-9CD5-BDE071E42215}"/>
                </a:ext>
              </a:extLst>
            </p:cNvPr>
            <p:cNvSpPr txBox="1"/>
            <p:nvPr/>
          </p:nvSpPr>
          <p:spPr>
            <a:xfrm>
              <a:off x="698740" y="1951600"/>
              <a:ext cx="9739222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3200" dirty="0"/>
                <a:t>Які тексти створювали особисто ви? Для кого вони були призначені?</a:t>
              </a:r>
              <a:endParaRPr lang="ru-RU" sz="3200" dirty="0"/>
            </a:p>
          </p:txBody>
        </p:sp>
      </p:grpSp>
      <p:pic>
        <p:nvPicPr>
          <p:cNvPr id="1028" name="Picture 4" descr="Нарушение письменной речи - online presentation">
            <a:extLst>
              <a:ext uri="{FF2B5EF4-FFF2-40B4-BE49-F238E27FC236}">
                <a16:creationId xmlns:a16="http://schemas.microsoft.com/office/drawing/2014/main" id="{1D0CE94C-CF49-495A-BAA9-3B5073DB00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362" t="33836" r="13698" b="9560"/>
          <a:stretch/>
        </p:blipFill>
        <p:spPr bwMode="auto">
          <a:xfrm>
            <a:off x="2770641" y="3147773"/>
            <a:ext cx="5900468" cy="3526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>
            <a:hlinkClick r:id="rId6"/>
            <a:extLst>
              <a:ext uri="{FF2B5EF4-FFF2-40B4-BE49-F238E27FC236}">
                <a16:creationId xmlns:a16="http://schemas.microsoft.com/office/drawing/2014/main" id="{AE01F72E-7CC5-9D4B-02DA-540482DA13C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391" y="5901317"/>
            <a:ext cx="2452701" cy="956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2920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522EF73-F086-4312-A5E8-0F30F52C0D8D}"/>
              </a:ext>
            </a:extLst>
          </p:cNvPr>
          <p:cNvSpPr txBox="1"/>
          <p:nvPr/>
        </p:nvSpPr>
        <p:spPr>
          <a:xfrm>
            <a:off x="454863" y="331286"/>
            <a:ext cx="11420476" cy="138499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Людина у своєму житті дуже </a:t>
            </a:r>
            <a:r>
              <a:rPr lang="uk-UA" sz="2800" b="1" i="1"/>
              <a:t>часто використовує </a:t>
            </a:r>
            <a:r>
              <a:rPr lang="uk-UA" sz="2800" b="1" i="1" dirty="0"/>
              <a:t>текстові дані – пише листи, друкує листівки та газети, готує звіти та довідки, читає і пише художні твори тощо.</a:t>
            </a:r>
            <a:endParaRPr lang="ru-RU" sz="2800" b="1" i="1" dirty="0"/>
          </a:p>
        </p:txBody>
      </p:sp>
      <p:pic>
        <p:nvPicPr>
          <p:cNvPr id="2050" name="Picture 2" descr="За спрощеною схемою – як підготувати заяву до Європейського суду з прав  людини">
            <a:extLst>
              <a:ext uri="{FF2B5EF4-FFF2-40B4-BE49-F238E27FC236}">
                <a16:creationId xmlns:a16="http://schemas.microsoft.com/office/drawing/2014/main" id="{8642FADE-DD98-4F70-A7FA-2447075949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04503">
            <a:off x="411731" y="2058528"/>
            <a:ext cx="4354722" cy="2901620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Дитячі записки, за які слід дати Нобелівську премію">
            <a:extLst>
              <a:ext uri="{FF2B5EF4-FFF2-40B4-BE49-F238E27FC236}">
                <a16:creationId xmlns:a16="http://schemas.microsoft.com/office/drawing/2014/main" id="{C1C45233-E7F4-4B0F-A0E7-09534B3B82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6657">
            <a:off x="4433640" y="3842650"/>
            <a:ext cx="4166872" cy="2782189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Те, як ви тримаєте телефон, говорить про ваш характер - Life">
            <a:extLst>
              <a:ext uri="{FF2B5EF4-FFF2-40B4-BE49-F238E27FC236}">
                <a16:creationId xmlns:a16="http://schemas.microsoft.com/office/drawing/2014/main" id="{B3B20D5D-FA84-41E8-8B32-F3631DD6BDD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20088"/>
          <a:stretch/>
        </p:blipFill>
        <p:spPr bwMode="auto">
          <a:xfrm>
            <a:off x="7972245" y="1876956"/>
            <a:ext cx="4066826" cy="2862638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hlinkClick r:id="rId8"/>
            <a:extLst>
              <a:ext uri="{FF2B5EF4-FFF2-40B4-BE49-F238E27FC236}">
                <a16:creationId xmlns:a16="http://schemas.microsoft.com/office/drawing/2014/main" id="{0F554F8F-1112-25DE-1402-53E1F20A4B4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391" y="5901317"/>
            <a:ext cx="2452701" cy="956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17742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522EF73-F086-4312-A5E8-0F30F52C0D8D}"/>
              </a:ext>
            </a:extLst>
          </p:cNvPr>
          <p:cNvSpPr txBox="1"/>
          <p:nvPr/>
        </p:nvSpPr>
        <p:spPr>
          <a:xfrm>
            <a:off x="454863" y="331286"/>
            <a:ext cx="11420476" cy="138499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Усі ці різні текстові дані називають </a:t>
            </a:r>
            <a:r>
              <a:rPr lang="uk-UA" sz="2800" b="1" dirty="0">
                <a:solidFill>
                  <a:srgbClr val="FF0000"/>
                </a:solidFill>
              </a:rPr>
              <a:t>текстовими документами</a:t>
            </a:r>
            <a:r>
              <a:rPr lang="uk-UA" sz="2800" b="1" i="1" dirty="0"/>
              <a:t>, бо основним об’єктом цих документів є текст, який складається з </a:t>
            </a:r>
            <a:r>
              <a:rPr lang="uk-UA" sz="2800" b="1" dirty="0">
                <a:solidFill>
                  <a:srgbClr val="FF0000"/>
                </a:solidFill>
              </a:rPr>
              <a:t>символів</a:t>
            </a:r>
            <a:r>
              <a:rPr lang="uk-UA" sz="2800" b="1" i="1" dirty="0"/>
              <a:t>, </a:t>
            </a:r>
            <a:r>
              <a:rPr lang="uk-UA" sz="2800" b="1" dirty="0">
                <a:solidFill>
                  <a:srgbClr val="FF0000"/>
                </a:solidFill>
              </a:rPr>
              <a:t>слів</a:t>
            </a:r>
            <a:r>
              <a:rPr lang="uk-UA" sz="2800" b="1" i="1" dirty="0"/>
              <a:t>, </a:t>
            </a:r>
            <a:r>
              <a:rPr lang="uk-UA" sz="2800" b="1" dirty="0">
                <a:solidFill>
                  <a:srgbClr val="FF0000"/>
                </a:solidFill>
              </a:rPr>
              <a:t>речень</a:t>
            </a:r>
            <a:r>
              <a:rPr lang="uk-UA" sz="2800" b="1" i="1" dirty="0"/>
              <a:t>, </a:t>
            </a:r>
            <a:r>
              <a:rPr lang="uk-UA" sz="2800" b="1" dirty="0">
                <a:solidFill>
                  <a:srgbClr val="FF0000"/>
                </a:solidFill>
              </a:rPr>
              <a:t>абзаців</a:t>
            </a:r>
            <a:r>
              <a:rPr lang="uk-UA" sz="2800" b="1" i="1" dirty="0"/>
              <a:t>, </a:t>
            </a:r>
            <a:r>
              <a:rPr lang="uk-UA" sz="2800" b="1" dirty="0">
                <a:solidFill>
                  <a:srgbClr val="FF0000"/>
                </a:solidFill>
              </a:rPr>
              <a:t>сторінок</a:t>
            </a:r>
            <a:r>
              <a:rPr lang="uk-UA" sz="2800" b="1" i="1" dirty="0"/>
              <a:t>.</a:t>
            </a:r>
            <a:endParaRPr lang="ru-RU" sz="2800" b="1" i="1" dirty="0"/>
          </a:p>
        </p:txBody>
      </p:sp>
      <p:pic>
        <p:nvPicPr>
          <p:cNvPr id="3074" name="Picture 2" descr="5 приемов, которые помогут написать интересный текст">
            <a:extLst>
              <a:ext uri="{FF2B5EF4-FFF2-40B4-BE49-F238E27FC236}">
                <a16:creationId xmlns:a16="http://schemas.microsoft.com/office/drawing/2014/main" id="{519A0C49-2607-4E9D-A8FC-F977C2964D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3268" y="1798944"/>
            <a:ext cx="5206761" cy="3688122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ДОСТОЕВСКИЙ • Большая российская энциклопедия - электронная версия">
            <a:extLst>
              <a:ext uri="{FF2B5EF4-FFF2-40B4-BE49-F238E27FC236}">
                <a16:creationId xmlns:a16="http://schemas.microsoft.com/office/drawing/2014/main" id="{C735D277-119C-496E-AD33-CC4F6B1B20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3455" y="1826300"/>
            <a:ext cx="2919291" cy="3660766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508EDBC-7F5D-4FFD-BCCB-4C2BA66CE24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22894" y="1798944"/>
            <a:ext cx="2327696" cy="465539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9F20CC3-AF11-49B4-9BBB-A77A8C1F66E0}"/>
              </a:ext>
            </a:extLst>
          </p:cNvPr>
          <p:cNvSpPr txBox="1"/>
          <p:nvPr/>
        </p:nvSpPr>
        <p:spPr>
          <a:xfrm>
            <a:off x="454863" y="5762877"/>
            <a:ext cx="11420476" cy="95410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В текстовий документ можуть бути вставлені й інші об’єкти – таблиці, діаграми, малюнки, схеми тощо.</a:t>
            </a:r>
            <a:endParaRPr lang="ru-RU" sz="2800" b="1" i="1" dirty="0"/>
          </a:p>
        </p:txBody>
      </p:sp>
      <p:pic>
        <p:nvPicPr>
          <p:cNvPr id="7" name="Рисунок 6">
            <a:hlinkClick r:id="rId7"/>
            <a:extLst>
              <a:ext uri="{FF2B5EF4-FFF2-40B4-BE49-F238E27FC236}">
                <a16:creationId xmlns:a16="http://schemas.microsoft.com/office/drawing/2014/main" id="{17A4D557-A670-0FF5-1FBB-46F419BE714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3083" y="3493397"/>
            <a:ext cx="2452701" cy="956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17325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24AD4623-06C1-4A75-AA1F-E95266BFF141}"/>
              </a:ext>
            </a:extLst>
          </p:cNvPr>
          <p:cNvSpPr/>
          <p:nvPr/>
        </p:nvSpPr>
        <p:spPr>
          <a:xfrm>
            <a:off x="1917930" y="2069384"/>
            <a:ext cx="8845864" cy="90023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" name="Рисунок 7">
            <a:hlinkClick r:id="rId2"/>
            <a:extLst>
              <a:ext uri="{FF2B5EF4-FFF2-40B4-BE49-F238E27FC236}">
                <a16:creationId xmlns:a16="http://schemas.microsoft.com/office/drawing/2014/main" id="{10466361-EB00-613E-408E-6D445EAA4B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59" y="3429000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4324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1496</TotalTime>
  <Words>131</Words>
  <Application>Microsoft Office PowerPoint</Application>
  <PresentationFormat>Широкий екран</PresentationFormat>
  <Paragraphs>11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1" baseType="lpstr">
      <vt:lpstr>Antique Olive</vt:lpstr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218</cp:revision>
  <dcterms:created xsi:type="dcterms:W3CDTF">2022-06-24T20:27:06Z</dcterms:created>
  <dcterms:modified xsi:type="dcterms:W3CDTF">2022-10-27T19:27:51Z</dcterms:modified>
</cp:coreProperties>
</file>