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325" r:id="rId3"/>
    <p:sldId id="302" r:id="rId4"/>
    <p:sldId id="310" r:id="rId5"/>
    <p:sldId id="306" r:id="rId6"/>
    <p:sldId id="307" r:id="rId7"/>
    <p:sldId id="312" r:id="rId8"/>
    <p:sldId id="313" r:id="rId9"/>
    <p:sldId id="314" r:id="rId10"/>
    <p:sldId id="315" r:id="rId11"/>
    <p:sldId id="311" r:id="rId12"/>
    <p:sldId id="318" r:id="rId13"/>
    <p:sldId id="319" r:id="rId14"/>
    <p:sldId id="323" r:id="rId15"/>
    <p:sldId id="322" r:id="rId16"/>
    <p:sldId id="321" r:id="rId17"/>
    <p:sldId id="324" r:id="rId18"/>
    <p:sldId id="320" r:id="rId19"/>
    <p:sldId id="284" r:id="rId20"/>
    <p:sldId id="27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8730"/>
    <a:srgbClr val="008000"/>
    <a:srgbClr val="FF3399"/>
    <a:srgbClr val="9900CC"/>
    <a:srgbClr val="FF0066"/>
    <a:srgbClr val="3C1DF7"/>
    <a:srgbClr val="53EA3A"/>
    <a:srgbClr val="3399FF"/>
    <a:srgbClr val="FA2812"/>
    <a:srgbClr val="FB4D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32" autoAdjust="0"/>
    <p:restoredTop sz="94660"/>
  </p:normalViewPr>
  <p:slideViewPr>
    <p:cSldViewPr snapToGrid="0">
      <p:cViewPr varScale="1">
        <p:scale>
          <a:sx n="83" d="100"/>
          <a:sy n="83" d="100"/>
        </p:scale>
        <p:origin x="754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7" d="100"/>
        <a:sy n="5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FF252A-3683-4DB7-B37C-7F7F353B09C9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A5143-00F1-47A9-8FA9-4B33AE68B1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116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A5143-00F1-47A9-8FA9-4B33AE68B18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399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74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34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75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28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4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4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54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8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8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40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75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FC629-072F-4D8B-BC73-E9C795887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DDFAF-25E5-4781-BF36-B8A3254A96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026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12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3.wdp"/><Relationship Id="rId5" Type="http://schemas.openxmlformats.org/officeDocument/2006/relationships/image" Target="../media/image1.jpg"/><Relationship Id="rId10" Type="http://schemas.openxmlformats.org/officeDocument/2006/relationships/image" Target="../media/image6.png"/><Relationship Id="rId4" Type="http://schemas.openxmlformats.org/officeDocument/2006/relationships/image" Target="../media/image3.gif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../3&#1082;&#1083;,12.11.pptx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5.wdp"/><Relationship Id="rId3" Type="http://schemas.openxmlformats.org/officeDocument/2006/relationships/image" Target="../media/image1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11" Type="http://schemas.openxmlformats.org/officeDocument/2006/relationships/image" Target="../media/image13.png"/><Relationship Id="rId5" Type="http://schemas.microsoft.com/office/2007/relationships/hdphoto" Target="../media/hdphoto4.wdp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15.png"/><Relationship Id="rId7" Type="http://schemas.microsoft.com/office/2007/relationships/hdphoto" Target="../media/hdphoto4.wd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microsoft.com/office/2007/relationships/hdphoto" Target="../media/hdphoto5.wdp"/><Relationship Id="rId5" Type="http://schemas.openxmlformats.org/officeDocument/2006/relationships/image" Target="../media/image1.jpg"/><Relationship Id="rId10" Type="http://schemas.openxmlformats.org/officeDocument/2006/relationships/image" Target="../media/image14.png"/><Relationship Id="rId4" Type="http://schemas.microsoft.com/office/2007/relationships/hdphoto" Target="../media/hdphoto6.wdp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8.pn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1.jpg"/><Relationship Id="rId7" Type="http://schemas.microsoft.com/office/2007/relationships/hdphoto" Target="../media/hdphoto4.wd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microsoft.com/office/2007/relationships/hdphoto" Target="../media/hdphoto9.wdp"/><Relationship Id="rId10" Type="http://schemas.microsoft.com/office/2007/relationships/hdphoto" Target="../media/hdphoto3.wdp"/><Relationship Id="rId4" Type="http://schemas.openxmlformats.org/officeDocument/2006/relationships/image" Target="../media/image20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3.gif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3.gif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image" Target="../media/image26.png"/><Relationship Id="rId18" Type="http://schemas.microsoft.com/office/2007/relationships/hdphoto" Target="../media/hdphoto15.wdp"/><Relationship Id="rId3" Type="http://schemas.openxmlformats.org/officeDocument/2006/relationships/image" Target="../media/image1.jpg"/><Relationship Id="rId7" Type="http://schemas.openxmlformats.org/officeDocument/2006/relationships/image" Target="../media/image23.png"/><Relationship Id="rId12" Type="http://schemas.microsoft.com/office/2007/relationships/hdphoto" Target="../media/hdphoto12.wdp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6" Type="http://schemas.microsoft.com/office/2007/relationships/hdphoto" Target="../media/hdphoto14.wdp"/><Relationship Id="rId20" Type="http://schemas.microsoft.com/office/2007/relationships/hdphoto" Target="../media/hdphoto3.wdp"/><Relationship Id="rId1" Type="http://schemas.openxmlformats.org/officeDocument/2006/relationships/tags" Target="../tags/tag4.xml"/><Relationship Id="rId6" Type="http://schemas.openxmlformats.org/officeDocument/2006/relationships/image" Target="../media/image3.gif"/><Relationship Id="rId11" Type="http://schemas.openxmlformats.org/officeDocument/2006/relationships/image" Target="../media/image25.png"/><Relationship Id="rId5" Type="http://schemas.microsoft.com/office/2007/relationships/hdphoto" Target="../media/hdphoto4.wdp"/><Relationship Id="rId15" Type="http://schemas.openxmlformats.org/officeDocument/2006/relationships/image" Target="../media/image27.png"/><Relationship Id="rId10" Type="http://schemas.microsoft.com/office/2007/relationships/hdphoto" Target="../media/hdphoto11.wdp"/><Relationship Id="rId19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24.png"/><Relationship Id="rId14" Type="http://schemas.microsoft.com/office/2007/relationships/hdphoto" Target="../media/hdphoto1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png"/><Relationship Id="rId7" Type="http://schemas.microsoft.com/office/2007/relationships/hdphoto" Target="../media/hdphoto16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gif"/><Relationship Id="rId4" Type="http://schemas.microsoft.com/office/2007/relationships/hdphoto" Target="../media/hdphoto7.wdp"/><Relationship Id="rId9" Type="http://schemas.microsoft.com/office/2007/relationships/hdphoto" Target="../media/hdphoto9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.gif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.gif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.gif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3" Type="http://schemas.openxmlformats.org/officeDocument/2006/relationships/image" Target="../media/image18.png"/><Relationship Id="rId7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38.png"/><Relationship Id="rId4" Type="http://schemas.microsoft.com/office/2007/relationships/hdphoto" Target="../media/hdphoto7.wdp"/><Relationship Id="rId9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.gif"/><Relationship Id="rId4" Type="http://schemas.microsoft.com/office/2007/relationships/hdphoto" Target="../media/hdphoto7.wdp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0.wdp"/><Relationship Id="rId3" Type="http://schemas.openxmlformats.org/officeDocument/2006/relationships/image" Target="../media/image3.gif"/><Relationship Id="rId7" Type="http://schemas.openxmlformats.org/officeDocument/2006/relationships/image" Target="../media/image4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41.png"/><Relationship Id="rId10" Type="http://schemas.microsoft.com/office/2007/relationships/hdphoto" Target="../media/hdphoto21.wdp"/><Relationship Id="rId4" Type="http://schemas.openxmlformats.org/officeDocument/2006/relationships/image" Target="../media/image7.gif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23.wdp"/><Relationship Id="rId3" Type="http://schemas.openxmlformats.org/officeDocument/2006/relationships/image" Target="../media/image3.gif"/><Relationship Id="rId7" Type="http://schemas.openxmlformats.org/officeDocument/2006/relationships/image" Target="../media/image4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44.png"/><Relationship Id="rId10" Type="http://schemas.microsoft.com/office/2007/relationships/hdphoto" Target="../media/hdphoto21.wdp"/><Relationship Id="rId4" Type="http://schemas.openxmlformats.org/officeDocument/2006/relationships/image" Target="../media/image7.gif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Горизонтальный свиток 15"/>
          <p:cNvSpPr/>
          <p:nvPr/>
        </p:nvSpPr>
        <p:spPr>
          <a:xfrm>
            <a:off x="2042556" y="942187"/>
            <a:ext cx="9218052" cy="4419600"/>
          </a:xfrm>
          <a:prstGeom prst="horizontalScroll">
            <a:avLst/>
          </a:prstGeom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Введення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текстових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даних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. Правила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введення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та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редагування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текстових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даних</a:t>
            </a:r>
            <a:r>
              <a:rPr lang="ru-RU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19" y="4913984"/>
            <a:ext cx="2078181" cy="18525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5" y="4194702"/>
            <a:ext cx="2576290" cy="2571832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127723" y="173257"/>
            <a:ext cx="3080479" cy="1049311"/>
          </a:xfrm>
          <a:prstGeom prst="roundRect">
            <a:avLst/>
          </a:prstGeom>
          <a:blipFill dpi="0" rotWithShape="0">
            <a:blip r:embed="rId5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клас</a:t>
            </a:r>
          </a:p>
          <a:p>
            <a:pPr algn="ctr"/>
            <a:endParaRPr lang="ru-RU" sz="1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38365" y1="36944" x2="73585" y2="48333"/>
                        <a14:foregroundMark x1="30503" y1="43889" x2="54088" y2="5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82" y="5253256"/>
            <a:ext cx="1187532" cy="13443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25111" y1="34800" x2="77333" y2="3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220" y="5189731"/>
            <a:ext cx="1210247" cy="13447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142" y="5200248"/>
            <a:ext cx="1524119" cy="128002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794" y="5220031"/>
            <a:ext cx="1240456" cy="124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502">
        <p14:doors dir="vert"/>
      </p:transition>
    </mc:Choice>
    <mc:Fallback xmlns="">
      <p:transition spd="slow" advTm="75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0037" y="65410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Усі сідайте тихо, діти.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Домовляймось — не шуміти,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Руку гарно підіймати,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дрімати,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знання мерщій хапати —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 не було нам мороки.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 готові до уроку?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Тож гаразд. Часу не гаймо 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урок наш починаймо.</a:t>
            </a: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66037" y="5732422"/>
            <a:ext cx="179145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 action="ppaction://hlinkpres?slideindex=1&amp;slidetitle="/>
              </a:rPr>
              <a:t>..\3кл,12.11.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 action="ppaction://hlinkpres?slideindex=1&amp;slidetitle="/>
              </a:rPr>
              <a:t>pptx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9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713507" y="16454"/>
            <a:ext cx="8354295" cy="90982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Що таке текстовий редактор?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-64117"/>
            <a:ext cx="1323252" cy="1418977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1750277" y="1354860"/>
            <a:ext cx="10280754" cy="914401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Програма, призначена для створення й опрацювання текстів, називається  </a:t>
            </a:r>
            <a:r>
              <a:rPr lang="uk-UA" sz="2400" u="sng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текстовим редактором.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803279" y="2568038"/>
            <a:ext cx="10280754" cy="1514933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Один із текстових редакторів називається </a:t>
            </a:r>
            <a:r>
              <a:rPr lang="en-US" sz="2400" u="sng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Microsoft Word. </a:t>
            </a:r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 його допомогою можна вводити тексти з клавіатури, змінювати їх, зберігати на носії, роздруковувати. 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2778826"/>
            <a:ext cx="1948524" cy="194515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lum/>
          </a:blip>
          <a:stretch>
            <a:fillRect/>
          </a:stretch>
        </p:blipFill>
        <p:spPr>
          <a:xfrm>
            <a:off x="8011648" y="4887730"/>
            <a:ext cx="1488611" cy="1641646"/>
          </a:xfrm>
          <a:prstGeom prst="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>
            <a:lum/>
          </a:blip>
          <a:stretch>
            <a:fillRect/>
          </a:stretch>
        </p:blipFill>
        <p:spPr>
          <a:xfrm>
            <a:off x="5981900" y="4887730"/>
            <a:ext cx="1276889" cy="1685494"/>
          </a:xfrm>
          <a:prstGeom prst="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</p:pic>
      <p:pic>
        <p:nvPicPr>
          <p:cNvPr id="22" name="Picture 2" descr="http://gottheinvite.webstarts.com/uploads/word2007_icon.gif"/>
          <p:cNvPicPr>
            <a:picLocks noChangeAspect="1" noChangeArrowheads="1"/>
          </p:cNvPicPr>
          <p:nvPr/>
        </p:nvPicPr>
        <p:blipFill>
          <a:blip r:embed="rId9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744" y="4887730"/>
            <a:ext cx="1533100" cy="1524945"/>
          </a:xfrm>
          <a:prstGeom prst="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  <a:extLst/>
        </p:spPr>
      </p:pic>
      <p:pic>
        <p:nvPicPr>
          <p:cNvPr id="23" name="Picture 2" descr="https://upload.wikimedia.org/wikipedia/ru/c/c2/WordPad_icon.png"/>
          <p:cNvPicPr>
            <a:picLocks noChangeAspect="1" noChangeArrowheads="1"/>
          </p:cNvPicPr>
          <p:nvPr/>
        </p:nvPicPr>
        <p:blipFill>
          <a:blip r:embed="rId10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364" y="4918891"/>
            <a:ext cx="1731285" cy="1731285"/>
          </a:xfrm>
          <a:prstGeom prst="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  <a:extLst/>
        </p:spPr>
      </p:pic>
      <p:pic>
        <p:nvPicPr>
          <p:cNvPr id="24" name="Picture 4" descr="http://fc00.deviantart.net/fs70/f/2012/312/3/9/wordpad_and_write_for_windows_8_by_philosoraptus-d5ke2f9.png"/>
          <p:cNvPicPr>
            <a:picLocks noChangeAspect="1" noChangeArrowheads="1"/>
          </p:cNvPicPr>
          <p:nvPr/>
        </p:nvPicPr>
        <p:blipFill>
          <a:blip r:embed="rId1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171" y="4974976"/>
            <a:ext cx="1740161" cy="1740161"/>
          </a:xfrm>
          <a:prstGeom prst="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  <a:extLst/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21892" y1="7831" x2="21892" y2="7831"/>
                        <a14:foregroundMark x1="31892" y1="5622" x2="31892" y2="5622"/>
                        <a14:foregroundMark x1="78108" y1="8835" x2="78108" y2="8835"/>
                        <a14:foregroundMark x1="83784" y1="22691" x2="83784" y2="22691"/>
                        <a14:foregroundMark x1="80811" y1="30321" x2="80811" y2="30321"/>
                        <a14:foregroundMark x1="71757" y1="20884" x2="71757" y2="20884"/>
                        <a14:foregroundMark x1="29324" y1="12651" x2="29324" y2="12651"/>
                        <a14:foregroundMark x1="24459" y1="20080" x2="24459" y2="20080"/>
                        <a14:foregroundMark x1="37703" y1="40562" x2="62973" y2="38554"/>
                        <a14:foregroundMark x1="37432" y1="66867" x2="54865" y2="72490"/>
                        <a14:foregroundMark x1="51216" y1="85944" x2="52973" y2="91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744" y="926276"/>
            <a:ext cx="7496311" cy="50448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120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266">
        <p14:doors dir="vert"/>
      </p:transition>
    </mc:Choice>
    <mc:Fallback xmlns="">
      <p:transition spd="slow" advTm="12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694706" y="3078430"/>
            <a:ext cx="6400799" cy="4038281"/>
            <a:chOff x="2066308" y="3172497"/>
            <a:chExt cx="6400799" cy="403828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9444" b="82130" l="32656" r="731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77" t="34789" r="22175" b="12554"/>
            <a:stretch/>
          </p:blipFill>
          <p:spPr bwMode="auto">
            <a:xfrm>
              <a:off x="2066308" y="3172497"/>
              <a:ext cx="6400799" cy="4038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Скругленный прямоугольник 13"/>
            <p:cNvSpPr/>
            <p:nvPr/>
          </p:nvSpPr>
          <p:spPr>
            <a:xfrm>
              <a:off x="2605757" y="6092976"/>
              <a:ext cx="2660949" cy="286881"/>
            </a:xfrm>
            <a:prstGeom prst="roundRect">
              <a:avLst/>
            </a:prstGeom>
            <a:noFill/>
            <a:ln w="28575">
              <a:solidFill>
                <a:srgbClr val="9C8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66706" y="5048196"/>
              <a:ext cx="2660949" cy="286881"/>
            </a:xfrm>
            <a:prstGeom prst="roundRect">
              <a:avLst/>
            </a:prstGeom>
            <a:noFill/>
            <a:ln w="28575">
              <a:solidFill>
                <a:srgbClr val="9C87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7" name="Скругленный прямоугольник 6"/>
          <p:cNvSpPr/>
          <p:nvPr/>
        </p:nvSpPr>
        <p:spPr>
          <a:xfrm>
            <a:off x="2713507" y="16454"/>
            <a:ext cx="8354295" cy="909822"/>
          </a:xfrm>
          <a:prstGeom prst="roundRect">
            <a:avLst/>
          </a:prstGeom>
          <a:blipFill dpi="0" rotWithShape="0">
            <a:blip r:embed="rId5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Як</a:t>
            </a:r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36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відкрити</a:t>
            </a:r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Microsoft Office Word?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4298"/>
            <a:ext cx="1389413" cy="1489924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703116" y="1247528"/>
            <a:ext cx="10020302" cy="662420"/>
          </a:xfrm>
          <a:prstGeom prst="roundRect">
            <a:avLst/>
          </a:prstGeom>
          <a:blipFill dpi="0" rotWithShape="0">
            <a:blip r:embed="rId5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2. Як відкрити програму </a:t>
            </a:r>
            <a:r>
              <a:rPr lang="en-US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Microsoft Office Word? </a:t>
            </a: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44" y="1964388"/>
            <a:ext cx="2432690" cy="2428480"/>
          </a:xfrm>
          <a:prstGeom prst="rect">
            <a:avLst/>
          </a:prstGeom>
        </p:spPr>
      </p:pic>
      <p:sp>
        <p:nvSpPr>
          <p:cNvPr id="31" name="Скругленный прямоугольник 30"/>
          <p:cNvSpPr/>
          <p:nvPr/>
        </p:nvSpPr>
        <p:spPr>
          <a:xfrm>
            <a:off x="5058888" y="2117766"/>
            <a:ext cx="6816438" cy="2121725"/>
          </a:xfrm>
          <a:prstGeom prst="roundRect">
            <a:avLst/>
          </a:prstGeom>
          <a:blipFill dpi="0" rotWithShape="0">
            <a:blip r:embed="rId5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Відкрити свою папку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Викликати контекстне меню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Вибрати команду </a:t>
            </a:r>
            <a:r>
              <a:rPr lang="uk-UA" sz="2400" b="1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Создать</a:t>
            </a:r>
            <a:endParaRPr lang="uk-UA" sz="2400" b="1" dirty="0" smtClean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Вибрати команду </a:t>
            </a:r>
            <a:r>
              <a:rPr lang="uk-UA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Документ </a:t>
            </a:r>
            <a:r>
              <a:rPr lang="en-US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Microsoft Word</a:t>
            </a:r>
            <a:endParaRPr lang="uk-UA" sz="2400" b="1" dirty="0" smtClean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Назвати текстовий документ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9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3" t="37056" r="62792" b="47186"/>
          <a:stretch/>
        </p:blipFill>
        <p:spPr bwMode="auto">
          <a:xfrm>
            <a:off x="7439559" y="4348113"/>
            <a:ext cx="1763818" cy="2031742"/>
          </a:xfrm>
          <a:prstGeom prst="rect">
            <a:avLst/>
          </a:prstGeom>
          <a:blipFill dpi="0" rotWithShape="0">
            <a:blip r:embed="rId5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6842" y="5918190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367792" y="4902319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90654" y="5596116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21892" y1="7831" x2="21892" y2="7831"/>
                        <a14:foregroundMark x1="31892" y1="5622" x2="31892" y2="5622"/>
                        <a14:foregroundMark x1="78108" y1="8835" x2="78108" y2="8835"/>
                        <a14:foregroundMark x1="83784" y1="22691" x2="83784" y2="22691"/>
                        <a14:foregroundMark x1="80811" y1="30321" x2="80811" y2="30321"/>
                        <a14:foregroundMark x1="71757" y1="20884" x2="71757" y2="20884"/>
                        <a14:foregroundMark x1="29324" y1="12651" x2="29324" y2="12651"/>
                        <a14:foregroundMark x1="24459" y1="20080" x2="24459" y2="20080"/>
                        <a14:foregroundMark x1="37703" y1="40562" x2="62973" y2="38554"/>
                        <a14:foregroundMark x1="37432" y1="66867" x2="54865" y2="72490"/>
                        <a14:foregroundMark x1="51216" y1="85944" x2="52973" y2="91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463" y="1183575"/>
            <a:ext cx="7496311" cy="50448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123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857">
        <p14:doors dir="vert"/>
      </p:transition>
    </mc:Choice>
    <mc:Fallback xmlns="">
      <p:transition spd="slow" advTm="78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31" grpId="0" animBg="1"/>
      <p:bldP spid="3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427739" y="169612"/>
            <a:ext cx="9524595" cy="787664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Вікно </a:t>
            </a:r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програми  </a:t>
            </a:r>
            <a:r>
              <a:rPr lang="en-US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Microsoft </a:t>
            </a:r>
            <a:r>
              <a:rPr lang="en-US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Word</a:t>
            </a:r>
            <a:r>
              <a:rPr lang="uk-UA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2013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b="5193"/>
          <a:stretch/>
        </p:blipFill>
        <p:spPr>
          <a:xfrm>
            <a:off x="1719498" y="1440337"/>
            <a:ext cx="9111805" cy="487180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Блок-схема: процесс 4"/>
          <p:cNvSpPr/>
          <p:nvPr/>
        </p:nvSpPr>
        <p:spPr>
          <a:xfrm>
            <a:off x="5594588" y="1453749"/>
            <a:ext cx="1573967" cy="134912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1755415" y="1589129"/>
            <a:ext cx="7141707" cy="179882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2990913" y="1858611"/>
            <a:ext cx="1790218" cy="509666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 rot="5400000">
            <a:off x="8891318" y="4254015"/>
            <a:ext cx="3732553" cy="171278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1707567" y="6120962"/>
            <a:ext cx="9111805" cy="263986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3853382" y="2650707"/>
            <a:ext cx="4882492" cy="3282851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1738726" y="1799161"/>
            <a:ext cx="8940526" cy="659569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3536050" y="1048036"/>
            <a:ext cx="1790219" cy="509665"/>
          </a:xfrm>
          <a:prstGeom prst="wedgeRectCallout">
            <a:avLst>
              <a:gd name="adj1" fmla="val 73785"/>
              <a:gd name="adj2" fmla="val 38971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Назва документу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10089045" y="1121198"/>
            <a:ext cx="1180414" cy="607102"/>
          </a:xfrm>
          <a:prstGeom prst="wedgeRectCallout">
            <a:avLst>
              <a:gd name="adj1" fmla="val -147002"/>
              <a:gd name="adj2" fmla="val 42747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вкладки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2166871" y="2631285"/>
            <a:ext cx="1550376" cy="607102"/>
          </a:xfrm>
          <a:prstGeom prst="wedgeRectCallout">
            <a:avLst>
              <a:gd name="adj1" fmla="val 59706"/>
              <a:gd name="adj2" fmla="val -120216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Група</a:t>
            </a:r>
          </a:p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інструментів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8" name="Прямоугольная выноска 17"/>
          <p:cNvSpPr/>
          <p:nvPr/>
        </p:nvSpPr>
        <p:spPr>
          <a:xfrm>
            <a:off x="5377231" y="2709473"/>
            <a:ext cx="1004341" cy="607102"/>
          </a:xfrm>
          <a:prstGeom prst="wedgeRectCallout">
            <a:avLst>
              <a:gd name="adj1" fmla="val 70212"/>
              <a:gd name="adj2" fmla="val -115278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стрічка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9" name="Прямоугольная выноска 18"/>
          <p:cNvSpPr/>
          <p:nvPr/>
        </p:nvSpPr>
        <p:spPr>
          <a:xfrm>
            <a:off x="3666478" y="4759382"/>
            <a:ext cx="1004341" cy="607102"/>
          </a:xfrm>
          <a:prstGeom prst="wedgeRectCallout">
            <a:avLst>
              <a:gd name="adj1" fmla="val 112003"/>
              <a:gd name="adj2" fmla="val -48611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Робоча область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0" name="Прямоугольная выноска 19"/>
          <p:cNvSpPr/>
          <p:nvPr/>
        </p:nvSpPr>
        <p:spPr>
          <a:xfrm>
            <a:off x="2311146" y="5347005"/>
            <a:ext cx="1004341" cy="607102"/>
          </a:xfrm>
          <a:prstGeom prst="wedgeRectCallout">
            <a:avLst>
              <a:gd name="adj1" fmla="val 62749"/>
              <a:gd name="adj2" fmla="val 94598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рядок стану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1" name="Прямоугольная выноска 20"/>
          <p:cNvSpPr/>
          <p:nvPr/>
        </p:nvSpPr>
        <p:spPr>
          <a:xfrm>
            <a:off x="7853118" y="3026658"/>
            <a:ext cx="2300990" cy="607102"/>
          </a:xfrm>
          <a:prstGeom prst="wedgeRectCallout">
            <a:avLst>
              <a:gd name="adj1" fmla="val 74003"/>
              <a:gd name="adj2" fmla="val 50154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Смуга прокручування</a:t>
            </a:r>
            <a:endParaRPr lang="ru-RU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9" y="4339654"/>
            <a:ext cx="2182248" cy="21784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8" y="-6019"/>
            <a:ext cx="2115650" cy="192659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1892" y1="7831" x2="21892" y2="7831"/>
                        <a14:foregroundMark x1="31892" y1="5622" x2="31892" y2="5622"/>
                        <a14:foregroundMark x1="78108" y1="8835" x2="78108" y2="8835"/>
                        <a14:foregroundMark x1="83784" y1="22691" x2="83784" y2="22691"/>
                        <a14:foregroundMark x1="80811" y1="30321" x2="80811" y2="30321"/>
                        <a14:foregroundMark x1="71757" y1="20884" x2="71757" y2="20884"/>
                        <a14:foregroundMark x1="29324" y1="12651" x2="29324" y2="12651"/>
                        <a14:foregroundMark x1="24459" y1="20080" x2="24459" y2="20080"/>
                        <a14:foregroundMark x1="37703" y1="40562" x2="62973" y2="38554"/>
                        <a14:foregroundMark x1="37432" y1="66867" x2="54865" y2="72490"/>
                        <a14:foregroundMark x1="51216" y1="85944" x2="52973" y2="91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095" y="1163771"/>
            <a:ext cx="7496311" cy="504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9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531">
        <p14:doors dir="vert"/>
      </p:transition>
    </mc:Choice>
    <mc:Fallback xmlns="">
      <p:transition spd="slow" advTm="115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4360" y="1409273"/>
            <a:ext cx="5724525" cy="3324225"/>
          </a:xfrm>
          <a:prstGeom prst="rect">
            <a:avLst/>
          </a:prstGeom>
          <a:ln w="57150"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4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Вікно програми</a:t>
            </a:r>
            <a:br>
              <a:rPr lang="uk-UA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Microsoft Word</a:t>
            </a:r>
            <a:r>
              <a:rPr lang="uk-UA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2013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1192825" y="2593298"/>
            <a:ext cx="1986624" cy="804490"/>
          </a:xfrm>
          <a:prstGeom prst="wedgeRectCallout">
            <a:avLst>
              <a:gd name="adj1" fmla="val 90839"/>
              <a:gd name="adj2" fmla="val 141512"/>
            </a:avLst>
          </a:prstGeom>
          <a:blipFill dpi="0" rotWithShape="0">
            <a:blip r:embed="rId4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курсор</a:t>
            </a:r>
            <a:endParaRPr lang="ru-RU" sz="3200" b="1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cxnSp>
        <p:nvCxnSpPr>
          <p:cNvPr id="5" name="Пряма сполучна лінія 11"/>
          <p:cNvCxnSpPr/>
          <p:nvPr/>
        </p:nvCxnSpPr>
        <p:spPr>
          <a:xfrm>
            <a:off x="4073356" y="3683833"/>
            <a:ext cx="0" cy="720080"/>
          </a:xfrm>
          <a:prstGeom prst="line">
            <a:avLst/>
          </a:prstGeom>
          <a:ln w="5715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1432237" y="4973539"/>
            <a:ext cx="9278911" cy="1545939"/>
          </a:xfrm>
          <a:prstGeom prst="roundRect">
            <a:avLst/>
          </a:prstGeom>
          <a:blipFill dpi="0" rotWithShape="0">
            <a:blip r:embed="rId4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У верхньому лівому куті аркуша блимає вертикальна лінія. Це — </a:t>
            </a:r>
            <a:r>
              <a:rPr lang="uk-UA" sz="2400" b="1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текстовий курсор.</a:t>
            </a:r>
          </a:p>
          <a:p>
            <a:pPr algn="ctr"/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При введенні тексту символи з’являються в місці знаходження </a:t>
            </a:r>
            <a:r>
              <a:rPr lang="uk-UA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курсора</a:t>
            </a:r>
            <a:r>
              <a:rPr lang="uk-UA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10" y="3329995"/>
            <a:ext cx="2182248" cy="217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3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433839" y="16454"/>
            <a:ext cx="9078607" cy="90982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Призначення основних клавіш клавіатури 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9" name="Picture 5" descr="Пов’язане зображення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19"/>
            <a:ext cx="9374888" cy="310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9458014" y="2707574"/>
            <a:ext cx="1871046" cy="2481943"/>
          </a:xfrm>
          <a:prstGeom prst="roundRect">
            <a:avLst/>
          </a:prstGeom>
          <a:solidFill>
            <a:schemeClr val="accent1">
              <a:lumMod val="75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10115799" y="5628904"/>
            <a:ext cx="1842654" cy="1080654"/>
          </a:xfrm>
          <a:prstGeom prst="wedgeRoundRectCallout">
            <a:avLst>
              <a:gd name="adj1" fmla="val -23913"/>
              <a:gd name="adj2" fmla="val -96273"/>
              <a:gd name="adj3" fmla="val 16667"/>
            </a:avLst>
          </a:prstGeom>
          <a:solidFill>
            <a:schemeClr val="accent1">
              <a:lumMod val="75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ysClr val="windowText" lastClr="000000"/>
                </a:solidFill>
              </a:rPr>
              <a:t>Додаткові</a:t>
            </a:r>
          </a:p>
          <a:p>
            <a:pPr algn="ctr"/>
            <a:r>
              <a:rPr lang="uk-UA" sz="2400" b="1" dirty="0" smtClean="0">
                <a:solidFill>
                  <a:sysClr val="windowText" lastClr="000000"/>
                </a:solidFill>
              </a:rPr>
              <a:t>цифрові клавіші</a:t>
            </a:r>
            <a:endParaRPr lang="uk-UA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066623" y="2707574"/>
            <a:ext cx="1391391" cy="2481943"/>
          </a:xfrm>
          <a:prstGeom prst="roundRect">
            <a:avLst/>
          </a:prstGeom>
          <a:solidFill>
            <a:schemeClr val="accent2">
              <a:lumMod val="40000"/>
              <a:lumOff val="6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7942615" y="5628904"/>
            <a:ext cx="1985156" cy="1080654"/>
          </a:xfrm>
          <a:prstGeom prst="wedgeRoundRectCallout">
            <a:avLst>
              <a:gd name="adj1" fmla="val -23913"/>
              <a:gd name="adj2" fmla="val -96273"/>
              <a:gd name="adj3" fmla="val 16667"/>
            </a:avLst>
          </a:prstGeom>
          <a:solidFill>
            <a:schemeClr val="accent2">
              <a:lumMod val="40000"/>
              <a:lumOff val="6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ysClr val="windowText" lastClr="000000"/>
                </a:solidFill>
              </a:rPr>
              <a:t>Клавіші</a:t>
            </a:r>
          </a:p>
          <a:p>
            <a:pPr algn="ctr"/>
            <a:r>
              <a:rPr lang="uk-UA" sz="2400" b="1" dirty="0">
                <a:solidFill>
                  <a:sysClr val="windowText" lastClr="000000"/>
                </a:solidFill>
              </a:rPr>
              <a:t>Керування курсором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066623" y="1895103"/>
            <a:ext cx="1647393" cy="634341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7939307" y="1045028"/>
            <a:ext cx="2173184" cy="540327"/>
          </a:xfrm>
          <a:prstGeom prst="wedgeRoundRectCallout">
            <a:avLst>
              <a:gd name="adj1" fmla="val -14077"/>
              <a:gd name="adj2" fmla="val 97133"/>
              <a:gd name="adj3" fmla="val 16667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ysClr val="windowText" lastClr="000000"/>
                </a:solidFill>
              </a:rPr>
              <a:t>індикатори</a:t>
            </a:r>
            <a:endParaRPr lang="uk-UA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67697" y="1876301"/>
            <a:ext cx="5498925" cy="653144"/>
          </a:xfrm>
          <a:prstGeom prst="roundRect">
            <a:avLst/>
          </a:prstGeom>
          <a:solidFill>
            <a:schemeClr val="accent4">
              <a:lumMod val="60000"/>
              <a:lumOff val="4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2755076" y="1045028"/>
            <a:ext cx="4346367" cy="540327"/>
          </a:xfrm>
          <a:prstGeom prst="wedgeRoundRectCallout">
            <a:avLst>
              <a:gd name="adj1" fmla="val 3410"/>
              <a:gd name="adj2" fmla="val 113617"/>
              <a:gd name="adj3" fmla="val 16667"/>
            </a:avLst>
          </a:prstGeom>
          <a:solidFill>
            <a:schemeClr val="accent4">
              <a:lumMod val="60000"/>
              <a:lumOff val="40000"/>
              <a:alpha val="50196"/>
            </a:scheme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ysClr val="windowText" lastClr="000000"/>
                </a:solidFill>
              </a:rPr>
              <a:t>Функціональні клавіші</a:t>
            </a:r>
            <a:endParaRPr lang="uk-UA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445938" y="4144488"/>
            <a:ext cx="4527204" cy="415637"/>
          </a:xfrm>
          <a:prstGeom prst="roundRect">
            <a:avLst/>
          </a:prstGeom>
          <a:solidFill>
            <a:srgbClr val="FF3399">
              <a:alpha val="49804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3339918" y="5403273"/>
            <a:ext cx="3954481" cy="641267"/>
          </a:xfrm>
          <a:prstGeom prst="wedgeRoundRectCallout">
            <a:avLst>
              <a:gd name="adj1" fmla="val -23913"/>
              <a:gd name="adj2" fmla="val -96273"/>
              <a:gd name="adj3" fmla="val 16667"/>
            </a:avLst>
          </a:prstGeom>
          <a:solidFill>
            <a:srgbClr val="FF3399">
              <a:alpha val="50196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ysClr val="windowText" lastClr="000000"/>
                </a:solidFill>
              </a:rPr>
              <a:t>Алфавітно-цифрові клавіші</a:t>
            </a:r>
            <a:endParaRPr lang="uk-UA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684627" y="4643001"/>
            <a:ext cx="2407415" cy="415637"/>
          </a:xfrm>
          <a:prstGeom prst="roundRect">
            <a:avLst/>
          </a:prstGeom>
          <a:solidFill>
            <a:srgbClr val="FF3399">
              <a:alpha val="49804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67697" y="3728851"/>
            <a:ext cx="4913758" cy="415637"/>
          </a:xfrm>
          <a:prstGeom prst="roundRect">
            <a:avLst/>
          </a:prstGeom>
          <a:solidFill>
            <a:srgbClr val="FF3399">
              <a:alpha val="49804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445937" y="3305297"/>
            <a:ext cx="4848462" cy="415637"/>
          </a:xfrm>
          <a:prstGeom prst="roundRect">
            <a:avLst/>
          </a:prstGeom>
          <a:solidFill>
            <a:srgbClr val="FF3399">
              <a:alpha val="49804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828800" y="2836221"/>
            <a:ext cx="5272643" cy="415637"/>
          </a:xfrm>
          <a:prstGeom prst="roundRect">
            <a:avLst/>
          </a:prstGeom>
          <a:solidFill>
            <a:srgbClr val="FF3399">
              <a:alpha val="49804"/>
            </a:srgbClr>
          </a:solid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777836" y="5514110"/>
            <a:ext cx="1978878" cy="1076695"/>
          </a:xfrm>
          <a:prstGeom prst="wedgeRoundRectCallout">
            <a:avLst>
              <a:gd name="adj1" fmla="val -206"/>
              <a:gd name="adj2" fmla="val -100494"/>
              <a:gd name="adj3" fmla="val 16667"/>
            </a:avLst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ysClr val="windowText" lastClr="000000"/>
                </a:solidFill>
              </a:rPr>
              <a:t>Службові </a:t>
            </a:r>
          </a:p>
          <a:p>
            <a:pPr algn="ctr"/>
            <a:r>
              <a:rPr lang="uk-UA" sz="2400" b="1" dirty="0">
                <a:solidFill>
                  <a:sysClr val="windowText" lastClr="000000"/>
                </a:solidFill>
              </a:rPr>
              <a:t>клавіші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828800" y="4623209"/>
            <a:ext cx="1855827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828800" y="4144487"/>
            <a:ext cx="605039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828799" y="3720934"/>
            <a:ext cx="703753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828799" y="3305296"/>
            <a:ext cx="605039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67275" y="1995054"/>
            <a:ext cx="489037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124590" y="2836220"/>
            <a:ext cx="818025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334268" y="3251858"/>
            <a:ext cx="608347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481456" y="3682339"/>
            <a:ext cx="461160" cy="492826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020294" y="4132611"/>
            <a:ext cx="922321" cy="492826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154390" y="4583624"/>
            <a:ext cx="1788226" cy="492826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9927771" y="1981219"/>
            <a:ext cx="1275917" cy="415637"/>
          </a:xfrm>
          <a:prstGeom prst="roundRect">
            <a:avLst/>
          </a:prstGeom>
          <a:solidFill>
            <a:srgbClr val="79FF79">
              <a:alpha val="49804"/>
            </a:srgbClr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-64117"/>
            <a:ext cx="1843618" cy="197698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8472"/>
            <a:ext cx="1948524" cy="1945152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994" y="632848"/>
            <a:ext cx="1524119" cy="12800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636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349">
        <p14:doors dir="vert"/>
      </p:transition>
    </mc:Choice>
    <mc:Fallback xmlns="">
      <p:transition spd="slow" advTm="163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08167" y="1114416"/>
            <a:ext cx="10569038" cy="172378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алфавітно-цифрових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клавішах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розміщено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по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декілька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символів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.</a:t>
            </a:r>
          </a:p>
          <a:p>
            <a:pPr algn="ctr"/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залежності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від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того,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який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мовний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режим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увімкнено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, при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натисненні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на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клавішу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з’являються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різні</a:t>
            </a:r>
            <a:r>
              <a:rPr lang="ru-RU" sz="28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символи</a:t>
            </a:r>
            <a:endParaRPr lang="ru-RU" sz="2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33839" y="16454"/>
            <a:ext cx="9078607" cy="909822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Клавіатура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-64117"/>
            <a:ext cx="1843618" cy="19769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53" y="4746205"/>
            <a:ext cx="1948524" cy="1945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9936" y="3452520"/>
            <a:ext cx="2514286" cy="2885714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4960203" y="3622458"/>
            <a:ext cx="1097698" cy="1279742"/>
          </a:xfrm>
          <a:prstGeom prst="rect">
            <a:avLst/>
          </a:prstGeom>
          <a:noFill/>
          <a:ln w="57150">
            <a:solidFill>
              <a:srgbClr val="D247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147315" y="3161658"/>
            <a:ext cx="2958074" cy="954107"/>
          </a:xfrm>
          <a:prstGeom prst="wedgeRectCallout">
            <a:avLst>
              <a:gd name="adj1" fmla="val 87044"/>
              <a:gd name="adj2" fmla="val 28330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80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uk-UA" dirty="0"/>
              <a:t>Англійська мова введення</a:t>
            </a:r>
          </a:p>
        </p:txBody>
      </p:sp>
      <p:sp>
        <p:nvSpPr>
          <p:cNvPr id="9" name="Прямокутник 11"/>
          <p:cNvSpPr/>
          <p:nvPr/>
        </p:nvSpPr>
        <p:spPr>
          <a:xfrm>
            <a:off x="6097079" y="3622458"/>
            <a:ext cx="1097698" cy="1279742"/>
          </a:xfrm>
          <a:prstGeom prst="rect">
            <a:avLst/>
          </a:prstGeom>
          <a:noFill/>
          <a:ln w="57150">
            <a:solidFill>
              <a:srgbClr val="D247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7900994" y="3161657"/>
            <a:ext cx="2958074" cy="954107"/>
          </a:xfrm>
          <a:prstGeom prst="wedgeRectCallout">
            <a:avLst>
              <a:gd name="adj1" fmla="val -80273"/>
              <a:gd name="adj2" fmla="val 31474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80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uk-UA" dirty="0"/>
              <a:t>Українська мова введення</a:t>
            </a:r>
          </a:p>
        </p:txBody>
      </p:sp>
      <p:sp>
        <p:nvSpPr>
          <p:cNvPr id="11" name="Прямокутник 16"/>
          <p:cNvSpPr/>
          <p:nvPr/>
        </p:nvSpPr>
        <p:spPr>
          <a:xfrm>
            <a:off x="6097079" y="4902200"/>
            <a:ext cx="1097698" cy="1279742"/>
          </a:xfrm>
          <a:prstGeom prst="rect">
            <a:avLst/>
          </a:prstGeom>
          <a:noFill/>
          <a:ln w="57150">
            <a:solidFill>
              <a:srgbClr val="D247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2" name="TextBox 11"/>
          <p:cNvSpPr txBox="1"/>
          <p:nvPr/>
        </p:nvSpPr>
        <p:spPr>
          <a:xfrm>
            <a:off x="7900994" y="4746205"/>
            <a:ext cx="2958074" cy="954107"/>
          </a:xfrm>
          <a:prstGeom prst="wedgeRectCallout">
            <a:avLst>
              <a:gd name="adj1" fmla="val -83217"/>
              <a:gd name="adj2" fmla="val 9467"/>
            </a:avLst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80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uk-UA" dirty="0"/>
              <a:t>Російська мова введення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086" y="16454"/>
            <a:ext cx="1524119" cy="128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3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99459" y="1114416"/>
            <a:ext cx="8977745" cy="70250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Для того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щоб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змінити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мовний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режим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необхідно</a:t>
            </a:r>
            <a:endParaRPr lang="ru-RU" sz="2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33839" y="16454"/>
            <a:ext cx="9078607" cy="909822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Зміна мовного режиму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-64117"/>
            <a:ext cx="1843618" cy="19769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53" y="4746205"/>
            <a:ext cx="1948524" cy="194515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57" t="74286"/>
          <a:stretch/>
        </p:blipFill>
        <p:spPr bwMode="auto">
          <a:xfrm>
            <a:off x="6448301" y="2109228"/>
            <a:ext cx="5449851" cy="401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175590" y="2275483"/>
            <a:ext cx="5847737" cy="1036997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панелі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завдань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вибрати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значок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мовного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режиму</a:t>
            </a:r>
            <a:endParaRPr lang="ru-RU" sz="2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5590" y="3714524"/>
            <a:ext cx="5847737" cy="1036997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Із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запропонованого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переліку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вибрати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необхідну</a:t>
            </a:r>
            <a:r>
              <a:rPr lang="ru-RU" sz="28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мову</a:t>
            </a:r>
            <a:endParaRPr lang="ru-RU" sz="2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048997" y="5415148"/>
            <a:ext cx="783772" cy="70715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12674" y="2061098"/>
            <a:ext cx="5485477" cy="113336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угольник 15"/>
          <p:cNvSpPr/>
          <p:nvPr/>
        </p:nvSpPr>
        <p:spPr>
          <a:xfrm>
            <a:off x="8506862" y="5307059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906166" y="2271132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81" y="0"/>
            <a:ext cx="1524119" cy="128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6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4" grpId="0" animBg="1"/>
      <p:bldP spid="15" grpId="0" animBg="1"/>
      <p:bldP spid="13" grpId="0" animBg="1"/>
      <p:bldP spid="17" grpId="0" animBg="1"/>
      <p:bldP spid="16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433839" y="16454"/>
            <a:ext cx="9078607" cy="90982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Призначення основних клавіш клавіатури 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0851" y1="44444" x2="74894" y2="44444"/>
                        <a14:foregroundMark x1="57872" y1="72222" x2="55319" y2="92063"/>
                        <a14:foregroundMark x1="8936" y1="15079" x2="17021" y2="15079"/>
                        <a14:foregroundMark x1="14468" y1="30952" x2="14468" y2="30952"/>
                        <a14:foregroundMark x1="24255" y1="7937" x2="29787" y2="9524"/>
                        <a14:foregroundMark x1="25106" y1="18254" x2="25106" y2="18254"/>
                        <a14:foregroundMark x1="73617" y1="33730" x2="70213" y2="45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43" y="-64116"/>
            <a:ext cx="1311863" cy="1406764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8472"/>
            <a:ext cx="1948524" cy="1945152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1597" b="97917" l="29714" r="63571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44" t="82264" r="36225" b="1407"/>
          <a:stretch/>
        </p:blipFill>
        <p:spPr bwMode="auto">
          <a:xfrm>
            <a:off x="760504" y="1111360"/>
            <a:ext cx="4393385" cy="67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backgroundMark x1="23346" y1="12931" x2="23346" y2="12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463" y="1711743"/>
            <a:ext cx="1760752" cy="158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786"/>
          <a:stretch/>
        </p:blipFill>
        <p:spPr bwMode="auto">
          <a:xfrm>
            <a:off x="1734577" y="4083996"/>
            <a:ext cx="1151908" cy="911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577" y="3242913"/>
            <a:ext cx="1172579" cy="73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>
                        <a14:foregroundMark x1="5546" y1="60152" x2="5546" y2="60152"/>
                        <a14:foregroundMark x1="7513" y1="86717" x2="7513" y2="86717"/>
                        <a14:foregroundMark x1="19678" y1="95446" x2="19678" y2="95446"/>
                        <a14:foregroundMark x1="16458" y1="95066" x2="3220" y2="30171"/>
                        <a14:foregroundMark x1="4830" y1="61290" x2="8229" y2="95066"/>
                        <a14:foregroundMark x1="14848" y1="95066" x2="94275" y2="95066"/>
                        <a14:backgroundMark x1="3578" y1="2467" x2="3578" y2="2467"/>
                      </a14:backgroundRemoval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859" y="5777138"/>
            <a:ext cx="820014" cy="77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942" y="4539939"/>
            <a:ext cx="1414153" cy="162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Скругленный прямоугольник 39"/>
          <p:cNvSpPr/>
          <p:nvPr/>
        </p:nvSpPr>
        <p:spPr>
          <a:xfrm>
            <a:off x="5605152" y="1163330"/>
            <a:ext cx="5878567" cy="566515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робити проміжки між словами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538847" y="2105381"/>
            <a:ext cx="8288975" cy="53309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Клавіша виконання команди і переходу на наступний рядок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538847" y="2897579"/>
            <a:ext cx="8288975" cy="1139906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Ввести велику літера. </a:t>
            </a:r>
            <a:r>
              <a:rPr lang="en-US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Shift+</a:t>
            </a: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буква</a:t>
            </a:r>
            <a:endParaRPr lang="en-US" sz="2400" dirty="0" smtClean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538847" y="4273393"/>
            <a:ext cx="8288975" cy="53309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Клавіша введення всіх великих символів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3538847" y="4995882"/>
            <a:ext cx="8288975" cy="53309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Витерти символ зліва від </a:t>
            </a:r>
            <a:r>
              <a:rPr lang="uk-UA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курсора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655618" y="5777518"/>
            <a:ext cx="8288975" cy="533092"/>
          </a:xfrm>
          <a:prstGeom prst="roundRect">
            <a:avLst/>
          </a:prstGeom>
          <a:blipFill dpi="0" rotWithShape="0">
            <a:blip r:embed="rId3">
              <a:lum/>
            </a:blip>
            <a:srcRect/>
            <a:stretch>
              <a:fillRect l="-104729" t="-24718" r="-10574" b="-67759"/>
            </a:stretch>
          </a:blipFill>
          <a:ln w="28575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Витерти символ справа від </a:t>
            </a:r>
            <a:r>
              <a:rPr lang="uk-UA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курсора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659" y="207921"/>
            <a:ext cx="1524119" cy="12800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114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2130">
        <p14:doors dir="vert"/>
      </p:transition>
    </mc:Choice>
    <mc:Fallback xmlns="">
      <p:transition spd="slow" advTm="221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Переміщення в тестовому редакторі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12126" y="1196296"/>
            <a:ext cx="9278911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Переміщуватися в текстовому документі можна за допомогою: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10" y="3329995"/>
            <a:ext cx="2182248" cy="2178473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7233313" y="2253458"/>
            <a:ext cx="4713848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Комп’ютерної миші</a:t>
            </a:r>
            <a:endParaRPr lang="uk-UA" sz="32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44220" y="2253457"/>
            <a:ext cx="4713848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Клавіатури</a:t>
            </a:r>
            <a:endParaRPr lang="uk-UA" sz="32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026" name="Picture 2" descr="Результат пошуку зображень за запитом &quot;мишка комп'ютерна&quot;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backgroundMark x1="19625" y1="55835" x2="49375" y2="85081"/>
                        <a14:backgroundMark x1="36750" y1="68095" x2="45000" y2="825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181" y="3318876"/>
            <a:ext cx="3810000" cy="322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Пов’язане зображення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324" t="23374" r="18632"/>
          <a:stretch/>
        </p:blipFill>
        <p:spPr bwMode="auto">
          <a:xfrm>
            <a:off x="2524004" y="3189144"/>
            <a:ext cx="1984856" cy="3350761"/>
          </a:xfrm>
          <a:prstGeom prst="rect">
            <a:avLst/>
          </a:prstGeom>
          <a:noFill/>
          <a:ln w="57150">
            <a:solidFill>
              <a:srgbClr val="9C873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1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1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Переміщення в тестовому редакторі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12126" y="1196296"/>
            <a:ext cx="9278911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Виділити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текст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можна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за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допомогою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протягування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миші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.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Необхідно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натиснути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ліву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кнопку мишки і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протягувати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. 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10" y="3329995"/>
            <a:ext cx="2182248" cy="217847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9537" y="1974034"/>
            <a:ext cx="1241231" cy="2090014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</p:spPr>
      </p:pic>
      <p:sp>
        <p:nvSpPr>
          <p:cNvPr id="17" name="Скругленный прямоугольник 16"/>
          <p:cNvSpPr/>
          <p:nvPr/>
        </p:nvSpPr>
        <p:spPr>
          <a:xfrm>
            <a:off x="2012125" y="2150537"/>
            <a:ext cx="6484337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Якщо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один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раз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клацнути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лівою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кнопкою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мишки –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виділиться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одне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слово</a:t>
            </a:r>
            <a:endParaRPr lang="uk-UA" sz="2400" b="1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012124" y="3136788"/>
            <a:ext cx="6484337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Якщо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три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рази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клацнути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лівою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кнопкою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мишки –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виділиться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весь </a:t>
            </a:r>
            <a:r>
              <a:rPr lang="ru-RU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абзац</a:t>
            </a:r>
            <a:endParaRPr lang="uk-UA" sz="2400" b="1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012126" y="4090327"/>
            <a:ext cx="9675751" cy="915722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Зазвичай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виділений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фрагмент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виділяється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b="1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синім</a:t>
            </a:r>
            <a:r>
              <a:rPr lang="ru-RU" sz="24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b="1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кольором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.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Щоб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зняти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виділення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,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необхідно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натиснути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за межами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виділеного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фрагменту.</a:t>
            </a:r>
            <a:endParaRPr lang="uk-UA" sz="2400" b="1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9" t="47410" r="46907" b="44677"/>
          <a:stretch/>
        </p:blipFill>
        <p:spPr bwMode="auto">
          <a:xfrm>
            <a:off x="2337049" y="5281685"/>
            <a:ext cx="7876488" cy="1261404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9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Переміщення в тестовому редакторі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6"/>
            <a:ext cx="2009723" cy="1830130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2012126" y="1196296"/>
            <a:ext cx="9278911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Щоб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установити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курсор у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потрібному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місці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тексту, треба навести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вказівник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миші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на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це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місце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і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клацнути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лівою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клавішею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миші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023" y="2340182"/>
            <a:ext cx="2072684" cy="3383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8" t="46965" r="46279" b="33104"/>
          <a:stretch/>
        </p:blipFill>
        <p:spPr bwMode="auto">
          <a:xfrm>
            <a:off x="483861" y="2291036"/>
            <a:ext cx="8827482" cy="3481967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58056"/>
            <a:ext cx="1487606" cy="148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7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Правопис в текстовому редакторі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6"/>
            <a:ext cx="2009723" cy="1830130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2012126" y="1196296"/>
            <a:ext cx="9278911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У текстовому </a:t>
            </a: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редакторі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налаштована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автоматична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перевірка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правопису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під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час </a:t>
            </a:r>
            <a:r>
              <a:rPr lang="ru-RU" sz="24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введення</a:t>
            </a:r>
            <a:r>
              <a:rPr lang="ru-RU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тексту.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58056"/>
            <a:ext cx="1487606" cy="148503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44" t="47097" r="61642" b="47861"/>
          <a:stretch/>
        </p:blipFill>
        <p:spPr bwMode="auto">
          <a:xfrm>
            <a:off x="2150415" y="2524834"/>
            <a:ext cx="4304975" cy="991449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14" b="-1104"/>
          <a:stretch/>
        </p:blipFill>
        <p:spPr>
          <a:xfrm>
            <a:off x="854882" y="4272102"/>
            <a:ext cx="6673623" cy="742516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</p:spPr>
      </p:pic>
      <p:sp>
        <p:nvSpPr>
          <p:cNvPr id="15" name="Скругленный прямоугольник 14"/>
          <p:cNvSpPr/>
          <p:nvPr/>
        </p:nvSpPr>
        <p:spPr>
          <a:xfrm>
            <a:off x="7806519" y="2374714"/>
            <a:ext cx="3523022" cy="125559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Орфографічна помилка</a:t>
            </a:r>
            <a:endParaRPr lang="uk-UA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505623" y="2946599"/>
            <a:ext cx="1300896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7807468" y="4416474"/>
            <a:ext cx="3523022" cy="1283163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Пунктуаційна помилка</a:t>
            </a:r>
            <a:endParaRPr lang="uk-UA" sz="4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5427817" y="5014618"/>
            <a:ext cx="2378702" cy="30156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003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Форматування та редагування тексту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10" y="3329995"/>
            <a:ext cx="2182248" cy="2178473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7465325" y="1196296"/>
            <a:ext cx="4481836" cy="2352122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Редагування</a:t>
            </a:r>
            <a:r>
              <a:rPr lang="ru-RU" sz="3600" b="1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внесення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змін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,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виправлень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та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доповнень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01803" y="4271749"/>
            <a:ext cx="4096227" cy="190277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Форматування</a:t>
            </a:r>
            <a:r>
              <a:rPr lang="ru-RU" sz="3600" b="1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зміна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зовнішнього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sz="3600" dirty="0" err="1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вигляду</a:t>
            </a:r>
            <a:r>
              <a:rPr lang="ru-RU" sz="36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тексту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5" t="25739" r="41717" b="53580"/>
          <a:stretch/>
        </p:blipFill>
        <p:spPr bwMode="auto">
          <a:xfrm>
            <a:off x="1897038" y="1308620"/>
            <a:ext cx="5186149" cy="2127474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1" t="25157" r="26468" b="47852"/>
          <a:stretch/>
        </p:blipFill>
        <p:spPr bwMode="auto">
          <a:xfrm>
            <a:off x="1707158" y="4308738"/>
            <a:ext cx="5392649" cy="1865789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>
            <a:off x="6945037" y="2253457"/>
            <a:ext cx="650448" cy="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099807" y="5459174"/>
            <a:ext cx="501996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988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Видалення символів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6146" name="Picture 2" descr="Результат пошуку зображень за запитом &quot;клавіші delete&quot;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9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217" y="1143282"/>
            <a:ext cx="2488600" cy="248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3357348" y="1691575"/>
            <a:ext cx="4481836" cy="1392014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Видалення символу праворуч від курсору</a:t>
            </a:r>
            <a:endParaRPr lang="ru-RU" sz="32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57348" y="3863844"/>
            <a:ext cx="4481836" cy="1392014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Видалення символу ліворуч від курсору</a:t>
            </a:r>
            <a:endParaRPr lang="ru-RU" sz="32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991584" y="1691575"/>
            <a:ext cx="3390649" cy="1392014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СОН</a:t>
            </a:r>
            <a:r>
              <a:rPr lang="en-US" sz="4800" b="1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│</a:t>
            </a:r>
            <a:r>
              <a:rPr lang="uk-UA" sz="48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ЦЕ</a:t>
            </a:r>
            <a:endParaRPr lang="ru-RU" sz="4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058400" y="2156357"/>
            <a:ext cx="443764" cy="58684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143984" y="3863844"/>
            <a:ext cx="3390649" cy="1392014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СОН</a:t>
            </a:r>
            <a:r>
              <a:rPr lang="en-US" sz="4800" b="1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│</a:t>
            </a:r>
            <a:r>
              <a:rPr lang="uk-UA" sz="4800" b="1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ЦЕ</a:t>
            </a:r>
            <a:endParaRPr lang="ru-RU" sz="48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465026" y="4266430"/>
            <a:ext cx="443764" cy="58684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8" name="Picture 4" descr="Результат пошуку зображень за запитом &quot;клавіші backspace&quot;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500" b="90000" l="4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91" y="2784765"/>
            <a:ext cx="3146266" cy="314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24" y="5123739"/>
            <a:ext cx="1617383" cy="161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82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4" grpId="0" animBg="1"/>
      <p:bldP spid="2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/>
          <p:cNvSpPr txBox="1"/>
          <p:nvPr/>
        </p:nvSpPr>
        <p:spPr>
          <a:xfrm>
            <a:off x="1528286" y="2566995"/>
            <a:ext cx="96292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8800" b="1" i="1" dirty="0" smtClean="0"/>
              <a:t>Фізкультхвилинка</a:t>
            </a:r>
            <a:endParaRPr lang="ru-RU" sz="8800" b="1" i="1" dirty="0"/>
          </a:p>
        </p:txBody>
      </p:sp>
    </p:spTree>
    <p:extLst>
      <p:ext uri="{BB962C8B-B14F-4D97-AF65-F5344CB8AC3E}">
        <p14:creationId xmlns:p14="http://schemas.microsoft.com/office/powerpoint/2010/main" val="491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43201" y="104932"/>
            <a:ext cx="9203960" cy="914400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Практична робота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681" y1="80374" x2="9362" y2="94393"/>
                        <a14:foregroundMark x1="23404" y1="52336" x2="46383" y2="46262"/>
                        <a14:foregroundMark x1="22979" y1="45794" x2="28085" y2="62150"/>
                        <a14:foregroundMark x1="40426" y1="46262" x2="41702" y2="60280"/>
                        <a14:foregroundMark x1="36170" y1="43458" x2="46809" y2="61215"/>
                        <a14:foregroundMark x1="22128" y1="52336" x2="18298" y2="67290"/>
                        <a14:foregroundMark x1="18298" y1="51402" x2="44255" y2="62150"/>
                        <a14:foregroundMark x1="59149" y1="30841" x2="86383" y2="2336"/>
                        <a14:foregroundMark x1="85106" y1="6075" x2="88511" y2="42991"/>
                        <a14:foregroundMark x1="95319" y1="31776" x2="66383" y2="44393"/>
                        <a14:foregroundMark x1="69787" y1="28972" x2="71915" y2="48131"/>
                        <a14:foregroundMark x1="83830" y1="13551" x2="63830" y2="35514"/>
                        <a14:foregroundMark x1="84681" y1="10280" x2="57872" y2="35514"/>
                        <a14:foregroundMark x1="82979" y1="3271" x2="53617" y2="30841"/>
                        <a14:foregroundMark x1="87234" y1="7477" x2="99149" y2="39720"/>
                        <a14:foregroundMark x1="96596" y1="46262" x2="95319" y2="50000"/>
                        <a14:foregroundMark x1="91064" y1="53271" x2="51489" y2="31776"/>
                        <a14:foregroundMark x1="55745" y1="39720" x2="68511" y2="45794"/>
                        <a14:foregroundMark x1="85106" y1="28037" x2="79149" y2="49533"/>
                        <a14:foregroundMark x1="69787" y1="29439" x2="95745" y2="48131"/>
                        <a14:foregroundMark x1="94468" y1="37850" x2="87234" y2="50000"/>
                        <a14:foregroundMark x1="72340" y1="34579" x2="80426" y2="6075"/>
                        <a14:foregroundMark x1="73617" y1="51402" x2="64255" y2="88318"/>
                        <a14:foregroundMark x1="24255" y1="59813" x2="40851" y2="77570"/>
                        <a14:foregroundMark x1="53191" y1="62617" x2="17021" y2="70561"/>
                        <a14:foregroundMark x1="26383" y1="48598" x2="40426" y2="42991"/>
                        <a14:foregroundMark x1="40426" y1="45794" x2="15319" y2="57477"/>
                        <a14:foregroundMark x1="22979" y1="49533" x2="54468" y2="51402"/>
                        <a14:foregroundMark x1="37021" y1="45794" x2="34468" y2="88318"/>
                        <a14:foregroundMark x1="13617" y1="42991" x2="21702" y2="38318"/>
                        <a14:foregroundMark x1="39574" y1="34579" x2="45106" y2="39720"/>
                        <a14:foregroundMark x1="85106" y1="12617" x2="93191" y2="33178"/>
                        <a14:foregroundMark x1="82979" y1="13551" x2="77872" y2="34112"/>
                        <a14:backgroundMark x1="18298" y1="37850" x2="23404" y2="38318"/>
                        <a14:backgroundMark x1="16170" y1="38318" x2="13191" y2="45327"/>
                        <a14:backgroundMark x1="34043" y1="34579" x2="42553" y2="34579"/>
                        <a14:backgroundMark x1="42553" y1="35514" x2="45957" y2="40654"/>
                        <a14:backgroundMark x1="40426" y1="29907" x2="46383" y2="32243"/>
                        <a14:backgroundMark x1="51915" y1="48598" x2="55745" y2="53271"/>
                        <a14:backgroundMark x1="45532" y1="43458" x2="47660" y2="47196"/>
                        <a14:backgroundMark x1="51064" y1="46729" x2="54468" y2="53738"/>
                        <a14:backgroundMark x1="50213" y1="43925" x2="45532" y2="47196"/>
                        <a14:backgroundMark x1="45532" y1="42056" x2="46383" y2="39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139135"/>
            <a:ext cx="2321804" cy="21143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10" y="3329995"/>
            <a:ext cx="2182248" cy="2178473"/>
          </a:xfrm>
          <a:prstGeom prst="rect">
            <a:avLst/>
          </a:prstGeom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5" t="45157" r="34963" b="23981"/>
          <a:stretch/>
        </p:blipFill>
        <p:spPr bwMode="auto">
          <a:xfrm>
            <a:off x="2743201" y="2053953"/>
            <a:ext cx="8944590" cy="4441334"/>
          </a:xfrm>
          <a:prstGeom prst="rect">
            <a:avLst/>
          </a:prstGeom>
          <a:noFill/>
          <a:ln w="57150">
            <a:solidFill>
              <a:srgbClr val="9C873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323439" y="1196296"/>
            <a:ext cx="5967598" cy="772969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270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ru-RU" sz="2400" dirty="0" err="1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Відкрити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en-US" sz="2400" dirty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Microsoft Office </a:t>
            </a:r>
            <a:r>
              <a:rPr lang="en-US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Word</a:t>
            </a:r>
            <a:endParaRPr lang="uk-UA" sz="2400" dirty="0" smtClean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  <a:p>
            <a:pPr marL="457200" indent="-457200">
              <a:buAutoNum type="arabicPeriod"/>
            </a:pPr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Ввести текст</a:t>
            </a:r>
            <a:r>
              <a:rPr lang="ru-RU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 </a:t>
            </a:r>
            <a:endParaRPr lang="ru-RU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98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97">
        <p14:doors dir="vert"/>
      </p:transition>
    </mc:Choice>
    <mc:Fallback xmlns="">
      <p:transition spd="slow" advTm="9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31364" y="82446"/>
            <a:ext cx="9203960" cy="760702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Підсумок уроку</a:t>
            </a:r>
            <a:endParaRPr lang="ru-RU" sz="36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38202" y="1786521"/>
            <a:ext cx="9262754" cy="71952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 таке текстовий редактор??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8202" y="2738592"/>
            <a:ext cx="9262754" cy="71952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 означає редагувати текст?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38202" y="3603511"/>
            <a:ext cx="9262754" cy="71952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 означає форматувати текст?</a:t>
            </a:r>
            <a:endParaRPr lang="uk-UA" sz="2400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38202" y="4434133"/>
            <a:ext cx="9262754" cy="719528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190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ln>
                  <a:solidFill>
                    <a:srgbClr val="9C8730"/>
                  </a:solidFill>
                </a:ln>
                <a:solidFill>
                  <a:sysClr val="windowText" lastClr="000000"/>
                </a:solidFill>
              </a:rPr>
              <a:t>Що можна робити в текстовому редакторі?</a:t>
            </a:r>
            <a:endParaRPr lang="uk-UA" sz="2400" b="1" dirty="0">
              <a:ln>
                <a:solidFill>
                  <a:srgbClr val="9C873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3956"/>
            <a:ext cx="2914985" cy="290994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28" y="204282"/>
            <a:ext cx="1492136" cy="14921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8365" y1="36944" x2="73585" y2="48333"/>
                        <a14:foregroundMark x1="30503" y1="43889" x2="54088" y2="5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155" y="5486400"/>
            <a:ext cx="1211580" cy="13716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5111" y1="34800" x2="77333" y2="3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427" y="5386204"/>
            <a:ext cx="1135578" cy="12617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82" y="5088519"/>
            <a:ext cx="1856819" cy="155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4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200">
        <p14:doors dir="vert"/>
      </p:transition>
    </mc:Choice>
    <mc:Fallback xmlns="">
      <p:transition spd="slow" advTm="12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68226" y="629391"/>
            <a:ext cx="9203960" cy="5676405"/>
          </a:xfrm>
          <a:prstGeom prst="roundRect">
            <a:avLst/>
          </a:prstGeom>
          <a:blipFill dpi="0" rotWithShape="0">
            <a:blip r:embed="rId2">
              <a:lum/>
            </a:blip>
            <a:srcRect/>
            <a:stretch>
              <a:fillRect l="-104729" t="-24718" r="-10574" b="-67759"/>
            </a:stretch>
          </a:blipFill>
          <a:ln w="57150">
            <a:solidFill>
              <a:srgbClr val="9C8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5000" dirty="0" smtClean="0">
                <a:ln>
                  <a:solidFill>
                    <a:srgbClr val="9C8730"/>
                  </a:solidFill>
                </a:ln>
                <a:solidFill>
                  <a:srgbClr val="9C873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Дякую за увагу!</a:t>
            </a:r>
            <a:endParaRPr lang="ru-RU" sz="15000" dirty="0">
              <a:ln>
                <a:solidFill>
                  <a:srgbClr val="9C8730"/>
                </a:solidFill>
              </a:ln>
              <a:solidFill>
                <a:srgbClr val="9C873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2121463"/>
            <a:ext cx="2914985" cy="29099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28" y="204282"/>
            <a:ext cx="1492136" cy="14921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8365" y1="36944" x2="73585" y2="48333"/>
                        <a14:foregroundMark x1="30503" y1="43889" x2="54088" y2="5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902" y="5292596"/>
            <a:ext cx="1553966" cy="17592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5111" y1="34800" x2="77333" y2="3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416" y="5539783"/>
            <a:ext cx="1407141" cy="15634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10547" y1="81628" x2="10547" y2="81628"/>
                        <a14:foregroundMark x1="89844" y1="86047" x2="89844" y2="86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81" y="5392481"/>
            <a:ext cx="1856819" cy="15594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02966" y="2145195"/>
            <a:ext cx="2989034" cy="29099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636" y="155126"/>
            <a:ext cx="1492136" cy="149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9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680">
        <p14:doors dir="vert"/>
      </p:transition>
    </mc:Choice>
    <mc:Fallback xmlns="">
      <p:transition spd="slow" advTm="2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7|1.1|1.2|1.3|1|1|0.9|1|0.9|1.2|1.2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|1.2|1.6|1.2|1.5|1.5|1.1|2.6|1.3|2|1|0.9|1.2|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4585</TotalTime>
  <Words>496</Words>
  <Application>Microsoft Office PowerPoint</Application>
  <PresentationFormat>Широкоэкранный</PresentationFormat>
  <Paragraphs>101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Інна Корпан</dc:creator>
  <cp:lastModifiedBy>3</cp:lastModifiedBy>
  <cp:revision>123</cp:revision>
  <dcterms:created xsi:type="dcterms:W3CDTF">2015-12-26T12:01:52Z</dcterms:created>
  <dcterms:modified xsi:type="dcterms:W3CDTF">2021-03-26T09:43:00Z</dcterms:modified>
</cp:coreProperties>
</file>