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</p:sldIdLst>
  <p:sldSz cx="18288000" cy="10287000"/>
  <p:notesSz cx="6858000" cy="9144000"/>
  <p:embeddedFontLst>
    <p:embeddedFont>
      <p:font typeface="Montserrat Classic Bold" panose="020B0604020202020204" charset="0"/>
      <p:regular r:id="rId14"/>
    </p:embeddedFont>
    <p:embeddedFont>
      <p:font typeface="Roboto Slab Bold" panose="020B0604020202020204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0" d="100"/>
          <a:sy n="70" d="100"/>
        </p:scale>
        <p:origin x="69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sv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svg"/><Relationship Id="rId4" Type="http://schemas.openxmlformats.org/officeDocument/2006/relationships/image" Target="../media/image21.png"/><Relationship Id="rId9" Type="http://schemas.openxmlformats.org/officeDocument/2006/relationships/image" Target="../media/image26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3180996" y="-3180996"/>
            <a:ext cx="10287000" cy="16648991"/>
            <a:chOff x="0" y="0"/>
            <a:chExt cx="2354580" cy="38107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53310" cy="3810769"/>
            </a:xfrm>
            <a:custGeom>
              <a:avLst/>
              <a:gdLst/>
              <a:ahLst/>
              <a:cxnLst/>
              <a:rect l="l" t="t" r="r" b="b"/>
              <a:pathLst>
                <a:path w="2353310" h="3810769">
                  <a:moveTo>
                    <a:pt x="784860" y="3743459"/>
                  </a:moveTo>
                  <a:cubicBezTo>
                    <a:pt x="905510" y="3784099"/>
                    <a:pt x="1042670" y="3810769"/>
                    <a:pt x="1177290" y="3810769"/>
                  </a:cubicBezTo>
                  <a:cubicBezTo>
                    <a:pt x="1311910" y="3810769"/>
                    <a:pt x="1441450" y="3787909"/>
                    <a:pt x="1560830" y="3747269"/>
                  </a:cubicBezTo>
                  <a:cubicBezTo>
                    <a:pt x="1563370" y="3745999"/>
                    <a:pt x="1565910" y="3745999"/>
                    <a:pt x="1568450" y="3744729"/>
                  </a:cubicBezTo>
                  <a:cubicBezTo>
                    <a:pt x="2016760" y="3582169"/>
                    <a:pt x="2346960" y="3152909"/>
                    <a:pt x="2353310" y="2648361"/>
                  </a:cubicBezTo>
                  <a:lnTo>
                    <a:pt x="2353310" y="0"/>
                  </a:lnTo>
                  <a:lnTo>
                    <a:pt x="0" y="0"/>
                  </a:lnTo>
                  <a:lnTo>
                    <a:pt x="0" y="2646367"/>
                  </a:lnTo>
                  <a:cubicBezTo>
                    <a:pt x="6350" y="3155449"/>
                    <a:pt x="331470" y="3584709"/>
                    <a:pt x="784860" y="3743459"/>
                  </a:cubicBezTo>
                  <a:close/>
                </a:path>
              </a:pathLst>
            </a:custGeom>
            <a:solidFill>
              <a:srgbClr val="AE7EB8"/>
            </a:solidFill>
          </p:spPr>
        </p:sp>
      </p:grpSp>
      <p:sp>
        <p:nvSpPr>
          <p:cNvPr id="4" name="Freeform 4"/>
          <p:cNvSpPr/>
          <p:nvPr/>
        </p:nvSpPr>
        <p:spPr>
          <a:xfrm>
            <a:off x="8324496" y="1848436"/>
            <a:ext cx="9137093" cy="6590129"/>
          </a:xfrm>
          <a:custGeom>
            <a:avLst/>
            <a:gdLst/>
            <a:ahLst/>
            <a:cxnLst/>
            <a:rect l="l" t="t" r="r" b="b"/>
            <a:pathLst>
              <a:path w="9137093" h="6590129">
                <a:moveTo>
                  <a:pt x="0" y="0"/>
                </a:moveTo>
                <a:lnTo>
                  <a:pt x="9137093" y="0"/>
                </a:lnTo>
                <a:lnTo>
                  <a:pt x="9137093" y="6590128"/>
                </a:lnTo>
                <a:lnTo>
                  <a:pt x="0" y="659012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TextBox 5"/>
          <p:cNvSpPr txBox="1"/>
          <p:nvPr/>
        </p:nvSpPr>
        <p:spPr>
          <a:xfrm>
            <a:off x="699515" y="3554744"/>
            <a:ext cx="7425202" cy="11403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9485"/>
              </a:lnSpc>
            </a:pPr>
            <a:r>
              <a:rPr lang="en-US" sz="6199" b="1" dirty="0" err="1">
                <a:solidFill>
                  <a:srgbClr val="FFFFFF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Зведені</a:t>
            </a:r>
            <a:r>
              <a:rPr lang="en-US" sz="6199" b="1" dirty="0">
                <a:solidFill>
                  <a:srgbClr val="FFFFFF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</a:t>
            </a:r>
            <a:r>
              <a:rPr lang="en-US" sz="6199" b="1" dirty="0" err="1">
                <a:solidFill>
                  <a:srgbClr val="FFFFFF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таблиці</a:t>
            </a:r>
            <a:endParaRPr lang="en-US" sz="6199" b="1" dirty="0">
              <a:solidFill>
                <a:srgbClr val="FFFFFF"/>
              </a:solidFill>
              <a:latin typeface="Roboto Slab Bold"/>
              <a:ea typeface="Roboto Slab Bold"/>
              <a:cs typeface="Roboto Slab Bold"/>
              <a:sym typeface="Roboto Slab Bold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-749290" y="7554662"/>
            <a:ext cx="1777990" cy="1703638"/>
          </a:xfrm>
          <a:custGeom>
            <a:avLst/>
            <a:gdLst/>
            <a:ahLst/>
            <a:cxnLst/>
            <a:rect l="l" t="t" r="r" b="b"/>
            <a:pathLst>
              <a:path w="1777990" h="1703638">
                <a:moveTo>
                  <a:pt x="0" y="0"/>
                </a:moveTo>
                <a:lnTo>
                  <a:pt x="1777990" y="0"/>
                </a:lnTo>
                <a:lnTo>
                  <a:pt x="1777990" y="1703638"/>
                </a:lnTo>
                <a:lnTo>
                  <a:pt x="0" y="17036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flipH="1" flipV="1">
            <a:off x="4517927" y="8590830"/>
            <a:ext cx="2970998" cy="1696170"/>
          </a:xfrm>
          <a:custGeom>
            <a:avLst/>
            <a:gdLst/>
            <a:ahLst/>
            <a:cxnLst/>
            <a:rect l="l" t="t" r="r" b="b"/>
            <a:pathLst>
              <a:path w="2970998" h="1696170">
                <a:moveTo>
                  <a:pt x="2970998" y="1696170"/>
                </a:moveTo>
                <a:lnTo>
                  <a:pt x="0" y="1696170"/>
                </a:lnTo>
                <a:lnTo>
                  <a:pt x="0" y="0"/>
                </a:lnTo>
                <a:lnTo>
                  <a:pt x="2970998" y="0"/>
                </a:lnTo>
                <a:lnTo>
                  <a:pt x="2970998" y="169617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7259300" y="617480"/>
            <a:ext cx="1777990" cy="1703638"/>
          </a:xfrm>
          <a:custGeom>
            <a:avLst/>
            <a:gdLst/>
            <a:ahLst/>
            <a:cxnLst/>
            <a:rect l="l" t="t" r="r" b="b"/>
            <a:pathLst>
              <a:path w="1777990" h="1703638">
                <a:moveTo>
                  <a:pt x="0" y="0"/>
                </a:moveTo>
                <a:lnTo>
                  <a:pt x="1777990" y="0"/>
                </a:lnTo>
                <a:lnTo>
                  <a:pt x="1777990" y="1703637"/>
                </a:lnTo>
                <a:lnTo>
                  <a:pt x="0" y="170363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6511665" y="-230605"/>
            <a:ext cx="2970998" cy="1696170"/>
          </a:xfrm>
          <a:custGeom>
            <a:avLst/>
            <a:gdLst/>
            <a:ahLst/>
            <a:cxnLst/>
            <a:rect l="l" t="t" r="r" b="b"/>
            <a:pathLst>
              <a:path w="2970998" h="1696170">
                <a:moveTo>
                  <a:pt x="2970998" y="0"/>
                </a:moveTo>
                <a:lnTo>
                  <a:pt x="0" y="0"/>
                </a:lnTo>
                <a:lnTo>
                  <a:pt x="0" y="1696170"/>
                </a:lnTo>
                <a:lnTo>
                  <a:pt x="2970998" y="1696170"/>
                </a:lnTo>
                <a:lnTo>
                  <a:pt x="2970998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788203" y="6492494"/>
            <a:ext cx="11160313" cy="3794506"/>
          </a:xfrm>
          <a:custGeom>
            <a:avLst/>
            <a:gdLst/>
            <a:ahLst/>
            <a:cxnLst/>
            <a:rect l="l" t="t" r="r" b="b"/>
            <a:pathLst>
              <a:path w="11160313" h="3794506">
                <a:moveTo>
                  <a:pt x="0" y="0"/>
                </a:moveTo>
                <a:lnTo>
                  <a:pt x="11160313" y="0"/>
                </a:lnTo>
                <a:lnTo>
                  <a:pt x="11160313" y="3794506"/>
                </a:lnTo>
                <a:lnTo>
                  <a:pt x="0" y="37945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177" b="-177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955538" y="352433"/>
            <a:ext cx="12851908" cy="86227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06"/>
              </a:lnSpc>
              <a:spcBef>
                <a:spcPct val="0"/>
              </a:spcBef>
            </a:pPr>
            <a:r>
              <a:rPr lang="en-US" sz="3953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</a:t>
            </a:r>
            <a:r>
              <a:rPr lang="en-US" sz="3953" b="1" spc="51">
                <a:solidFill>
                  <a:srgbClr val="576586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Зведені таблиці Excel</a:t>
            </a:r>
            <a:r>
              <a:rPr lang="en-US" sz="3953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– це інструмент, який за даними таблиці формує звіт за заданим алгоритмом. Зведена таблиця дозволяє розбити табличну базу даних на групи і вивести проміжні підсумки з будь яким рівнем деталізації.</a:t>
            </a:r>
          </a:p>
          <a:p>
            <a:pPr algn="just">
              <a:lnSpc>
                <a:spcPts val="6206"/>
              </a:lnSpc>
              <a:spcBef>
                <a:spcPct val="0"/>
              </a:spcBef>
            </a:pPr>
            <a:r>
              <a:rPr lang="en-US" sz="3953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За допомогою зведених таблиць можна швидко опрацьовувати великі обсяги інформації: відфільтровувати, порівнювати, групувати дані. Це значно полегшує працю багатьом фахівцям (менеджерам, соціологам…)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87289" y="393752"/>
            <a:ext cx="17084736" cy="9404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671"/>
              </a:lnSpc>
              <a:spcBef>
                <a:spcPct val="0"/>
              </a:spcBef>
            </a:pPr>
            <a:r>
              <a:rPr lang="en-US" sz="2975" b="1" spc="3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</a:t>
            </a:r>
            <a:r>
              <a:rPr lang="en-US" sz="2975" b="1" spc="38">
                <a:solidFill>
                  <a:srgbClr val="F2CF69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Зведена таблиця</a:t>
            </a:r>
            <a:r>
              <a:rPr lang="en-US" sz="2975" b="1" spc="3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 — це інтерактивна таблиця, за допомогою якої знахо­дять підсумкові значення для великих обсягів даних, використовуючи об­раний формат та метод обчислення. Її використовують для швидкого підве­дення підсумків або об’єднання великих обсягів даних. Міняючи місцями рядки і стовпці, можна створити нові підсумки вихідних даних; при відоб­раженні різних сторінок можна до того ж здійснити фільтрування даних, а також відобразити детально дані області.?    </a:t>
            </a:r>
          </a:p>
          <a:p>
            <a:pPr algn="just">
              <a:lnSpc>
                <a:spcPts val="4671"/>
              </a:lnSpc>
              <a:spcBef>
                <a:spcPct val="0"/>
              </a:spcBef>
            </a:pPr>
            <a:r>
              <a:rPr lang="en-US" sz="2975" b="1" spc="3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   Зведену таблицю можна створити на основі даних, що знаходяться у списках чи електронних таблицях, однак їх використання є доцільним тоді, коли дані в таких таблицях повторюються, що дозволяє їх групувати на ос­нові використання деякої вбудованої функції, тобто підводити підсумки.?    </a:t>
            </a:r>
          </a:p>
          <a:p>
            <a:pPr algn="just">
              <a:lnSpc>
                <a:spcPts val="4671"/>
              </a:lnSpc>
              <a:spcBef>
                <a:spcPct val="0"/>
              </a:spcBef>
            </a:pPr>
            <a:r>
              <a:rPr lang="en-US" sz="2975" b="1" spc="3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Для створення зведеної таблиці призначений </a:t>
            </a:r>
            <a:r>
              <a:rPr lang="en-US" sz="2975" b="1" spc="38">
                <a:solidFill>
                  <a:srgbClr val="F2CF69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Майстер зведених таб­лиць і діаграм</a:t>
            </a:r>
            <a:r>
              <a:rPr lang="en-US" sz="2975" b="1" spc="3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, викликати який можна за допомогою вказівки </a:t>
            </a:r>
            <a:r>
              <a:rPr lang="en-US" sz="2975" b="1" spc="38">
                <a:solidFill>
                  <a:srgbClr val="F2CF69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Дані/Зведена таблиця</a:t>
            </a:r>
            <a:r>
              <a:rPr lang="en-US" sz="2975" b="1" spc="3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.?    </a:t>
            </a:r>
          </a:p>
          <a:p>
            <a:pPr algn="just">
              <a:lnSpc>
                <a:spcPts val="4671"/>
              </a:lnSpc>
              <a:spcBef>
                <a:spcPct val="0"/>
              </a:spcBef>
            </a:pPr>
            <a:r>
              <a:rPr lang="en-US" sz="2975" b="1" spc="38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   При побудові зведеної таблиці на основі списку, створеного в MS Excel, необхідно задати діапазон даних, що береться за основу, вказати макет та параметри зведеної таблиці.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7B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6336600" y="0"/>
            <a:ext cx="11951400" cy="10326691"/>
          </a:xfrm>
          <a:prstGeom prst="rect">
            <a:avLst/>
          </a:prstGeom>
          <a:solidFill>
            <a:srgbClr val="F8F7ED"/>
          </a:solidFill>
        </p:spPr>
      </p:sp>
      <p:sp>
        <p:nvSpPr>
          <p:cNvPr id="3" name="AutoShape 3"/>
          <p:cNvSpPr/>
          <p:nvPr/>
        </p:nvSpPr>
        <p:spPr>
          <a:xfrm>
            <a:off x="287761" y="323729"/>
            <a:ext cx="8623949" cy="4144936"/>
          </a:xfrm>
          <a:prstGeom prst="rect">
            <a:avLst/>
          </a:prstGeom>
          <a:solidFill>
            <a:srgbClr val="FBCBFF"/>
          </a:solidFill>
        </p:spPr>
      </p:sp>
      <p:sp>
        <p:nvSpPr>
          <p:cNvPr id="4" name="AutoShape 4"/>
          <p:cNvSpPr/>
          <p:nvPr/>
        </p:nvSpPr>
        <p:spPr>
          <a:xfrm>
            <a:off x="157122" y="637078"/>
            <a:ext cx="8885226" cy="4323483"/>
          </a:xfrm>
          <a:prstGeom prst="rect">
            <a:avLst/>
          </a:prstGeom>
          <a:solidFill>
            <a:srgbClr val="707BFB"/>
          </a:solidFill>
        </p:spPr>
      </p:sp>
      <p:sp>
        <p:nvSpPr>
          <p:cNvPr id="5" name="AutoShape 5"/>
          <p:cNvSpPr/>
          <p:nvPr/>
        </p:nvSpPr>
        <p:spPr>
          <a:xfrm>
            <a:off x="265007" y="852847"/>
            <a:ext cx="8669457" cy="4107714"/>
          </a:xfrm>
          <a:prstGeom prst="rect">
            <a:avLst/>
          </a:prstGeom>
          <a:solidFill>
            <a:srgbClr val="FBCBFF"/>
          </a:solidFill>
        </p:spPr>
      </p:sp>
      <p:sp>
        <p:nvSpPr>
          <p:cNvPr id="6" name="TextBox 6"/>
          <p:cNvSpPr txBox="1"/>
          <p:nvPr/>
        </p:nvSpPr>
        <p:spPr>
          <a:xfrm>
            <a:off x="847649" y="1484119"/>
            <a:ext cx="7711032" cy="24770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684"/>
              </a:lnSpc>
              <a:spcBef>
                <a:spcPct val="0"/>
              </a:spcBef>
            </a:pPr>
            <a:r>
              <a:rPr lang="en-US" sz="4257" b="1" spc="5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Зведені таблиці зручні при аналізі даних з кількох причин:?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8911709" y="729022"/>
            <a:ext cx="8905343" cy="8998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55649" lvl="1" indent="-377824" algn="just">
              <a:lnSpc>
                <a:spcPts val="5494"/>
              </a:lnSpc>
              <a:buFont typeface="Arial"/>
              <a:buChar char="•"/>
            </a:pPr>
            <a:r>
              <a:rPr lang="en-US" sz="3499" b="1" spc="4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дозволяють створювати узагальнюючі таблиці, що надають можливість групування однотипних даних, підведення підсумків,статичних характеристик записів;?   </a:t>
            </a:r>
          </a:p>
          <a:p>
            <a:pPr marL="755649" lvl="1" indent="-377824" algn="just">
              <a:lnSpc>
                <a:spcPts val="5494"/>
              </a:lnSpc>
              <a:buFont typeface="Arial"/>
              <a:buChar char="•"/>
            </a:pPr>
            <a:r>
              <a:rPr lang="en-US" sz="3499" b="1" spc="4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легко перетворюються;</a:t>
            </a:r>
          </a:p>
          <a:p>
            <a:pPr marL="755649" lvl="1" indent="-377824" algn="just">
              <a:lnSpc>
                <a:spcPts val="5494"/>
              </a:lnSpc>
              <a:buFont typeface="Arial"/>
              <a:buChar char="•"/>
            </a:pPr>
            <a:r>
              <a:rPr lang="en-US" sz="3499" b="1" spc="4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?дозволяють виконувати автоматичний добір інформації;?   </a:t>
            </a:r>
          </a:p>
          <a:p>
            <a:pPr marL="755649" lvl="1" indent="-377824" algn="just">
              <a:lnSpc>
                <a:spcPts val="5494"/>
              </a:lnSpc>
              <a:buFont typeface="Arial"/>
              <a:buChar char="•"/>
            </a:pPr>
            <a:r>
              <a:rPr lang="en-US" sz="3499" b="1" spc="4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на основі зведених таблиць будуються діаграми, що динамічно перебудовуються разом зі зміною зведеної таблиці.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465174" y="0"/>
            <a:ext cx="10182909" cy="2388355"/>
          </a:xfrm>
          <a:custGeom>
            <a:avLst/>
            <a:gdLst/>
            <a:ahLst/>
            <a:cxnLst/>
            <a:rect l="l" t="t" r="r" b="b"/>
            <a:pathLst>
              <a:path w="10182909" h="2388355">
                <a:moveTo>
                  <a:pt x="0" y="0"/>
                </a:moveTo>
                <a:lnTo>
                  <a:pt x="10182909" y="0"/>
                </a:lnTo>
                <a:lnTo>
                  <a:pt x="10182909" y="2388355"/>
                </a:lnTo>
                <a:lnTo>
                  <a:pt x="0" y="23883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255" b="-25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316909" y="548703"/>
            <a:ext cx="12942391" cy="807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50"/>
              </a:lnSpc>
              <a:spcBef>
                <a:spcPct val="0"/>
              </a:spcBef>
            </a:pPr>
            <a:r>
              <a:rPr lang="en-US" sz="4299" b="1" spc="5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Алгоритм побудови зведеної таблиці в Excel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534923" y="3183472"/>
            <a:ext cx="17753077" cy="4698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863596" lvl="1" indent="-431798" algn="l">
              <a:lnSpc>
                <a:spcPts val="6279"/>
              </a:lnSpc>
              <a:spcBef>
                <a:spcPct val="0"/>
              </a:spcBef>
              <a:buAutoNum type="arabicPeriod"/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Виділіть будь яку комірку в середині таблиці і виберіть команду «Вставка»/»Сводная таблица» (мал. 1)</a:t>
            </a:r>
          </a:p>
          <a:p>
            <a:pPr algn="l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2. У вікні «Сводная таблица» , поставте галочку «На новий лист» і натисніть кнопку ОК (мал. 2). До книги буде додано новий аркуш, на якому буде розміщено макет створюваної зведеної таблиці, список полів та панель інструментів зведеної таблиці.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91786" y="1028700"/>
            <a:ext cx="16904429" cy="6360567"/>
          </a:xfrm>
          <a:custGeom>
            <a:avLst/>
            <a:gdLst/>
            <a:ahLst/>
            <a:cxnLst/>
            <a:rect l="l" t="t" r="r" b="b"/>
            <a:pathLst>
              <a:path w="16904429" h="6360567">
                <a:moveTo>
                  <a:pt x="0" y="0"/>
                </a:moveTo>
                <a:lnTo>
                  <a:pt x="16904428" y="0"/>
                </a:lnTo>
                <a:lnTo>
                  <a:pt x="16904428" y="6360567"/>
                </a:lnTo>
                <a:lnTo>
                  <a:pt x="0" y="63605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815369" y="-212581"/>
            <a:ext cx="8716318" cy="3106179"/>
          </a:xfrm>
          <a:custGeom>
            <a:avLst/>
            <a:gdLst/>
            <a:ahLst/>
            <a:cxnLst/>
            <a:rect l="l" t="t" r="r" b="b"/>
            <a:pathLst>
              <a:path w="8716318" h="3106179">
                <a:moveTo>
                  <a:pt x="0" y="0"/>
                </a:moveTo>
                <a:lnTo>
                  <a:pt x="8716318" y="0"/>
                </a:lnTo>
                <a:lnTo>
                  <a:pt x="8716318" y="3106179"/>
                </a:lnTo>
                <a:lnTo>
                  <a:pt x="0" y="310617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178" b="-178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8930861" y="1419008"/>
            <a:ext cx="6491750" cy="3941838"/>
          </a:xfrm>
          <a:custGeom>
            <a:avLst/>
            <a:gdLst/>
            <a:ahLst/>
            <a:cxnLst/>
            <a:rect l="l" t="t" r="r" b="b"/>
            <a:pathLst>
              <a:path w="6491750" h="3941838">
                <a:moveTo>
                  <a:pt x="0" y="0"/>
                </a:moveTo>
                <a:lnTo>
                  <a:pt x="6491750" y="0"/>
                </a:lnTo>
                <a:lnTo>
                  <a:pt x="6491750" y="3941838"/>
                </a:lnTo>
                <a:lnTo>
                  <a:pt x="0" y="394183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4787970" y="485755"/>
            <a:ext cx="12333089" cy="745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3. Панель інструментів містить чотири вікна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396683" y="5405733"/>
            <a:ext cx="17891317" cy="46983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1 –до вікна Фильтр отчета потрібно претягти назву поля, за яким відображатиметься фільтрація. В області даних будуть відображені підсумкові дані для значення, що вибране зі списку Фильтр отчета.</a:t>
            </a:r>
          </a:p>
          <a:p>
            <a:pPr algn="l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2- до вікна Название строк потрібно перетягти назви полів, які стануть заголовками роядків у зведеній таблиці.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10335652" y="0"/>
            <a:ext cx="7952348" cy="3527951"/>
          </a:xfrm>
          <a:custGeom>
            <a:avLst/>
            <a:gdLst/>
            <a:ahLst/>
            <a:cxnLst/>
            <a:rect l="l" t="t" r="r" b="b"/>
            <a:pathLst>
              <a:path w="7952348" h="3527951">
                <a:moveTo>
                  <a:pt x="7952348" y="0"/>
                </a:moveTo>
                <a:lnTo>
                  <a:pt x="0" y="0"/>
                </a:lnTo>
                <a:lnTo>
                  <a:pt x="0" y="3527951"/>
                </a:lnTo>
                <a:lnTo>
                  <a:pt x="7952348" y="3527951"/>
                </a:lnTo>
                <a:lnTo>
                  <a:pt x="7952348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t="-125" b="-125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514350" y="3769359"/>
            <a:ext cx="17259300" cy="54889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3- до вікна Название столбцов потрібно перетягти назви полів, за якими проводитиметься групування і підведення підсумків.</a:t>
            </a:r>
          </a:p>
          <a:p>
            <a:pPr algn="l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4- до поля Значения слід помістити назви стовпців, над якими виконуватиметься обчислення. Значення полів використовується для заповнення комірок зведеної таблиці підсумковими даними.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33679" y="605033"/>
            <a:ext cx="17020643" cy="91729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669"/>
              </a:lnSpc>
              <a:spcBef>
                <a:spcPct val="0"/>
              </a:spcBef>
            </a:pPr>
            <a:r>
              <a:rPr lang="en-US" sz="4247" b="1" spc="5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 </a:t>
            </a:r>
            <a:r>
              <a:rPr lang="en-US" sz="4247" b="1" spc="55">
                <a:solidFill>
                  <a:srgbClr val="F2CF69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Поле рядка</a:t>
            </a:r>
            <a:r>
              <a:rPr lang="en-US" sz="4247" b="1" spc="5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 — це поле вихідного списку чи таблиці, яке розміщується до області рядків зведеної таблиці. Значення цього поля у вихідній таблиці повторюються?    </a:t>
            </a:r>
            <a:r>
              <a:rPr lang="en-US" sz="4247" b="1" spc="55">
                <a:solidFill>
                  <a:srgbClr val="F2CF69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Поле стовпця</a:t>
            </a:r>
            <a:r>
              <a:rPr lang="en-US" sz="4247" b="1" spc="5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 — це поле вихідного списку, яке розміщується до області стовпців. </a:t>
            </a:r>
          </a:p>
          <a:p>
            <a:pPr algn="just">
              <a:lnSpc>
                <a:spcPts val="6669"/>
              </a:lnSpc>
              <a:spcBef>
                <a:spcPct val="0"/>
              </a:spcBef>
            </a:pPr>
            <a:r>
              <a:rPr lang="en-US" sz="4247" b="1" spc="5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    </a:t>
            </a:r>
            <a:r>
              <a:rPr lang="en-US" sz="4247" b="1" spc="55">
                <a:solidFill>
                  <a:srgbClr val="F2CF69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Областю даних</a:t>
            </a:r>
            <a:r>
              <a:rPr lang="en-US" sz="4247" b="1" spc="55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 називається частина зведеної таблиці, що містить підсумкові дані. В клітинках області даних відображаються підсумки для елементів полів рядка чи стовпця, за якими відбулося групування даних. Значення в кожній клітинці області даних відповідають вихідним даним.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885825"/>
            <a:ext cx="16650309" cy="86512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   </a:t>
            </a:r>
            <a:r>
              <a:rPr lang="en-US" sz="3999" b="1" spc="51">
                <a:solidFill>
                  <a:srgbClr val="F2CF69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Поле даних</a:t>
            </a: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 — це поле вихідного списку чи таблиці, що містить дані. У полі даних, як правило, підводяться підсумки для чисел, що відповідають згру­пованим даним, хоча поточні дані можуть бути і текстовими. За замовчу­ванням у зведеній таблиці підведення підсумків для текстових даних проводиться за допомогою підсумкової функції Кількість значень, а число­вих даних — за допомогою підсумкової функції Сума. Зрозуміло, що таку функцію можна змінити.?    </a:t>
            </a:r>
          </a:p>
          <a:p>
            <a:pPr algn="just">
              <a:lnSpc>
                <a:spcPts val="6279"/>
              </a:lnSpc>
              <a:spcBef>
                <a:spcPct val="0"/>
              </a:spcBef>
            </a:pP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 </a:t>
            </a:r>
            <a:r>
              <a:rPr lang="en-US" sz="3999" b="1" spc="51">
                <a:solidFill>
                  <a:srgbClr val="F2CF69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 Поле сторінки</a:t>
            </a:r>
            <a:r>
              <a:rPr lang="en-US" sz="3999" b="1" spc="51">
                <a:solidFill>
                  <a:srgbClr val="000000"/>
                </a:solidFill>
                <a:latin typeface="Roboto Slab Bold"/>
                <a:ea typeface="Roboto Slab Bold"/>
                <a:cs typeface="Roboto Slab Bold"/>
                <a:sym typeface="Roboto Slab Bold"/>
              </a:rPr>
              <a:t> — це поле вихідного списку чи таблиці, яке розміщуєть­ся у верхній частині зведеної таблиці.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222" b="-9222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408760" y="4464386"/>
            <a:ext cx="9466761" cy="5265886"/>
          </a:xfrm>
          <a:custGeom>
            <a:avLst/>
            <a:gdLst/>
            <a:ahLst/>
            <a:cxnLst/>
            <a:rect l="l" t="t" r="r" b="b"/>
            <a:pathLst>
              <a:path w="9466761" h="5265886">
                <a:moveTo>
                  <a:pt x="0" y="0"/>
                </a:moveTo>
                <a:lnTo>
                  <a:pt x="9466761" y="0"/>
                </a:lnTo>
                <a:lnTo>
                  <a:pt x="9466761" y="5265886"/>
                </a:lnTo>
                <a:lnTo>
                  <a:pt x="0" y="526588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673770">
            <a:off x="-2973379" y="-3994582"/>
            <a:ext cx="11537104" cy="7782301"/>
          </a:xfrm>
          <a:custGeom>
            <a:avLst/>
            <a:gdLst/>
            <a:ahLst/>
            <a:cxnLst/>
            <a:rect l="l" t="t" r="r" b="b"/>
            <a:pathLst>
              <a:path w="11537104" h="7782301">
                <a:moveTo>
                  <a:pt x="0" y="0"/>
                </a:moveTo>
                <a:lnTo>
                  <a:pt x="11537104" y="0"/>
                </a:lnTo>
                <a:lnTo>
                  <a:pt x="11537104" y="7782301"/>
                </a:lnTo>
                <a:lnTo>
                  <a:pt x="0" y="77823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9625248" y="7166936"/>
            <a:ext cx="11537104" cy="7782301"/>
          </a:xfrm>
          <a:custGeom>
            <a:avLst/>
            <a:gdLst/>
            <a:ahLst/>
            <a:cxnLst/>
            <a:rect l="l" t="t" r="r" b="b"/>
            <a:pathLst>
              <a:path w="11537104" h="7782301">
                <a:moveTo>
                  <a:pt x="0" y="0"/>
                </a:moveTo>
                <a:lnTo>
                  <a:pt x="11537104" y="0"/>
                </a:lnTo>
                <a:lnTo>
                  <a:pt x="11537104" y="7782301"/>
                </a:lnTo>
                <a:lnTo>
                  <a:pt x="0" y="778230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9114223" y="2602537"/>
            <a:ext cx="8456262" cy="5232779"/>
            <a:chOff x="0" y="0"/>
            <a:chExt cx="2394848" cy="148194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394848" cy="1481944"/>
            </a:xfrm>
            <a:custGeom>
              <a:avLst/>
              <a:gdLst/>
              <a:ahLst/>
              <a:cxnLst/>
              <a:rect l="l" t="t" r="r" b="b"/>
              <a:pathLst>
                <a:path w="2394848" h="1481944">
                  <a:moveTo>
                    <a:pt x="46692" y="0"/>
                  </a:moveTo>
                  <a:lnTo>
                    <a:pt x="2348156" y="0"/>
                  </a:lnTo>
                  <a:cubicBezTo>
                    <a:pt x="2360540" y="0"/>
                    <a:pt x="2372416" y="4919"/>
                    <a:pt x="2381172" y="13676"/>
                  </a:cubicBezTo>
                  <a:cubicBezTo>
                    <a:pt x="2389929" y="22432"/>
                    <a:pt x="2394848" y="34308"/>
                    <a:pt x="2394848" y="46692"/>
                  </a:cubicBezTo>
                  <a:lnTo>
                    <a:pt x="2394848" y="1435253"/>
                  </a:lnTo>
                  <a:cubicBezTo>
                    <a:pt x="2394848" y="1461040"/>
                    <a:pt x="2373943" y="1481944"/>
                    <a:pt x="2348156" y="1481944"/>
                  </a:cubicBezTo>
                  <a:lnTo>
                    <a:pt x="46692" y="1481944"/>
                  </a:lnTo>
                  <a:cubicBezTo>
                    <a:pt x="20905" y="1481944"/>
                    <a:pt x="0" y="1461040"/>
                    <a:pt x="0" y="1435253"/>
                  </a:cubicBezTo>
                  <a:lnTo>
                    <a:pt x="0" y="46692"/>
                  </a:lnTo>
                  <a:cubicBezTo>
                    <a:pt x="0" y="20905"/>
                    <a:pt x="20905" y="0"/>
                    <a:pt x="46692" y="0"/>
                  </a:cubicBezTo>
                  <a:close/>
                </a:path>
              </a:pathLst>
            </a:custGeom>
            <a:solidFill>
              <a:srgbClr val="576586"/>
            </a:solidFill>
          </p:spPr>
        </p:sp>
        <p:sp>
          <p:nvSpPr>
            <p:cNvPr id="8" name="TextBox 8"/>
            <p:cNvSpPr txBox="1"/>
            <p:nvPr/>
          </p:nvSpPr>
          <p:spPr>
            <a:xfrm>
              <a:off x="0" y="-38100"/>
              <a:ext cx="2394848" cy="152004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7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8702682" y="2356435"/>
            <a:ext cx="8697231" cy="5309806"/>
            <a:chOff x="0" y="0"/>
            <a:chExt cx="2463091" cy="150375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463092" cy="1503759"/>
            </a:xfrm>
            <a:custGeom>
              <a:avLst/>
              <a:gdLst/>
              <a:ahLst/>
              <a:cxnLst/>
              <a:rect l="l" t="t" r="r" b="b"/>
              <a:pathLst>
                <a:path w="2463092" h="1503759">
                  <a:moveTo>
                    <a:pt x="45398" y="0"/>
                  </a:moveTo>
                  <a:lnTo>
                    <a:pt x="2417693" y="0"/>
                  </a:lnTo>
                  <a:cubicBezTo>
                    <a:pt x="2442766" y="0"/>
                    <a:pt x="2463092" y="20325"/>
                    <a:pt x="2463092" y="45398"/>
                  </a:cubicBezTo>
                  <a:lnTo>
                    <a:pt x="2463092" y="1458361"/>
                  </a:lnTo>
                  <a:cubicBezTo>
                    <a:pt x="2463092" y="1483433"/>
                    <a:pt x="2442766" y="1503759"/>
                    <a:pt x="2417693" y="1503759"/>
                  </a:cubicBezTo>
                  <a:lnTo>
                    <a:pt x="45398" y="1503759"/>
                  </a:lnTo>
                  <a:cubicBezTo>
                    <a:pt x="20325" y="1503759"/>
                    <a:pt x="0" y="1483433"/>
                    <a:pt x="0" y="1458361"/>
                  </a:cubicBezTo>
                  <a:lnTo>
                    <a:pt x="0" y="45398"/>
                  </a:lnTo>
                  <a:cubicBezTo>
                    <a:pt x="0" y="20325"/>
                    <a:pt x="20325" y="0"/>
                    <a:pt x="45398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2463091" cy="154185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7"/>
                </a:lnSpc>
              </a:pPr>
              <a:endParaRPr/>
            </a:p>
          </p:txBody>
        </p:sp>
      </p:grpSp>
      <p:sp>
        <p:nvSpPr>
          <p:cNvPr id="12" name="Freeform 12"/>
          <p:cNvSpPr/>
          <p:nvPr/>
        </p:nvSpPr>
        <p:spPr>
          <a:xfrm>
            <a:off x="16008925" y="2152192"/>
            <a:ext cx="1283416" cy="996397"/>
          </a:xfrm>
          <a:custGeom>
            <a:avLst/>
            <a:gdLst/>
            <a:ahLst/>
            <a:cxnLst/>
            <a:rect l="l" t="t" r="r" b="b"/>
            <a:pathLst>
              <a:path w="1283416" h="996397">
                <a:moveTo>
                  <a:pt x="0" y="0"/>
                </a:moveTo>
                <a:lnTo>
                  <a:pt x="1283415" y="0"/>
                </a:lnTo>
                <a:lnTo>
                  <a:pt x="1283415" y="996397"/>
                </a:lnTo>
                <a:lnTo>
                  <a:pt x="0" y="9963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11398880" y="4171524"/>
            <a:ext cx="7127780" cy="1313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676"/>
              </a:lnSpc>
            </a:pPr>
            <a:r>
              <a:rPr lang="en-US" sz="7625" b="1" spc="152">
                <a:solidFill>
                  <a:srgbClr val="3E4677"/>
                </a:solidFill>
                <a:latin typeface="Montserrat Classic Bold"/>
                <a:ea typeface="Montserrat Classic Bold"/>
                <a:cs typeface="Montserrat Classic Bold"/>
                <a:sym typeface="Montserrat Classic Bold"/>
              </a:rPr>
              <a:t>ВІДЕО</a:t>
            </a:r>
          </a:p>
        </p:txBody>
      </p:sp>
      <p:sp>
        <p:nvSpPr>
          <p:cNvPr id="14" name="Freeform 14"/>
          <p:cNvSpPr/>
          <p:nvPr/>
        </p:nvSpPr>
        <p:spPr>
          <a:xfrm>
            <a:off x="16451492" y="373969"/>
            <a:ext cx="1118994" cy="1309461"/>
          </a:xfrm>
          <a:custGeom>
            <a:avLst/>
            <a:gdLst/>
            <a:ahLst/>
            <a:cxnLst/>
            <a:rect l="l" t="t" r="r" b="b"/>
            <a:pathLst>
              <a:path w="1118994" h="1309461">
                <a:moveTo>
                  <a:pt x="0" y="0"/>
                </a:moveTo>
                <a:lnTo>
                  <a:pt x="1118994" y="0"/>
                </a:lnTo>
                <a:lnTo>
                  <a:pt x="1118994" y="1309462"/>
                </a:lnTo>
                <a:lnTo>
                  <a:pt x="0" y="130946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6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/>
          <a:stretch>
            <a:fillRect/>
          </a:stretch>
        </p:blipFill>
        <p:spPr>
          <a:xfrm>
            <a:off x="188543" y="106055"/>
            <a:ext cx="17817922" cy="100225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>
              <p:cMediaNode vol="10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670</Words>
  <Application>Microsoft Office PowerPoint</Application>
  <PresentationFormat>Довільний</PresentationFormat>
  <Paragraphs>25</Paragraphs>
  <Slides>12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7" baseType="lpstr">
      <vt:lpstr>Montserrat Classic Bold</vt:lpstr>
      <vt:lpstr>Roboto Slab Bold</vt:lpstr>
      <vt:lpstr>Calibri</vt:lpstr>
      <vt:lpstr>Arial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Аналіз даних</dc:title>
  <cp:lastModifiedBy>Клименко Мария</cp:lastModifiedBy>
  <cp:revision>3</cp:revision>
  <dcterms:created xsi:type="dcterms:W3CDTF">2006-08-16T00:00:00Z</dcterms:created>
  <dcterms:modified xsi:type="dcterms:W3CDTF">2025-01-23T09:58:11Z</dcterms:modified>
  <dc:identifier>DAFfir2RKUI</dc:identifier>
</cp:coreProperties>
</file>