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34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</p:sldMasterIdLst>
  <p:sldIdLst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371600"/>
          </a:xfrm>
          <a:noFill/>
          <a:ln>
            <a:noFill/>
          </a:ln>
        </p:spPr>
        <p:txBody>
          <a:bodyPr lIns="182880" tIns="182880" rIns="182880" bIns="182880"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57600"/>
            <a:ext cx="7772400" cy="1371600"/>
          </a:xfr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lIns="182880" tIns="182880" rIns="182880" bIns="182880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508750"/>
            <a:ext cx="2133600" cy="273050"/>
          </a:xfrm>
        </p:spPr>
        <p:txBody>
          <a:bodyPr/>
          <a:lstStyle/>
          <a:p>
            <a:fld id="{F774A44E-F788-4C36-A49D-91D7F8A28AA1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5724" y="6508750"/>
            <a:ext cx="2895600" cy="273050"/>
          </a:xfrm>
        </p:spPr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27648" y="6508750"/>
            <a:ext cx="2130552" cy="273050"/>
          </a:xfrm>
        </p:spPr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0" y="3579019"/>
            <a:ext cx="9144000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22"/>
          <p:cNvGrpSpPr/>
          <p:nvPr/>
        </p:nvGrpSpPr>
        <p:grpSpPr>
          <a:xfrm rot="5400000">
            <a:off x="4535424" y="2249423"/>
            <a:ext cx="91440" cy="9125712"/>
            <a:chOff x="0" y="0"/>
            <a:chExt cx="274320" cy="6858000"/>
          </a:xfrm>
        </p:grpSpPr>
        <p:sp>
          <p:nvSpPr>
            <p:cNvPr id="9" name="Rectangle 8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AA5-7FCC-4F39-B07C-209745313B8E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600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98588" y="1752600"/>
            <a:ext cx="5078412" cy="4373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CE102-B627-4A80-83C0-F04F5CED6BF4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928662" y="1928803"/>
            <a:ext cx="7172348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000100" y="4714884"/>
            <a:ext cx="7215239" cy="8620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1000101" y="2857496"/>
            <a:ext cx="7215238" cy="17859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4/13/2012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671646" y="4572008"/>
            <a:ext cx="6400816" cy="928686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575050" y="1428737"/>
            <a:ext cx="5111750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38A0-D0C3-4E86-8807-451C14673426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792288" y="5014914"/>
            <a:ext cx="5486400" cy="4143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正方形/長方形 2"/>
          <p:cNvSpPr>
            <a:spLocks noGrp="1"/>
          </p:cNvSpPr>
          <p:nvPr>
            <p:ph type="pic" idx="1"/>
          </p:nvPr>
        </p:nvSpPr>
        <p:spPr>
          <a:xfrm>
            <a:off x="1792288" y="742960"/>
            <a:ext cx="5486400" cy="4114800"/>
          </a:xfrm>
          <a:prstGeom prst="rect">
            <a:avLst/>
          </a:prstGeom>
          <a:noFill/>
          <a:ln w="50800" cap="sq">
            <a:solidFill>
              <a:schemeClr val="tx1"/>
            </a:solidFill>
            <a:miter lim="800000"/>
          </a:ln>
          <a:effectLst>
            <a:outerShdw blurRad="76200" dist="50800" dir="13500000" algn="tl" rotWithShape="0">
              <a:schemeClr val="bg1">
                <a:alpha val="80000"/>
              </a:scheme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671514" y="274638"/>
            <a:ext cx="7829576" cy="1011222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71514" y="1285860"/>
            <a:ext cx="7829576" cy="4357718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43702" y="285730"/>
            <a:ext cx="1785950" cy="5565797"/>
          </a:xfrm>
        </p:spPr>
        <p:txBody>
          <a:bodyPr vert="eaVert"/>
          <a:lstStyle>
            <a:lvl1pPr>
              <a:defRPr>
                <a:gradFill flip="none" rotWithShape="1"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42910" y="274640"/>
            <a:ext cx="5834090" cy="5583253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6286512" y="6356350"/>
            <a:ext cx="2133600" cy="365125"/>
          </a:xfrm>
        </p:spPr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p="http://schemas.openxmlformats.org/presentationml/2006/main" xmlns:a="http://schemas.openxmlformats.org/drawingml/2006/main" xmlns:r="http://schemas.openxmlformats.org/officeDocument/2006/relationships" preserve="1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resh title.png" id="9" name="Picture 8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>
            <a:off x="377" y="1566826"/>
            <a:ext cx="9143245" cy="2243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4035"/>
            <a:ext cx="7772400" cy="1470025"/>
          </a:xfrm>
        </p:spPr>
        <p:txBody>
          <a:bodyPr anchor="b" anchorCtr="0">
            <a:noAutofit/>
          </a:bodyPr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685800" y="4114800"/>
            <a:ext cx="5257800" cy="1371600"/>
          </a:xfrm>
        </p:spPr>
        <p:txBody>
          <a:bodyPr anchor="t" anchorCtr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>
          <a:xfrm>
            <a:off x="6324600" y="6288741"/>
            <a:ext cx="1981200" cy="365125"/>
          </a:xfrm>
        </p:spPr>
        <p:txBody>
          <a:bodyPr/>
          <a:lstStyle>
            <a:lvl1pPr algn="r">
              <a:defRPr/>
            </a:lvl1pPr>
          </a:lstStyle>
          <a:p>
            <a:fld id="{E4BFED16-20FF-4D25-BE89-A70CF532F793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>
          <a:xfrm>
            <a:off x="685800" y="6288741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>
          <a:xfrm>
            <a:off x="8382000" y="6288741"/>
            <a:ext cx="685800" cy="365125"/>
          </a:xfrm>
        </p:spPr>
        <p:txBody>
          <a:bodyPr/>
          <a:lstStyle>
            <a:lvl1pPr>
              <a:defRPr b="1" kern="1200" sz="11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descr="Fresh title.png" id="10" name="Picture 9"/>
          <p:cNvPicPr>
            <a:picLocks noChangeAspect="1"/>
          </p:cNvPicPr>
          <p:nvPr/>
        </p:nvPicPr>
        <p:blipFill>
          <a:blip cstate="print" r:embed="rId2"/>
          <a:srcRect b="32571" t="55840"/>
          <a:stretch>
            <a:fillRect/>
          </a:stretch>
        </p:blipFill>
        <p:spPr>
          <a:xfrm>
            <a:off x="0" y="6598024"/>
            <a:ext cx="9143245" cy="2599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1794-85D9-42B0-9CA4-4B9405482476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sec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" y="3767583"/>
            <a:ext cx="9143245" cy="3090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2819400"/>
            <a:ext cx="7772400" cy="18288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353" y="5257800"/>
            <a:ext cx="7772400" cy="68580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Wingdings" pitchFamily="2" charset="2"/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353" y="6553200"/>
            <a:ext cx="1981200" cy="231013"/>
          </a:xfrm>
        </p:spPr>
        <p:txBody>
          <a:bodyPr/>
          <a:lstStyle/>
          <a:p>
            <a:fld id="{4F2EA6C9-1718-48C7-805D-6A3617E9F5D0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24" y="6553200"/>
            <a:ext cx="2895600" cy="231013"/>
          </a:xfrm>
        </p:spPr>
        <p:txBody>
          <a:bodyPr/>
          <a:lstStyle>
            <a:lvl1pPr algn="ctr">
              <a:defRPr/>
            </a:lvl1pPr>
          </a:lstStyle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58953" y="6553200"/>
            <a:ext cx="685800" cy="231013"/>
          </a:xfrm>
        </p:spPr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706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259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EF31-C8B6-4BD4-9D16-F3AC8DDC775F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675094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435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494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494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435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5C959-6C9E-4BF8-9032-C5AB7C201A20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B82FE-08FA-4C4D-9C91-CDD6CF99217C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621" y="2981324"/>
            <a:ext cx="7168179" cy="1371600"/>
          </a:xfrm>
        </p:spPr>
        <p:txBody>
          <a:bodyPr lIns="182880" rIns="182880" anchor="b" anchorCtr="0"/>
          <a:lstStyle>
            <a:lvl1pPr marL="0" indent="0"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7620" y="4519613"/>
            <a:ext cx="7168179" cy="1371600"/>
          </a:xfr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lIns="182880" rIns="182880" anchor="t" anchorCtr="0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91C8-A5EE-4699-B2E6-1414BFFCB65F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322294" y="4419600"/>
            <a:ext cx="7315200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2DE9-54D4-4956-9FD6-45392F923A05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8848"/>
            <a:ext cx="7223760" cy="86868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673352"/>
            <a:ext cx="7223760" cy="25877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528"/>
            <a:ext cx="7223760" cy="80467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2B2945AE-CC9C-46E0-A3F7-7AE51920CE85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5800"/>
            <a:ext cx="7219950" cy="87153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52500" y="1676400"/>
            <a:ext cx="7219950" cy="2590800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338"/>
            <a:ext cx="7223760" cy="8048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5AC13F5E-AA95-4998-9B70-2E5CEC66FD9C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266F-A60C-499A-ADF5-D606819B0226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600200"/>
            <a:ext cx="17526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600200"/>
            <a:ext cx="5257800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7B2B5-FD92-4505-85A3-06F93C88649B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2080" y="1828799"/>
            <a:ext cx="3246120" cy="41148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5527" y="1828799"/>
            <a:ext cx="3246120" cy="41148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ABC75-04FA-4E86-A198-16FCBC70AD4F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59685"/>
            <a:ext cx="34290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6840" y="2438399"/>
            <a:ext cx="3246120" cy="350520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32294" y="1659685"/>
            <a:ext cx="34290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3734" y="2438399"/>
            <a:ext cx="3246120" cy="350520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F1261-5580-4B88-8588-35A474AA5138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95400" y="2299447"/>
            <a:ext cx="7239000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65BC-FD36-4618-9732-8C7A645E8C6B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0" y="0"/>
            <a:ext cx="182880" cy="6858000"/>
            <a:chOff x="0" y="0"/>
            <a:chExt cx="274320" cy="6858000"/>
          </a:xfrm>
        </p:grpSpPr>
        <p:sp>
          <p:nvSpPr>
            <p:cNvPr id="7" name="Rectangle 6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0E68-0FE0-43FA-9564-EB4AEC85F8DD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grpSp>
        <p:nvGrpSpPr>
          <p:cNvPr id="5" name="Group 22"/>
          <p:cNvGrpSpPr/>
          <p:nvPr/>
        </p:nvGrpSpPr>
        <p:grpSpPr>
          <a:xfrm>
            <a:off x="0" y="0"/>
            <a:ext cx="182880" cy="6858000"/>
            <a:chOff x="0" y="0"/>
            <a:chExt cx="274320" cy="6858000"/>
          </a:xfrm>
        </p:grpSpPr>
        <p:sp>
          <p:nvSpPr>
            <p:cNvPr id="6" name="Rectangle 5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2687" y="188259"/>
            <a:ext cx="3008313" cy="1246841"/>
          </a:xfrm>
        </p:spPr>
        <p:txBody>
          <a:bodyPr anchor="ctr" anchorCtr="0"/>
          <a:lstStyle>
            <a:lvl1pPr algn="l">
              <a:defRPr sz="2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905000"/>
            <a:ext cx="4572000" cy="4221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2687" y="1676400"/>
            <a:ext cx="2246313" cy="32766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6EF9-9DB7-4F16-B7FD-A6444FA0999C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16200000">
            <a:off x="1431830" y="3902170"/>
            <a:ext cx="4453128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2687" y="192024"/>
            <a:ext cx="3008376" cy="1243584"/>
          </a:xfr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vert="horz" lIns="182880" tIns="182880" rIns="182880" bIns="18288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1905000"/>
            <a:ext cx="4572000" cy="4224528"/>
          </a:xfrm>
          <a:noFill/>
          <a:ln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2687" y="1676400"/>
            <a:ext cx="2249424" cy="3273552"/>
          </a:xfrm>
          <a:noFill/>
          <a:ln>
            <a:noFill/>
          </a:ln>
        </p:spPr>
        <p:txBody>
          <a:bodyPr vert="horz" lIns="182880" tIns="182880" rIns="182880" bIns="182880" rtlCol="0">
            <a:normAutofit/>
          </a:bodyPr>
          <a:lstStyle>
            <a:lvl1pPr marL="0" indent="0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3D1EC-A380-4F57-9563-A599E0EB0966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16200000">
            <a:off x="1431830" y="3902170"/>
            <a:ext cx="4453128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1100" y="274638"/>
            <a:ext cx="7498080" cy="1143000"/>
          </a:xfrm>
          <a:prstGeom prst="rect">
            <a:avLst/>
          </a:prstGeo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vert="horz" lIns="182880" tIns="182880" rIns="182880" bIns="18288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8260" y="1734671"/>
            <a:ext cx="7223760" cy="4235823"/>
          </a:xfrm>
          <a:prstGeom prst="rect">
            <a:avLst/>
          </a:prstGeom>
          <a:noFill/>
          <a:ln>
            <a:noFill/>
          </a:ln>
        </p:spPr>
        <p:txBody>
          <a:bodyPr vert="horz" lIns="182880" tIns="182880" rIns="182880" bIns="18288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2647" y="65087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2"/>
                </a:solidFill>
              </a:defRPr>
            </a:lvl1pPr>
          </a:lstStyle>
          <a:p>
            <a:fld id="{C373ECAB-0396-46DA-B395-7DF55170B71E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0" y="65087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73353" y="6508750"/>
            <a:ext cx="4572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grpSp>
        <p:nvGrpSpPr>
          <p:cNvPr id="7" name="Group 22"/>
          <p:cNvGrpSpPr/>
          <p:nvPr/>
        </p:nvGrpSpPr>
        <p:grpSpPr>
          <a:xfrm>
            <a:off x="0" y="0"/>
            <a:ext cx="182880" cy="6858000"/>
            <a:chOff x="0" y="0"/>
            <a:chExt cx="274320" cy="6858000"/>
          </a:xfrm>
        </p:grpSpPr>
        <p:sp>
          <p:nvSpPr>
            <p:cNvPr id="21" name="Rectangle 20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5588" indent="-228600" algn="l" defTabSz="914400" rtl="0" eaLnBrk="1" latinLnBrk="0" hangingPunct="1">
        <a:spcBef>
          <a:spcPts val="1500"/>
        </a:spcBef>
        <a:buSzPct val="70000"/>
        <a:buFont typeface="Wingdings" pitchFamily="2" charset="2"/>
        <a:buChar char="p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4632" indent="-228600" algn="l" defTabSz="914400" rtl="0" eaLnBrk="1" latinLnBrk="0" hangingPunct="1">
        <a:spcBef>
          <a:spcPts val="15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indent="-228600" algn="l" defTabSz="914400" rtl="0" eaLnBrk="1" latinLnBrk="0" hangingPunct="1">
        <a:spcBef>
          <a:spcPts val="1500"/>
        </a:spcBef>
        <a:buClr>
          <a:schemeClr val="tx1"/>
        </a:buClr>
        <a:buSzPct val="70000"/>
        <a:buFont typeface="Wingdings" pitchFamily="2" charset="2"/>
        <a:buChar char="p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41832" indent="-228600" algn="l" defTabSz="914400" rtl="0" eaLnBrk="1" latinLnBrk="0" hangingPunct="1">
        <a:spcBef>
          <a:spcPts val="15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70432" indent="-228600" algn="l" defTabSz="914400" rtl="0" eaLnBrk="1" latinLnBrk="0" hangingPunct="1">
        <a:spcBef>
          <a:spcPts val="1500"/>
        </a:spcBef>
        <a:buClr>
          <a:schemeClr val="tx1"/>
        </a:buClr>
        <a:buSzPct val="70000"/>
        <a:buFont typeface="Wingdings" pitchFamily="2" charset="2"/>
        <a:buChar char="p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99032" indent="-228600" algn="l" defTabSz="914400" rtl="0" eaLnBrk="1" latinLnBrk="0" hangingPunct="1">
        <a:spcBef>
          <a:spcPts val="15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27632" indent="-228600" algn="l" defTabSz="914400" rtl="0" eaLnBrk="1" latinLnBrk="0" hangingPunct="1">
        <a:spcBef>
          <a:spcPts val="1500"/>
        </a:spcBef>
        <a:buSzPct val="70000"/>
        <a:buFont typeface="Wingdings" pitchFamily="2" charset="2"/>
        <a:buChar char="p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56232" indent="-228600" algn="l" defTabSz="914400" rtl="0" eaLnBrk="1" latinLnBrk="0" hangingPunct="1">
        <a:spcBef>
          <a:spcPts val="1500"/>
        </a:spcBef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84832" indent="-228600" algn="l" defTabSz="914400" rtl="0" eaLnBrk="1" latinLnBrk="0" hangingPunct="1">
        <a:spcBef>
          <a:spcPts val="1500"/>
        </a:spcBef>
        <a:buSzPct val="70000"/>
        <a:buFont typeface="Wingdings" pitchFamily="2" charset="2"/>
        <a:buChar char="p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009892A-0574-4753-B3B5-882803074C2D}" type="datetimeFigureOut">
              <a:rPr lang="en-US" smtClean="0">
                <a:solidFill>
                  <a:prstClr val="white"/>
                </a:solidFill>
              </a:rPr>
              <a:pPr/>
              <a:t>4/13/2012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5100B4B-F5D2-44DD-9A19-A980681504E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 w="12700">
            <a:solidFill>
              <a:schemeClr val="tx1">
                <a:tint val="95000"/>
              </a:schemeClr>
            </a:solidFill>
          </a:ln>
          <a:gradFill>
            <a:gsLst>
              <a:gs pos="0">
                <a:schemeClr val="tx1">
                  <a:tint val="65000"/>
                </a:schemeClr>
              </a:gs>
              <a:gs pos="49900">
                <a:schemeClr val="tx1">
                  <a:tint val="95000"/>
                </a:schemeClr>
              </a:gs>
              <a:gs pos="50000">
                <a:schemeClr val="tx1"/>
              </a:gs>
              <a:gs pos="100000">
                <a:schemeClr val="tx1">
                  <a:tint val="95000"/>
                </a:schemeClr>
              </a:gs>
            </a:gsLst>
            <a:lin ang="5400000" scaled="1"/>
          </a:gradFill>
          <a:effectLst>
            <a:outerShdw blurRad="127000" algn="tl" rotWithShape="0">
              <a:schemeClr val="bg1">
                <a:alpha val="5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tx1"/>
        </a:buClr>
        <a:buFont typeface="Wingdings"/>
        <a:buChar char="n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shade val="75000"/>
          </a:schemeClr>
        </a:buClr>
        <a:buSzPct val="85000"/>
        <a:buFont typeface="Wingdings"/>
        <a:buChar char="n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50000"/>
          </a:schemeClr>
        </a:buClr>
        <a:buSzPct val="75000"/>
        <a:buFont typeface="Wingdings"/>
        <a:buChar char="n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6">
            <a:shade val="50000"/>
          </a:schemeClr>
        </a:buClr>
        <a:buSzPct val="75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3">
            <a:shade val="50000"/>
          </a:schemeClr>
        </a:buClr>
        <a:buSzPct val="70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2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5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1"/>
        </a:buClr>
        <a:buSzPct val="5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resh Master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4612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500" y="2057401"/>
            <a:ext cx="7239000" cy="373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500" y="6553200"/>
            <a:ext cx="1828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6AA2D-5437-4499-B005-9B37D096D43E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7100" y="6553200"/>
            <a:ext cx="914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b="1" kern="1200">
          <a:solidFill>
            <a:schemeClr val="tx1">
              <a:alpha val="90000"/>
            </a:schemeClr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800"/>
        </a:spcBef>
        <a:buFont typeface="Wingdings" pitchFamily="2" charset="2"/>
        <a:buChar char=""/>
        <a:defRPr sz="2000" b="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800"/>
        </a:spcBef>
        <a:buFont typeface="Wingdings" pitchFamily="2" charset="2"/>
        <a:buChar char=""/>
        <a:defRPr sz="1800" b="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71"/>
            <a:ext cx="82153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uk-UA" sz="5400" b="1" i="1" dirty="0" smtClean="0"/>
              <a:t>Які традиції милосердя в Україні і світі?</a:t>
            </a:r>
          </a:p>
          <a:p>
            <a:pPr lvl="0"/>
            <a:endParaRPr lang="ru-RU" sz="5400" b="1" i="1" dirty="0" smtClean="0"/>
          </a:p>
          <a:p>
            <a:pPr lvl="0">
              <a:buFont typeface="Wingdings" pitchFamily="2" charset="2"/>
              <a:buChar char="v"/>
            </a:pPr>
            <a:r>
              <a:rPr lang="uk-UA" sz="5400" b="1" i="1" dirty="0" smtClean="0"/>
              <a:t>Чи може служіння милосердю бути змістом життя?</a:t>
            </a:r>
            <a:endParaRPr lang="ru-RU" sz="54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714356"/>
            <a:ext cx="8643966" cy="1470025"/>
          </a:xfrm>
        </p:spPr>
        <p:txBody>
          <a:bodyPr>
            <a:noAutofit/>
          </a:bodyPr>
          <a:lstStyle/>
          <a:p>
            <a:r>
              <a:rPr lang="uk-UA" sz="6600" b="1" dirty="0" smtClean="0">
                <a:solidFill>
                  <a:schemeClr val="accent5">
                    <a:lumMod val="75000"/>
                  </a:schemeClr>
                </a:solidFill>
              </a:rPr>
              <a:t>Нам</a:t>
            </a:r>
            <a:r>
              <a:rPr lang="uk-UA" sz="4800" b="1" dirty="0" smtClean="0"/>
              <a:t> здалися ці питання дуже цікавими. </a:t>
            </a:r>
            <a:r>
              <a:rPr lang="uk-UA" sz="6600" b="1" dirty="0" smtClean="0">
                <a:solidFill>
                  <a:schemeClr val="accent5">
                    <a:lumMod val="75000"/>
                  </a:schemeClr>
                </a:solidFill>
              </a:rPr>
              <a:t>Ми</a:t>
            </a:r>
            <a:r>
              <a:rPr lang="uk-UA" sz="6600" b="1" dirty="0" smtClean="0"/>
              <a:t> </a:t>
            </a:r>
            <a:r>
              <a:rPr lang="uk-UA" sz="4800" b="1" dirty="0" smtClean="0"/>
              <a:t>вирішили їх дослідити і згуртувалися в </a:t>
            </a:r>
            <a:endParaRPr lang="uk-UA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857628"/>
            <a:ext cx="7905049" cy="1323439"/>
          </a:xfrm>
          <a:prstGeom prst="rect">
            <a:avLst/>
          </a:prstGeom>
          <a:solidFill>
            <a:srgbClr val="00B0F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ГРУПУ ІСТОРИКІВ</a:t>
            </a:r>
            <a:endParaRPr lang="ru-RU" sz="80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2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Ми поставили такі завдання: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71678"/>
            <a:ext cx="8072494" cy="4500594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q"/>
            </a:pPr>
            <a:r>
              <a:rPr lang="uk-UA" sz="4400" dirty="0" smtClean="0">
                <a:solidFill>
                  <a:prstClr val="black"/>
                </a:solidFill>
                <a:latin typeface="Calibri"/>
              </a:rPr>
              <a:t>Вивчити традиції милосердя в Україні і світі.</a:t>
            </a:r>
            <a:endParaRPr lang="ru-RU" sz="4400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q"/>
            </a:pPr>
            <a:r>
              <a:rPr lang="uk-UA" sz="4400" dirty="0" smtClean="0">
                <a:solidFill>
                  <a:prstClr val="black"/>
                </a:solidFill>
                <a:latin typeface="Calibri"/>
              </a:rPr>
              <a:t>Знайти інформацію про людей, які присвятили життя служінню милосердя.</a:t>
            </a:r>
            <a:endParaRPr lang="ru-RU" sz="4400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q"/>
            </a:pPr>
            <a:r>
              <a:rPr lang="uk-UA" sz="4400" dirty="0" smtClean="0">
                <a:solidFill>
                  <a:prstClr val="black"/>
                </a:solidFill>
                <a:latin typeface="Calibri"/>
              </a:rPr>
              <a:t>Узагальнити матеріал.</a:t>
            </a:r>
            <a:endParaRPr lang="ru-RU" sz="4400" dirty="0" smtClean="0">
              <a:solidFill>
                <a:prstClr val="black"/>
              </a:solidFill>
              <a:latin typeface="Calibri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43932" cy="5291159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ми працювали з історичною літературою;</a:t>
            </a:r>
          </a:p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консультувалися із вчителем історії, зарубіжної літератури, художньої культури;</a:t>
            </a:r>
          </a:p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працювали з додатковою літературою, </a:t>
            </a:r>
            <a:r>
              <a:rPr lang="uk-UA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інтернет-ресурсами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</a:t>
            </a:r>
          </a:p>
          <a:p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створили фоторепортаж  </a:t>
            </a:r>
            <a:r>
              <a:rPr lang="uk-UA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“Їх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кредо –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служити</a:t>
            </a:r>
            <a:r>
              <a:rPr lang="ru-RU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милосердю</a:t>
            </a:r>
            <a:r>
              <a:rPr lang="uk-UA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”.</a:t>
            </a:r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аташа\календарне\Християнська етика\Семінар\Фото\P4121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145"/>
          </a:xfrm>
          <a:prstGeom prst="rect">
            <a:avLst/>
          </a:prstGeom>
          <a:noFill/>
        </p:spPr>
      </p:pic>
      <p:pic>
        <p:nvPicPr>
          <p:cNvPr id="1027" name="Picture 3" descr="E:\Наташа\календарне\Християнська етика\Семінар\Фото\P4121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146"/>
          </a:xfrm>
          <a:prstGeom prst="rect">
            <a:avLst/>
          </a:prstGeom>
          <a:noFill/>
        </p:spPr>
      </p:pic>
      <p:pic>
        <p:nvPicPr>
          <p:cNvPr id="1028" name="Picture 4" descr="E:\Наташа\календарне\Християнська етика\Семінар\Фото\P41213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428209" cy="7072338"/>
          </a:xfrm>
          <a:prstGeom prst="rect">
            <a:avLst/>
          </a:prstGeom>
          <a:noFill/>
        </p:spPr>
      </p:pic>
      <p:pic>
        <p:nvPicPr>
          <p:cNvPr id="1029" name="Picture 5" descr="E:\Наташа\календарне\Християнська етика\Семінар\Фото\P41213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501222" cy="7127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heme_Tailored_theme">
  <a:themeElements>
    <a:clrScheme name="Tailored">
      <a:dk1>
        <a:sysClr val="windowText" lastClr="000000"/>
      </a:dk1>
      <a:lt1>
        <a:sysClr val="window" lastClr="FFFFFF"/>
      </a:lt1>
      <a:dk2>
        <a:srgbClr val="123452"/>
      </a:dk2>
      <a:lt2>
        <a:srgbClr val="E0EDF8"/>
      </a:lt2>
      <a:accent1>
        <a:srgbClr val="2254A6"/>
      </a:accent1>
      <a:accent2>
        <a:srgbClr val="9B6261"/>
      </a:accent2>
      <a:accent3>
        <a:srgbClr val="939070"/>
      </a:accent3>
      <a:accent4>
        <a:srgbClr val="60254D"/>
      </a:accent4>
      <a:accent5>
        <a:srgbClr val="9FC6E9"/>
      </a:accent5>
      <a:accent6>
        <a:srgbClr val="8BA7B3"/>
      </a:accent6>
      <a:hlink>
        <a:srgbClr val="3286D2"/>
      </a:hlink>
      <a:folHlink>
        <a:srgbClr val="D99BBA"/>
      </a:folHlink>
    </a:clrScheme>
    <a:fontScheme name="Tailored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Console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ailored">
      <a:fillStyleLst>
        <a:gradFill rotWithShape="1">
          <a:gsLst>
            <a:gs pos="0">
              <a:schemeClr val="phClr">
                <a:tint val="90000"/>
                <a:satMod val="125000"/>
              </a:schemeClr>
            </a:gs>
            <a:gs pos="100000">
              <a:schemeClr val="phClr">
                <a:shade val="80000"/>
                <a:sat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atMod val="150000"/>
              </a:schemeClr>
            </a:gs>
            <a:gs pos="35000">
              <a:schemeClr val="phClr">
                <a:tint val="65000"/>
                <a:satMod val="175000"/>
              </a:schemeClr>
            </a:gs>
            <a:gs pos="100000">
              <a:schemeClr val="phClr">
                <a:tint val="55000"/>
                <a:satMod val="200000"/>
              </a:schemeClr>
            </a:gs>
            <a:gs pos="100000">
              <a:schemeClr val="phClr">
                <a:tint val="50000"/>
                <a:satMod val="225000"/>
              </a:schemeClr>
            </a:gs>
          </a:gsLst>
          <a:path path="circle">
            <a:fillToRect l="10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8000"/>
                <a:satMod val="115000"/>
              </a:schemeClr>
              <a:schemeClr val="phClr">
                <a:tint val="84000"/>
                <a:satMod val="135000"/>
              </a:schemeClr>
            </a:duotone>
          </a:blip>
          <a:tile tx="0" ty="0" sx="100000" sy="100000" flip="none" algn="tl"/>
        </a:blipFill>
      </a:fillStyleLst>
      <a:lnStyleLst>
        <a:ln w="635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  <a:ln w="1905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</a:lnStyleLst>
      <a:effectStyleLst>
        <a:effectStyle>
          <a:effectLst>
            <a:softEdge rad="25400"/>
          </a:effectLst>
        </a:effectStyle>
        <a:effectStyle>
          <a:effectLst>
            <a:innerShdw blurRad="76200" dist="12700" dir="13500000">
              <a:srgbClr val="FFFFFF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3600000"/>
            </a:lightRig>
          </a:scene3d>
          <a:sp3d>
            <a:bevelT w="12700" h="25400" prst="softRound"/>
          </a:sp3d>
        </a:effectStyle>
        <a:effectStyle>
          <a:effectLst>
            <a:outerShdw blurRad="38100" dist="25400" dir="5400000" sx="102000" sy="102000" rotWithShape="0">
              <a:srgbClr val="80808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woPt" dir="l">
              <a:rot lat="0" lon="0" rev="4200000"/>
            </a:lightRig>
          </a:scene3d>
          <a:sp3d prstMaterial="softmetal">
            <a:bevelT w="12700" h="508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80000"/>
                <a:shade val="99000"/>
                <a:satMod val="1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2">
            <a:duotone>
              <a:schemeClr val="phClr">
                <a:shade val="82000"/>
                <a:satMod val="115000"/>
              </a:schemeClr>
              <a:schemeClr val="phClr">
                <a:tint val="90000"/>
                <a:satMod val="13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YamatoPainting">
  <a:themeElements>
    <a:clrScheme name="Yamato Painting">
      <a:dk1>
        <a:sysClr val="windowText" lastClr="000000"/>
      </a:dk1>
      <a:lt1>
        <a:sysClr val="window" lastClr="FFFFFF"/>
      </a:lt1>
      <a:dk2>
        <a:srgbClr val="3F2D32"/>
      </a:dk2>
      <a:lt2>
        <a:srgbClr val="FEDD00"/>
      </a:lt2>
      <a:accent1>
        <a:srgbClr val="C24400"/>
      </a:accent1>
      <a:accent2>
        <a:srgbClr val="3F7228"/>
      </a:accent2>
      <a:accent3>
        <a:srgbClr val="516086"/>
      </a:accent3>
      <a:accent4>
        <a:srgbClr val="956A86"/>
      </a:accent4>
      <a:accent5>
        <a:srgbClr val="E87981"/>
      </a:accent5>
      <a:accent6>
        <a:srgbClr val="8D8628"/>
      </a:accent6>
      <a:hlink>
        <a:srgbClr val="0000FF"/>
      </a:hlink>
      <a:folHlink>
        <a:srgbClr val="800080"/>
      </a:folHlink>
    </a:clrScheme>
    <a:fontScheme name="Yamato Painti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Yamato Painting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100000"/>
              </a:schemeClr>
            </a:gs>
            <a:gs pos="100000">
              <a:schemeClr val="phClr">
                <a:tint val="100000"/>
                <a:shade val="2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  <a:tile tx="0" ty="0" sx="35000" sy="35000" flip="none" algn="tl"/>
        </a:blipFill>
      </a:fillStyleLst>
      <a:lnStyleLst>
        <a:ln w="9525" cap="flat" cmpd="sng" algn="ctr">
          <a:solidFill>
            <a:schemeClr val="phClr">
              <a:alpha val="60000"/>
            </a:schemeClr>
          </a:solidFill>
          <a:prstDash val="solid"/>
        </a:ln>
        <a:ln w="19525" cap="flat" cmpd="sng" algn="ctr">
          <a:solidFill>
            <a:schemeClr val="phClr">
              <a:alpha val="90000"/>
            </a:schemeClr>
          </a:solidFill>
          <a:prstDash val="solid"/>
        </a:ln>
        <a:ln w="3810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glow rad="51600">
              <a:schemeClr val="phClr"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shade val="90000"/>
          </a:schemeClr>
        </a:solidFill>
        <a:blipFill>
          <a:blip xmlns:r="http://schemas.openxmlformats.org/officeDocument/2006/relationships" r:embed="rId2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tile tx="0" ty="0" sx="120000" sy="120000" flip="xy" algn="t"/>
        </a:blipFill>
        <a:blipFill rotWithShape="0">
          <a:blip xmlns:r="http://schemas.openxmlformats.org/officeDocument/2006/relationships" r:embed="rId3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_Fresh_theme">
  <a:themeElements>
    <a:clrScheme name="Fresh">
      <a:dk1>
        <a:sysClr val="windowText" lastClr="000000"/>
      </a:dk1>
      <a:lt1>
        <a:sysClr val="window" lastClr="FFFFFF"/>
      </a:lt1>
      <a:dk2>
        <a:srgbClr val="89C540"/>
      </a:dk2>
      <a:lt2>
        <a:srgbClr val="F0E5B6"/>
      </a:lt2>
      <a:accent1>
        <a:srgbClr val="3B4F18"/>
      </a:accent1>
      <a:accent2>
        <a:srgbClr val="CCC834"/>
      </a:accent2>
      <a:accent3>
        <a:srgbClr val="F49AE1"/>
      </a:accent3>
      <a:accent4>
        <a:srgbClr val="2AC9DE"/>
      </a:accent4>
      <a:accent5>
        <a:srgbClr val="927B74"/>
      </a:accent5>
      <a:accent6>
        <a:srgbClr val="769F11"/>
      </a:accent6>
      <a:hlink>
        <a:srgbClr val="0A6A21"/>
      </a:hlink>
      <a:folHlink>
        <a:srgbClr val="406EA5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92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Theme_Tailored_theme</vt:lpstr>
      <vt:lpstr>YamatoPainting</vt:lpstr>
      <vt:lpstr>Theme_Fresh_theme</vt:lpstr>
      <vt:lpstr>Слайд 1</vt:lpstr>
      <vt:lpstr>Нам здалися ці питання дуже цікавими. Ми вирішили їх дослідити і згуртувалися в </vt:lpstr>
      <vt:lpstr>Ми поставили такі завдання: 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2012-04-13T19:35:22Z</dcterms:created>
  <dcterms:modified xsi:type="dcterms:W3CDTF">2012-04-13T19:41:04Z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796111</vt:lpwstr>
  </property>
  <property fmtid="{D5CDD505-2E9C-101B-9397-08002B2CF9AE}" name="NXPowerLiteVersion" pid="3">
    <vt:lpwstr>D4.1.4</vt:lpwstr>
  </property>
</Properties>
</file>