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8.xml"/>
  <Override ContentType="application/vnd.openxmlformats-officedocument.theme+xml" PartName="/ppt/theme/theme5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55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53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5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Default ContentType="application/vnd.openxmlformats-officedocument.spreadsheetml.sheet" Extension="xlsx"/>
  <Override ContentType="application/vnd.openxmlformats-officedocument.drawingml.chart+xml" PartName="/ppt/charts/chart3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7.xml"/>
  <Override ContentType="application/vnd.openxmlformats-officedocument.presentationml.slide+xml" PartName="/ppt/slides/slide1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0.xml"/>
  <Override ContentType="application/vnd.openxmlformats-officedocument.drawingml.chart+xml" PartName="/ppt/charts/chart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57" r:id="rId6"/>
    <p:sldId id="258" r:id="rId7"/>
    <p:sldId id="259" r:id="rId8"/>
    <p:sldId id="260" r:id="rId9"/>
    <p:sldId id="268" r:id="rId10"/>
    <p:sldId id="261" r:id="rId11"/>
    <p:sldId id="269" r:id="rId12"/>
    <p:sldId id="262" r:id="rId13"/>
    <p:sldId id="263" r:id="rId14"/>
    <p:sldId id="264" r:id="rId15"/>
    <p:sldId id="265" r:id="rId16"/>
    <p:sldId id="270" r:id="rId17"/>
    <p:sldId id="266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42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допомагає іншим</c:v>
                </c:pt>
                <c:pt idx="1">
                  <c:v>добру і ввічливу</c:v>
                </c:pt>
                <c:pt idx="2">
                  <c:v>друзів</c:v>
                </c:pt>
                <c:pt idx="3">
                  <c:v>рідних</c:v>
                </c:pt>
                <c:pt idx="4">
                  <c:v>вчителів</c:v>
                </c:pt>
                <c:pt idx="5">
                  <c:v>Ісуса Христа</c:v>
                </c:pt>
                <c:pt idx="6">
                  <c:v>тих, хто любить природу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33.300000000000004</c:v>
                </c:pt>
                <c:pt idx="1">
                  <c:v>30</c:v>
                </c:pt>
                <c:pt idx="2">
                  <c:v>18.3</c:v>
                </c:pt>
                <c:pt idx="3">
                  <c:v>15</c:v>
                </c:pt>
                <c:pt idx="4">
                  <c:v>5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0792957130358805"/>
          <c:y val="2.8991973059556159E-2"/>
          <c:w val="0.39207042860767044"/>
          <c:h val="0.91500661912627534"/>
        </c:manualLayout>
      </c:layout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47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Лист1!$A$2:$A$14</c:f>
              <c:strCache>
                <c:ptCount val="13"/>
                <c:pt idx="0">
                  <c:v>інваліди</c:v>
                </c:pt>
                <c:pt idx="1">
                  <c:v>сироти</c:v>
                </c:pt>
                <c:pt idx="2">
                  <c:v>люди похилого віку</c:v>
                </c:pt>
                <c:pt idx="3">
                  <c:v>хворі</c:v>
                </c:pt>
                <c:pt idx="4">
                  <c:v>безхатченки</c:v>
                </c:pt>
                <c:pt idx="5">
                  <c:v>біженці</c:v>
                </c:pt>
                <c:pt idx="6">
                  <c:v>малозабезпечені</c:v>
                </c:pt>
                <c:pt idx="7">
                  <c:v>близькі</c:v>
                </c:pt>
                <c:pt idx="8">
                  <c:v>тварини</c:v>
                </c:pt>
                <c:pt idx="9">
                  <c:v>малі діти</c:v>
                </c:pt>
                <c:pt idx="10">
                  <c:v>багатодітні</c:v>
                </c:pt>
                <c:pt idx="11">
                  <c:v>ВІЛ-інфіковані</c:v>
                </c:pt>
                <c:pt idx="12">
                  <c:v>ніхто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Лист1!$A$2:$A$14</c:f>
              <c:strCache>
                <c:ptCount val="13"/>
                <c:pt idx="0">
                  <c:v>інваліди</c:v>
                </c:pt>
                <c:pt idx="1">
                  <c:v>сироти</c:v>
                </c:pt>
                <c:pt idx="2">
                  <c:v>люди похилого віку</c:v>
                </c:pt>
                <c:pt idx="3">
                  <c:v>хворі</c:v>
                </c:pt>
                <c:pt idx="4">
                  <c:v>безхатченки</c:v>
                </c:pt>
                <c:pt idx="5">
                  <c:v>біженці</c:v>
                </c:pt>
                <c:pt idx="6">
                  <c:v>малозабезпечені</c:v>
                </c:pt>
                <c:pt idx="7">
                  <c:v>близькі</c:v>
                </c:pt>
                <c:pt idx="8">
                  <c:v>тварини</c:v>
                </c:pt>
                <c:pt idx="9">
                  <c:v>малі діти</c:v>
                </c:pt>
                <c:pt idx="10">
                  <c:v>багатодітні</c:v>
                </c:pt>
                <c:pt idx="11">
                  <c:v>ВІЛ-інфіковані</c:v>
                </c:pt>
                <c:pt idx="12">
                  <c:v>ніхто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20.100000000000001</c:v>
                </c:pt>
                <c:pt idx="1">
                  <c:v>12.5</c:v>
                </c:pt>
                <c:pt idx="2">
                  <c:v>11.8</c:v>
                </c:pt>
                <c:pt idx="3">
                  <c:v>11.8</c:v>
                </c:pt>
                <c:pt idx="4">
                  <c:v>7.8</c:v>
                </c:pt>
                <c:pt idx="5">
                  <c:v>7.8</c:v>
                </c:pt>
                <c:pt idx="6">
                  <c:v>7.8</c:v>
                </c:pt>
                <c:pt idx="7">
                  <c:v>5.8</c:v>
                </c:pt>
                <c:pt idx="8">
                  <c:v>5</c:v>
                </c:pt>
                <c:pt idx="9">
                  <c:v>2.5</c:v>
                </c:pt>
                <c:pt idx="10">
                  <c:v>2.5</c:v>
                </c:pt>
                <c:pt idx="11">
                  <c:v>1.7</c:v>
                </c:pt>
                <c:pt idx="12">
                  <c:v>1.7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Лист1!$A$2:$A$14</c:f>
              <c:strCache>
                <c:ptCount val="13"/>
                <c:pt idx="0">
                  <c:v>інваліди</c:v>
                </c:pt>
                <c:pt idx="1">
                  <c:v>сироти</c:v>
                </c:pt>
                <c:pt idx="2">
                  <c:v>люди похилого віку</c:v>
                </c:pt>
                <c:pt idx="3">
                  <c:v>хворі</c:v>
                </c:pt>
                <c:pt idx="4">
                  <c:v>безхатченки</c:v>
                </c:pt>
                <c:pt idx="5">
                  <c:v>біженці</c:v>
                </c:pt>
                <c:pt idx="6">
                  <c:v>малозабезпечені</c:v>
                </c:pt>
                <c:pt idx="7">
                  <c:v>близькі</c:v>
                </c:pt>
                <c:pt idx="8">
                  <c:v>тварини</c:v>
                </c:pt>
                <c:pt idx="9">
                  <c:v>малі діти</c:v>
                </c:pt>
                <c:pt idx="10">
                  <c:v>багатодітні</c:v>
                </c:pt>
                <c:pt idx="11">
                  <c:v>ВІЛ-інфіковані</c:v>
                </c:pt>
                <c:pt idx="12">
                  <c:v>ніхто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</c:numCache>
            </c:numRef>
          </c:val>
        </c:ser>
        <c:axId val="67023616"/>
        <c:axId val="68129920"/>
      </c:barChart>
      <c:catAx>
        <c:axId val="67023616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68129920"/>
        <c:crosses val="autoZero"/>
        <c:auto val="1"/>
        <c:lblAlgn val="ctr"/>
        <c:lblOffset val="100"/>
      </c:catAx>
      <c:valAx>
        <c:axId val="681299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670236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42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благодійні акції</c:v>
                </c:pt>
                <c:pt idx="1">
                  <c:v>допомога близьким</c:v>
                </c:pt>
                <c:pt idx="2">
                  <c:v>піднести сумки</c:v>
                </c:pt>
                <c:pt idx="3">
                  <c:v>перевести через дорогу</c:v>
                </c:pt>
                <c:pt idx="4">
                  <c:v>моральна підтримка</c:v>
                </c:pt>
                <c:pt idx="5">
                  <c:v>купити ліки</c:v>
                </c:pt>
                <c:pt idx="6">
                  <c:v>фінансова допомога</c:v>
                </c:pt>
                <c:pt idx="7">
                  <c:v>нічим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28.2</c:v>
                </c:pt>
                <c:pt idx="1">
                  <c:v>19.7</c:v>
                </c:pt>
                <c:pt idx="2">
                  <c:v>16.899999999999999</c:v>
                </c:pt>
                <c:pt idx="3">
                  <c:v>12.6</c:v>
                </c:pt>
                <c:pt idx="4">
                  <c:v>11.3</c:v>
                </c:pt>
                <c:pt idx="5">
                  <c:v>11.3</c:v>
                </c:pt>
                <c:pt idx="6">
                  <c:v>5.6</c:v>
                </c:pt>
                <c:pt idx="7">
                  <c:v>4.2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738826543272356"/>
          <c:y val="2.6697423308544341E-2"/>
          <c:w val="0.31700060036519662"/>
          <c:h val="0.93342405118313865"/>
        </c:manualLayout>
      </c:layout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43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людям похилого віку</c:v>
                </c:pt>
                <c:pt idx="1">
                  <c:v>близьким</c:v>
                </c:pt>
                <c:pt idx="2">
                  <c:v>хворим</c:v>
                </c:pt>
                <c:pt idx="3">
                  <c:v>інвалідам</c:v>
                </c:pt>
                <c:pt idx="4">
                  <c:v>малозабезпеченим</c:v>
                </c:pt>
                <c:pt idx="5">
                  <c:v>сиротам</c:v>
                </c:pt>
                <c:pt idx="6">
                  <c:v>тваринам</c:v>
                </c:pt>
                <c:pt idx="7">
                  <c:v>нікому</c:v>
                </c:pt>
                <c:pt idx="8">
                  <c:v>багатодітним</c:v>
                </c:pt>
                <c:pt idx="9">
                  <c:v>безхатченкам</c:v>
                </c:pt>
                <c:pt idx="10">
                  <c:v>однокласникам</c:v>
                </c:pt>
                <c:pt idx="11">
                  <c:v>вчителям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21.3</c:v>
                </c:pt>
                <c:pt idx="1">
                  <c:v>17.3</c:v>
                </c:pt>
                <c:pt idx="2">
                  <c:v>16.600000000000001</c:v>
                </c:pt>
                <c:pt idx="3">
                  <c:v>9.3000000000000007</c:v>
                </c:pt>
                <c:pt idx="4">
                  <c:v>8</c:v>
                </c:pt>
                <c:pt idx="5">
                  <c:v>6.6</c:v>
                </c:pt>
                <c:pt idx="6">
                  <c:v>6.6</c:v>
                </c:pt>
                <c:pt idx="7">
                  <c:v>6.6</c:v>
                </c:pt>
                <c:pt idx="8">
                  <c:v>5.3</c:v>
                </c:pt>
                <c:pt idx="9">
                  <c:v>4</c:v>
                </c:pt>
                <c:pt idx="10">
                  <c:v>2.6</c:v>
                </c:pt>
                <c:pt idx="11">
                  <c:v>1.3</c:v>
                </c:pt>
              </c:numCache>
            </c:numRef>
          </c:val>
        </c:ser>
        <c:axId val="81111680"/>
        <c:axId val="82032128"/>
      </c:barChart>
      <c:catAx>
        <c:axId val="81111680"/>
        <c:scaling>
          <c:orientation val="minMax"/>
        </c:scaling>
        <c:axPos val="l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82032128"/>
        <c:crosses val="autoZero"/>
        <c:auto val="1"/>
        <c:lblAlgn val="ctr"/>
        <c:lblOffset val="100"/>
      </c:catAx>
      <c:valAx>
        <c:axId val="82032128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811116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62243-0D2E-4D7B-B1DE-CB84D06487B8}" type="datetimeFigureOut">
              <a:rPr lang="ru-RU" smtClean="0"/>
              <a:pPr/>
              <a:t>20.04.2012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1C70F-55C1-403E-89B7-053A82D214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5.xml"/><Relationship Id="rId1" Type="http://schemas.openxmlformats.org/officeDocument/2006/relationships/video" Target="file:///C:\Users\&#1053;&#1072;&#1090;&#1072;&#1096;&#1072;\Desktop\&#1057;&#1077;&#1084;&#1080;&#1085;&#1072;&#1088;%20&#1075;&#1086;&#1090;&#1086;&#1074;&#1099;&#1081;\&#1043;&#1088;&#1091;&#1087;&#1072;%20&#1089;&#1086;&#1094;&#1110;&#1086;&#1083;&#1086;&#1075;&#1110;&#1074;\&#1057;&#1086;&#1094;&#1110;&#1072;&#1083;&#1100;&#1085;&#1072;%20&#1088;&#1077;&#1082;&#1083;&#1072;&#1084;&#1072;%20&#1055;&#1086;&#1089;&#1087;&#1110;&#1096;&#1110;&#1090;&#1100;%20&#1088;&#1086;&#1073;&#1080;&#1090;&#1080;%20&#1076;&#1086;&#1073;&#1088;&#1086;.wmv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6.xml"/><Relationship Id="rId1" Type="http://schemas.openxmlformats.org/officeDocument/2006/relationships/video" Target="file:///C:\Users\&#1053;&#1072;&#1090;&#1072;&#1096;&#1072;\Desktop\&#1057;&#1077;&#1084;&#1080;&#1085;&#1072;&#1088;%20&#1075;&#1086;&#1090;&#1086;&#1074;&#1099;&#1081;\&#1043;&#1088;&#1091;&#1087;&#1072;%20&#1089;&#1086;&#1094;&#1110;&#1086;&#1083;&#1086;&#1075;&#1110;&#1074;\&#1042;&#1080;&#1076;&#1077;&#1086;&#1088;&#1086;&#1083;&#1080;&#1082;%20&#1075;&#1088;&#1091;&#1087;&#1080;%20&#1089;&#1086;&#1094;&#1110;&#1086;&#1083;&#1086;&#1075;&#1110;&#1074;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101042" cy="1470025"/>
          </a:xfrm>
        </p:spPr>
        <p:txBody>
          <a:bodyPr>
            <a:noAutofit/>
          </a:bodyPr>
          <a:lstStyle/>
          <a:p>
            <a:pPr marL="914400" lvl="0" indent="-914400" algn="just">
              <a:buFont typeface="+mj-lt"/>
              <a:buAutoNum type="arabicPeriod"/>
            </a:pPr>
            <a:r>
              <a:rPr lang="uk-UA" sz="4800" dirty="0" smtClean="0">
                <a:solidFill>
                  <a:schemeClr val="bg2">
                    <a:lumMod val="50000"/>
                  </a:schemeClr>
                </a:solidFill>
              </a:rPr>
              <a:t>Чи є місце милосердю в сучасному світі?</a:t>
            </a:r>
            <a:endParaRPr lang="uk-UA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40" y="3143248"/>
            <a:ext cx="8572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en-US" sz="4800" b="1" dirty="0" smtClean="0">
                <a:ln w="11430"/>
                <a:solidFill>
                  <a:srgbClr val="F7F7FF">
                    <a:lumMod val="50000"/>
                  </a:srgbClr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>2.  Що ми можемо зробити, щоб милосердя не зникло із нашого життя?</a:t>
            </a:r>
            <a:r>
              <a:rPr lang="ru-RU" altLang="en-US" sz="5400" b="1" dirty="0" smtClean="0">
                <a:ln w="11430"/>
                <a:solidFill>
                  <a:srgbClr val="F7F7FF">
                    <a:lumMod val="50000"/>
                  </a:srgbClr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/>
            </a:r>
            <a:br>
              <a:rPr lang="ru-RU" altLang="en-US" sz="5400" b="1" dirty="0" smtClean="0">
                <a:ln w="11430"/>
                <a:solidFill>
                  <a:srgbClr val="F7F7FF">
                    <a:lumMod val="50000"/>
                  </a:srgbClr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Book Antiqua"/>
                <a:ea typeface="+mj-ea"/>
                <a:cs typeface="+mj-cs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9058284" cy="57150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3. Чим конкретно можете допомогти?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857232"/>
          <a:ext cx="9144000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8929718" cy="107154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4.Кому ви самі особисто хотіли б допомогти?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ціальна реклама Поспішіть робити добро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2990"/>
          </a:xfrm>
        </p:spPr>
        <p:txBody>
          <a:bodyPr>
            <a:normAutofit/>
          </a:bodyPr>
          <a:lstStyle/>
          <a:p>
            <a:r>
              <a:rPr lang="uk-UA" sz="6000" dirty="0" smtClean="0"/>
              <a:t>Взяли </a:t>
            </a:r>
            <a:r>
              <a:rPr lang="uk-UA" sz="6000" dirty="0" err="1" smtClean="0"/>
              <a:t>інтерв</a:t>
            </a:r>
            <a:r>
              <a:rPr lang="uk-UA" sz="6000" dirty="0" err="1" smtClean="0">
                <a:sym typeface="Symbol"/>
              </a:rPr>
              <a:t>ю</a:t>
            </a:r>
            <a:r>
              <a:rPr lang="uk-UA" sz="6000" dirty="0" smtClean="0">
                <a:sym typeface="Symbol"/>
              </a:rPr>
              <a:t> в учнів і </a:t>
            </a:r>
            <a:r>
              <a:rPr lang="uk-UA" sz="6000" dirty="0" smtClean="0"/>
              <a:t>вчителів нашої школи.</a:t>
            </a:r>
          </a:p>
          <a:p>
            <a:r>
              <a:rPr lang="uk-UA" sz="6000" dirty="0" smtClean="0"/>
              <a:t>Створили відеоролик про пророблену роботу.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Видеоролик групи соціологів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2973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8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1143000"/>
          </a:xfrm>
        </p:spPr>
        <p:txBody>
          <a:bodyPr>
            <a:noAutofit/>
          </a:bodyPr>
          <a:lstStyle/>
          <a:p>
            <a:r>
              <a:rPr lang="uk-UA" sz="4800" dirty="0" smtClean="0">
                <a:solidFill>
                  <a:schemeClr val="bg2">
                    <a:lumMod val="50000"/>
                  </a:schemeClr>
                </a:solidFill>
              </a:rPr>
              <a:t>Ці питання </a:t>
            </a:r>
            <a:r>
              <a:rPr lang="uk-UA" sz="6000" dirty="0" smtClean="0">
                <a:solidFill>
                  <a:srgbClr val="FFFF00"/>
                </a:solidFill>
              </a:rPr>
              <a:t>нас</a:t>
            </a:r>
            <a:r>
              <a:rPr lang="uk-UA" sz="4800" dirty="0" smtClean="0">
                <a:solidFill>
                  <a:schemeClr val="bg2">
                    <a:lumMod val="50000"/>
                  </a:schemeClr>
                </a:solidFill>
              </a:rPr>
              <a:t> дуже зацікавили і </a:t>
            </a:r>
            <a:r>
              <a:rPr lang="uk-UA" sz="6000" dirty="0" smtClean="0">
                <a:solidFill>
                  <a:srgbClr val="FFFF00"/>
                </a:solidFill>
              </a:rPr>
              <a:t>ми </a:t>
            </a:r>
            <a:r>
              <a:rPr lang="uk-UA" sz="4800" dirty="0" err="1" smtClean="0">
                <a:solidFill>
                  <a:schemeClr val="bg2">
                    <a:lumMod val="50000"/>
                  </a:schemeClr>
                </a:solidFill>
              </a:rPr>
              <a:t>об</a:t>
            </a:r>
            <a:r>
              <a:rPr lang="uk-UA" sz="4800" dirty="0" err="1" smtClean="0">
                <a:solidFill>
                  <a:schemeClr val="bg2">
                    <a:lumMod val="50000"/>
                  </a:schemeClr>
                </a:solidFill>
                <a:sym typeface="Symbol"/>
              </a:rPr>
              <a:t>єдналися</a:t>
            </a:r>
            <a:r>
              <a:rPr lang="uk-UA" sz="4800" dirty="0" smtClean="0">
                <a:solidFill>
                  <a:schemeClr val="bg2">
                    <a:lumMod val="50000"/>
                  </a:schemeClr>
                </a:solidFill>
                <a:sym typeface="Symbol"/>
              </a:rPr>
              <a:t> в </a:t>
            </a:r>
            <a:endParaRPr lang="ru-RU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786322"/>
            <a:ext cx="7248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Групу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соціологів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7286644" y="3214686"/>
            <a:ext cx="1428760" cy="27146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71744"/>
            <a:ext cx="8229600" cy="3686188"/>
          </a:xfrm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v"/>
            </a:pPr>
            <a:r>
              <a:rPr lang="uk-UA" sz="4000" dirty="0" smtClean="0"/>
              <a:t>Вивчити думки дітей і дорослих по даній проблемі.</a:t>
            </a:r>
            <a:endParaRPr lang="ru-RU" sz="4000" dirty="0" smtClean="0"/>
          </a:p>
          <a:p>
            <a:pPr lvl="0">
              <a:buFont typeface="Wingdings" pitchFamily="2" charset="2"/>
              <a:buChar char="v"/>
            </a:pPr>
            <a:r>
              <a:rPr lang="uk-UA" sz="4000" dirty="0" smtClean="0"/>
              <a:t>Провести анкетування в нашій школі.</a:t>
            </a:r>
            <a:endParaRPr lang="ru-RU" sz="4000" dirty="0" smtClean="0"/>
          </a:p>
          <a:p>
            <a:pPr lvl="0">
              <a:buFont typeface="Wingdings" pitchFamily="2" charset="2"/>
              <a:buChar char="v"/>
            </a:pPr>
            <a:r>
              <a:rPr lang="uk-UA" sz="4000" dirty="0" smtClean="0"/>
              <a:t>Проаналізувати отриману інформацію і сформулювати висновки.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85728"/>
            <a:ext cx="72591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Ми ставили такі завдання: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2990"/>
          </a:xfrm>
        </p:spPr>
        <p:txBody>
          <a:bodyPr>
            <a:normAutofit/>
          </a:bodyPr>
          <a:lstStyle/>
          <a:p>
            <a:r>
              <a:rPr lang="uk-UA" sz="6000" dirty="0" smtClean="0"/>
              <a:t>Ми провели анкетування учнів нашої школи, різних вікових груп.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Наташа\календарне\Християнська етика\Семінар\Фото\P4131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145"/>
          </a:xfrm>
          <a:prstGeom prst="rect">
            <a:avLst/>
          </a:prstGeom>
          <a:noFill/>
        </p:spPr>
      </p:pic>
      <p:pic>
        <p:nvPicPr>
          <p:cNvPr id="1027" name="Picture 3" descr="E:\Наташа\календарне\Християнська етика\Семінар\Фото\P41313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285776"/>
            <a:ext cx="822960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Анкета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85794"/>
            <a:ext cx="8543956" cy="5357850"/>
          </a:xfrm>
          <a:ln>
            <a:solidFill>
              <a:srgbClr val="0070C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>
            <a:noAutofit/>
          </a:bodyPr>
          <a:lstStyle/>
          <a:p>
            <a:pPr lvl="0"/>
            <a:r>
              <a:rPr lang="uk-UA" sz="4000" dirty="0" smtClean="0">
                <a:solidFill>
                  <a:schemeClr val="accent5">
                    <a:lumMod val="75000"/>
                  </a:schemeClr>
                </a:solidFill>
              </a:rPr>
              <a:t>Кого ви вважаєте милосердною людиною?</a:t>
            </a:r>
            <a:endParaRPr lang="ru-RU" sz="40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uk-UA" sz="4000" dirty="0" smtClean="0">
                <a:solidFill>
                  <a:schemeClr val="accent5">
                    <a:lumMod val="75000"/>
                  </a:schemeClr>
                </a:solidFill>
              </a:rPr>
              <a:t>Хто, на вашу думку, потребує допомоги, підтримки?</a:t>
            </a:r>
            <a:endParaRPr lang="ru-RU" sz="40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uk-UA" sz="4000" dirty="0" smtClean="0">
                <a:solidFill>
                  <a:schemeClr val="accent5">
                    <a:lumMod val="75000"/>
                  </a:schemeClr>
                </a:solidFill>
              </a:rPr>
              <a:t>Чим ви конкретно можете допомогти?</a:t>
            </a:r>
            <a:endParaRPr lang="ru-RU" sz="40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uk-UA" sz="4000" dirty="0" smtClean="0">
                <a:solidFill>
                  <a:schemeClr val="accent5">
                    <a:lumMod val="75000"/>
                  </a:schemeClr>
                </a:solidFill>
              </a:rPr>
              <a:t>Кому ви самі особисто хотіли б допомогти?</a:t>
            </a:r>
            <a:endParaRPr lang="ru-RU" sz="40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4500" dirty="0" smtClean="0">
                <a:solidFill>
                  <a:schemeClr val="accent5">
                    <a:lumMod val="75000"/>
                  </a:schemeClr>
                </a:solidFill>
              </a:rPr>
              <a:t>        </a:t>
            </a:r>
            <a:endParaRPr lang="ru-RU" sz="45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E:\Наташа\календарне\Християнська етика\Семінар\Фото\P4131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8572560" cy="58419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1. </a:t>
            </a:r>
            <a:r>
              <a:rPr lang="uk-UA" sz="4000" dirty="0" smtClean="0"/>
              <a:t>Кого ви вважаєте милосердною людиною?</a:t>
            </a:r>
            <a:endParaRPr lang="ru-RU" sz="40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-142908" y="1357298"/>
          <a:ext cx="9286908" cy="550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0"/>
            <a:ext cx="8286808" cy="1470025"/>
          </a:xfrm>
        </p:spPr>
        <p:txBody>
          <a:bodyPr/>
          <a:lstStyle/>
          <a:p>
            <a:r>
              <a:rPr lang="uk-UA" dirty="0" smtClean="0"/>
              <a:t>2. Хто, на вашу думку, потребує допомоги?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357298"/>
          <a:ext cx="9144000" cy="550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158</Words>
  <Application>Microsoft Office PowerPoint</Application>
  <PresentationFormat>Экран (4:3)</PresentationFormat>
  <Paragraphs>21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Welcome</vt:lpstr>
      <vt:lpstr>Городская</vt:lpstr>
      <vt:lpstr>Начальная</vt:lpstr>
      <vt:lpstr>1_Тема Office</vt:lpstr>
      <vt:lpstr>2_Тема Office</vt:lpstr>
      <vt:lpstr>Чи є місце милосердю в сучасному світі?</vt:lpstr>
      <vt:lpstr>Ці питання нас дуже зацікавили і ми обєдналися в </vt:lpstr>
      <vt:lpstr>Слайд 3</vt:lpstr>
      <vt:lpstr>Слайд 4</vt:lpstr>
      <vt:lpstr>Слайд 5</vt:lpstr>
      <vt:lpstr>Анкета</vt:lpstr>
      <vt:lpstr>Слайд 7</vt:lpstr>
      <vt:lpstr>1. Кого ви вважаєте милосердною людиною?</vt:lpstr>
      <vt:lpstr>2. Хто, на вашу думку, потребує допомоги?</vt:lpstr>
      <vt:lpstr>3. Чим конкретно можете допомогти?</vt:lpstr>
      <vt:lpstr>4.Кому ви самі особисто хотіли б допомогти?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 є місце милосердю в сучасному світі?</dc:title>
  <dc:creator>Admin</dc:creator>
  <cp:lastModifiedBy>Наташа</cp:lastModifiedBy>
  <cp:revision>4</cp:revision>
  <dcterms:created xsi:type="dcterms:W3CDTF">2012-04-13T19:43:01Z</dcterms:created>
  <dcterms:modified xsi:type="dcterms:W3CDTF">2012-04-20T14:51:38Z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481978</vt:lpwstr>
  </property>
  <property fmtid="{D5CDD505-2E9C-101B-9397-08002B2CF9AE}" name="NXPowerLiteVersion" pid="3">
    <vt:lpwstr>D4.1.4</vt:lpwstr>
  </property>
</Properties>
</file>