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tags+xml" PartName="/ppt/tags/tag6.xml"/>
  <Override ContentType="application/vnd.openxmlformats-officedocument.presentationml.tags+xml" PartName="/ppt/tags/tag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tags+xml" PartName="/ppt/tags/tag4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tags+xml" PartName="/ppt/tags/tag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tags+xml" PartName="/ppt/tags/tag16.xml"/>
  <Override ContentType="application/vnd.openxmlformats-officedocument.presentationml.tags+xml" PartName="/ppt/tags/tag17.xml"/>
  <Override ContentType="application/vnd.openxmlformats-officedocument.presentationml.tags+xml" PartName="/ppt/tags/tag18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tags+xml" PartName="/ppt/tags/tag14.xml"/>
  <Override ContentType="application/vnd.openxmlformats-officedocument.presentationml.tags+xml" PartName="/ppt/tags/tag15.xml"/>
  <Override ContentType="application/vnd.openxmlformats-officedocument.presentationml.tags+xml" PartName="/ppt/tags/tag12.xml"/>
  <Override ContentType="application/vnd.openxmlformats-officedocument.presentationml.tags+xml" PartName="/ppt/tags/tag13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tags+xml" PartName="/ppt/tags/tag9.xml"/>
  <Override ContentType="application/vnd.openxmlformats-officedocument.presentationml.tags+xml" PartName="/ppt/tags/tag10.xml"/>
  <Override ContentType="application/vnd.openxmlformats-officedocument.presentationml.tags+xml" PartName="/ppt/tags/tag1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tags+xml" PartName="/ppt/tags/tag7.xml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tags+xml" PartName="/ppt/tags/tag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tags+xml" PartName="/ppt/tags/tag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presentationml.tags+xml" PartName="/ppt/tags/tag1.xml"/>
  <Override ContentType="application/vnd.openxmlformats-officedocument.presentationml.tags+xml" PartName="/ppt/tags/tag19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5" r:id="rId2"/>
    <p:sldId id="278" r:id="rId3"/>
    <p:sldId id="258" r:id="rId4"/>
    <p:sldId id="259" r:id="rId5"/>
    <p:sldId id="260" r:id="rId6"/>
    <p:sldId id="261" r:id="rId7"/>
    <p:sldId id="262" r:id="rId8"/>
    <p:sldId id="263" r:id="rId9"/>
    <p:sldId id="276" r:id="rId10"/>
    <p:sldId id="269" r:id="rId11"/>
    <p:sldId id="270" r:id="rId12"/>
    <p:sldId id="271" r:id="rId13"/>
    <p:sldId id="272" r:id="rId14"/>
    <p:sldId id="273" r:id="rId15"/>
    <p:sldId id="277" r:id="rId16"/>
    <p:sldId id="267" r:id="rId17"/>
    <p:sldId id="266" r:id="rId18"/>
    <p:sldId id="265" r:id="rId19"/>
    <p:sldId id="264" r:id="rId20"/>
    <p:sldId id="268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A5F5F9"/>
    <a:srgbClr val="FC70D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20F86A-59FE-4BA0-A085-A8FC59D6B443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F8E5E7-D11F-471C-BEB1-A1386A8DA7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807C6-A78F-4D34-A408-1813FE38C3D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17.gif"/></Relationships>
</file>

<file path=ppt/slides/_rels/slide11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slideLayouts/slideLayout1.xml" Type="http://schemas.openxmlformats.org/officeDocument/2006/relationships/slideLayout"/><Relationship Id="rId1" Target="../tags/tag10.xml" Type="http://schemas.openxmlformats.org/officeDocument/2006/relationships/tag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3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slideLayouts/slideLayout7.xml" Type="http://schemas.openxmlformats.org/officeDocument/2006/relationships/slideLayout"/><Relationship Id="rId1" Target="../tags/tag12.xml" Type="http://schemas.openxmlformats.org/officeDocument/2006/relationships/tags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6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slideLayouts/slideLayout7.xml" Type="http://schemas.openxmlformats.org/officeDocument/2006/relationships/slideLayout"/><Relationship Id="rId1" Target="../tags/tag14.xml" Type="http://schemas.openxmlformats.org/officeDocument/2006/relationships/tags"/><Relationship Id="rId4" Target="../media/image26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slideLayouts/slideLayout7.xml" Type="http://schemas.openxmlformats.org/officeDocument/2006/relationships/slideLayout"/><Relationship Id="rId1" Target="../tags/tag15.xml" Type="http://schemas.openxmlformats.org/officeDocument/2006/relationships/tags"/><Relationship Id="rId5" Target="../media/image28.jpeg" Type="http://schemas.openxmlformats.org/officeDocument/2006/relationships/image"/><Relationship Id="rId4" Target="../media/image27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slideLayouts/slideLayout7.xml" Type="http://schemas.openxmlformats.org/officeDocument/2006/relationships/slideLayout"/><Relationship Id="rId1" Target="../tags/tag16.xml" Type="http://schemas.openxmlformats.org/officeDocument/2006/relationships/tags"/><Relationship Id="rId4" Target="../media/image29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slideLayouts/slideLayout7.xml" Type="http://schemas.openxmlformats.org/officeDocument/2006/relationships/slideLayout"/><Relationship Id="rId1" Target="../tags/tag17.xml" Type="http://schemas.openxmlformats.org/officeDocument/2006/relationships/tags"/><Relationship Id="rId4" Target="../media/image30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slideLayouts/slideLayout7.xml" Type="http://schemas.openxmlformats.org/officeDocument/2006/relationships/slideLayout"/><Relationship Id="rId1" Target="../tags/tag2.xml" Type="http://schemas.openxmlformats.org/officeDocument/2006/relationships/tags"/><Relationship Id="rId4" Target="../media/image4.jpeg" Type="http://schemas.openxmlformats.org/officeDocument/2006/relationships/image"/></Relationships>
</file>

<file path=ppt/slides/_rels/slide20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slideLayouts/slideLayout7.xml" Type="http://schemas.openxmlformats.org/officeDocument/2006/relationships/slideLayout"/><Relationship Id="rId1" Target="../tags/tag18.xml" Type="http://schemas.openxmlformats.org/officeDocument/2006/relationships/tags"/><Relationship Id="rId4" Target="../media/image31.jpeg" Type="http://schemas.openxmlformats.org/officeDocument/2006/relationships/image"/></Relationships>
</file>

<file path=ppt/slides/_rels/slide21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slideLayouts/slideLayout1.xml" Type="http://schemas.openxmlformats.org/officeDocument/2006/relationships/slideLayout"/><Relationship Id="rId1" Target="../tags/tag19.xml" Type="http://schemas.openxmlformats.org/officeDocument/2006/relationships/tags"/><Relationship Id="rId4" Target="../media/image24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slideLayouts/slideLayout7.xml" Type="http://schemas.openxmlformats.org/officeDocument/2006/relationships/slideLayout"/><Relationship Id="rId1" Target="../tags/tag3.xml" Type="http://schemas.openxmlformats.org/officeDocument/2006/relationships/tags"/><Relationship Id="rId5" Target="../media/image6.jpe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6.jpeg"/></Relationships>
</file>

<file path=ppt/slides/_rels/slide5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slideLayouts/slideLayout7.xml" Type="http://schemas.openxmlformats.org/officeDocument/2006/relationships/slideLayout"/><Relationship Id="rId1" Target="../tags/tag5.xml" Type="http://schemas.openxmlformats.org/officeDocument/2006/relationships/tags"/><Relationship Id="rId4" Target="../media/image6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slideLayouts/slideLayout7.xml" Type="http://schemas.openxmlformats.org/officeDocument/2006/relationships/slideLayout"/><Relationship Id="rId1" Target="../tags/tag6.xml" Type="http://schemas.openxmlformats.org/officeDocument/2006/relationships/tags"/><Relationship Id="rId5" Target="../media/image12.jpeg" Type="http://schemas.openxmlformats.org/officeDocument/2006/relationships/image"/><Relationship Id="rId4" Target="../media/image11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14.jpeg"/></Relationships>
</file>

<file path=ppt/slides/_rels/slide9.xml.rels><?xml version="1.0" encoding="UTF-8" standalone="yes" ?><Relationships xmlns="http://schemas.openxmlformats.org/package/2006/relationships"><Relationship Id="rId3" Target="../notesSlides/notesSlide1.xml" Type="http://schemas.openxmlformats.org/officeDocument/2006/relationships/notesSlide"/><Relationship Id="rId2" Target="../slideLayouts/slideLayout7.xml" Type="http://schemas.openxmlformats.org/officeDocument/2006/relationships/slideLayout"/><Relationship Id="rId1" Target="../tags/tag8.xml" Type="http://schemas.openxmlformats.org/officeDocument/2006/relationships/tags"/><Relationship Id="rId4" Target="../media/image15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img-fotki.yandex.ru/get/3608/inmira.22/0_389cd_7d869a91_L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7" name="Picture 2" descr="http://img-fotki.yandex.ru/get/5414/106093074.23/0_81b57_297a41b5_X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071546"/>
            <a:ext cx="6000792" cy="5786454"/>
          </a:xfrm>
          <a:prstGeom prst="ellipse">
            <a:avLst/>
          </a:prstGeom>
          <a:noFill/>
        </p:spPr>
      </p:pic>
      <p:sp>
        <p:nvSpPr>
          <p:cNvPr id="10" name="Пятно 2 9"/>
          <p:cNvSpPr/>
          <p:nvPr/>
        </p:nvSpPr>
        <p:spPr>
          <a:xfrm>
            <a:off x="214282" y="1785927"/>
            <a:ext cx="2357455" cy="1214446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Казка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но 2 10"/>
          <p:cNvSpPr/>
          <p:nvPr/>
        </p:nvSpPr>
        <p:spPr>
          <a:xfrm>
            <a:off x="1214415" y="785795"/>
            <a:ext cx="2571768" cy="1214446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вчить</a:t>
            </a:r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но 2 11"/>
          <p:cNvSpPr/>
          <p:nvPr/>
        </p:nvSpPr>
        <p:spPr>
          <a:xfrm>
            <a:off x="3131840" y="620688"/>
            <a:ext cx="2357455" cy="1214446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ятно 2 12"/>
          <p:cNvSpPr/>
          <p:nvPr/>
        </p:nvSpPr>
        <p:spPr>
          <a:xfrm>
            <a:off x="5143505" y="500043"/>
            <a:ext cx="3000396" cy="1214446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світі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ятно 2 13"/>
          <p:cNvSpPr/>
          <p:nvPr/>
        </p:nvSpPr>
        <p:spPr>
          <a:xfrm>
            <a:off x="6500825" y="1571613"/>
            <a:ext cx="2786051" cy="1214446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uk-UA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жить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"/>
          <p:cNvSpPr txBox="1">
            <a:spLocks noChangeArrowheads="1"/>
          </p:cNvSpPr>
          <p:nvPr/>
        </p:nvSpPr>
        <p:spPr bwMode="auto">
          <a:xfrm>
            <a:off x="0" y="1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Відділ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освіти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науки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виконкому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Дзержинської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районної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місті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ради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Криворізька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загальноосвітня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школа-інтернат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І-ІІ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ступенів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№ 1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 rot="756165">
            <a:off x="3286894" y="1645402"/>
            <a:ext cx="2812479" cy="10717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Мультимедійний супровід до уроку математики , проведеного в 3-Б класі</a:t>
            </a:r>
          </a:p>
        </p:txBody>
      </p:sp>
      <p:sp>
        <p:nvSpPr>
          <p:cNvPr id="17" name="Лента лицом вниз 16"/>
          <p:cNvSpPr/>
          <p:nvPr/>
        </p:nvSpPr>
        <p:spPr>
          <a:xfrm>
            <a:off x="4463480" y="3789040"/>
            <a:ext cx="4680520" cy="1512168"/>
          </a:xfrm>
          <a:prstGeom prst="ribb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Підготувала</a:t>
            </a:r>
          </a:p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вчитель початкових класів Антоненко Л. С</a:t>
            </a:r>
            <a:r>
              <a:rPr lang="uk-UA" dirty="0" smtClean="0"/>
              <a:t>.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advTm="52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a20001.rimg.info/1617977000e17126286bde5aca3400424a76e0e707.jpg" id="91146" name="Picture 10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http://www.southernct.edu/%7Eils6937/pigs/Pig_animated%5B1%5D.gif" id="14" name="Picture 8"/>
          <p:cNvPicPr>
            <a:picLocks noChangeArrowheads="1" noChangeAspect="1" noCrop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339752" y="2648745"/>
            <a:ext cx="4824536" cy="420925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3120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7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8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24-конечная звезда 15"/>
          <p:cNvSpPr/>
          <p:nvPr/>
        </p:nvSpPr>
        <p:spPr>
          <a:xfrm>
            <a:off x="1115616" y="1700808"/>
            <a:ext cx="3096344" cy="1706488"/>
          </a:xfrm>
          <a:prstGeom prst="star24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Х+20=120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24-конечная звезда 16"/>
          <p:cNvSpPr/>
          <p:nvPr/>
        </p:nvSpPr>
        <p:spPr>
          <a:xfrm>
            <a:off x="4067944" y="1556793"/>
            <a:ext cx="3096344" cy="1706488"/>
          </a:xfrm>
          <a:prstGeom prst="star24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С-20=200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24-конечная звезда 17"/>
          <p:cNvSpPr/>
          <p:nvPr/>
        </p:nvSpPr>
        <p:spPr>
          <a:xfrm>
            <a:off x="2771800" y="3573016"/>
            <a:ext cx="3528392" cy="1706488"/>
          </a:xfrm>
          <a:prstGeom prst="star24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633-у=630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203848" y="260648"/>
            <a:ext cx="2592288" cy="914400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Розв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uk-UA" sz="2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яжіть</a:t>
            </a:r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рівняння</a:t>
            </a:r>
            <a:endParaRPr lang="en-US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33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im7-tub-ua.yandex.net/i?id=655749196-44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0297" y="0"/>
            <a:ext cx="3643339" cy="78581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Будиночок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для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тварин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5072066" y="1571612"/>
            <a:ext cx="3786215" cy="857256"/>
          </a:xfrm>
          <a:prstGeom prst="triangle">
            <a:avLst>
              <a:gd name="adj" fmla="val 50732"/>
            </a:avLst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1000</a:t>
            </a:r>
            <a:endParaRPr lang="ru-RU" sz="28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9" name="Picture 8" descr="http://im7-tub-ua.yandex.net/i?id=655749196-44-72&amp;n=21"/>
          <p:cNvPicPr>
            <a:picLocks noChangeAspect="1" noChangeArrowheads="1"/>
          </p:cNvPicPr>
          <p:nvPr/>
        </p:nvPicPr>
        <p:blipFill>
          <a:blip r:embed="rId3" cstate="print"/>
          <a:srcRect t="45833" r="71093"/>
          <a:stretch>
            <a:fillRect/>
          </a:stretch>
        </p:blipFill>
        <p:spPr bwMode="auto">
          <a:xfrm>
            <a:off x="0" y="3000372"/>
            <a:ext cx="9144000" cy="335758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143504" y="2786058"/>
            <a:ext cx="1928827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780</a:t>
            </a:r>
            <a:endParaRPr lang="ru-RU" sz="28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358083" y="2786058"/>
            <a:ext cx="1571636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2800" b="1" cap="all" dirty="0" smtClean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170</a:t>
            </a:r>
            <a:endParaRPr lang="ru-RU" sz="28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3505" y="3929066"/>
            <a:ext cx="1857388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350</a:t>
            </a:r>
            <a:endParaRPr lang="ru-RU" sz="28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86613" y="3786190"/>
            <a:ext cx="1857388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500</a:t>
            </a:r>
            <a:endParaRPr lang="ru-RU" sz="28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86381" y="4929198"/>
            <a:ext cx="1785951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210</a:t>
            </a:r>
            <a:endParaRPr lang="ru-RU" sz="28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929587" y="5000637"/>
            <a:ext cx="914400" cy="1271590"/>
          </a:xfrm>
          <a:prstGeom prst="roundRect">
            <a:avLst/>
          </a:prstGeom>
          <a:solidFill>
            <a:srgbClr val="50C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120</a:t>
            </a:r>
            <a:endParaRPr lang="ru-RU" sz="28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" name="Picture 8" descr="http://im7-tub-ua.yandex.net/i?id=655749196-44-72&amp;n=21"/>
          <p:cNvPicPr>
            <a:picLocks noChangeAspect="1" noChangeArrowheads="1"/>
          </p:cNvPicPr>
          <p:nvPr/>
        </p:nvPicPr>
        <p:blipFill>
          <a:blip r:embed="rId3" cstate="print"/>
          <a:srcRect t="45834" r="45312"/>
          <a:stretch>
            <a:fillRect/>
          </a:stretch>
        </p:blipFill>
        <p:spPr bwMode="auto">
          <a:xfrm>
            <a:off x="1" y="785794"/>
            <a:ext cx="3214679" cy="3714728"/>
          </a:xfrm>
          <a:prstGeom prst="rect">
            <a:avLst/>
          </a:prstGeom>
          <a:noFill/>
        </p:spPr>
      </p:pic>
      <p:sp>
        <p:nvSpPr>
          <p:cNvPr id="17" name="Равнобедренный треугольник 16"/>
          <p:cNvSpPr/>
          <p:nvPr/>
        </p:nvSpPr>
        <p:spPr>
          <a:xfrm>
            <a:off x="1" y="2143116"/>
            <a:ext cx="3786215" cy="857256"/>
          </a:xfrm>
          <a:prstGeom prst="triangle">
            <a:avLst>
              <a:gd name="adj" fmla="val 5073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1000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" y="3286124"/>
            <a:ext cx="1571636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210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85918" y="3214686"/>
            <a:ext cx="1785951" cy="914400"/>
          </a:xfrm>
          <a:prstGeom prst="rect">
            <a:avLst/>
          </a:prstGeom>
          <a:solidFill>
            <a:srgbClr val="50C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250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4357694"/>
            <a:ext cx="1928827" cy="914400"/>
          </a:xfrm>
          <a:prstGeom prst="rect">
            <a:avLst/>
          </a:prstGeom>
          <a:solidFill>
            <a:srgbClr val="50C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400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57357" y="4429132"/>
            <a:ext cx="1857388" cy="914400"/>
          </a:xfrm>
          <a:prstGeom prst="rect">
            <a:avLst/>
          </a:prstGeom>
          <a:solidFill>
            <a:srgbClr val="50C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520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" y="5429264"/>
            <a:ext cx="1857388" cy="914400"/>
          </a:xfrm>
          <a:prstGeom prst="rect">
            <a:avLst/>
          </a:prstGeom>
          <a:solidFill>
            <a:srgbClr val="50C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610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143108" y="5357826"/>
            <a:ext cx="914400" cy="127159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140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72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Равнобедренный треугольник 2"/>
          <p:cNvSpPr/>
          <p:nvPr/>
        </p:nvSpPr>
        <p:spPr>
          <a:xfrm>
            <a:off x="2285984" y="1643050"/>
            <a:ext cx="6286544" cy="1357322"/>
          </a:xfrm>
          <a:prstGeom prst="triangle">
            <a:avLst>
              <a:gd name="adj" fmla="val 58004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3000372"/>
            <a:ext cx="3143272" cy="914400"/>
          </a:xfrm>
          <a:prstGeom prst="rect">
            <a:avLst/>
          </a:prstGeom>
          <a:solidFill>
            <a:srgbClr val="50C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29256" y="3000372"/>
            <a:ext cx="3071835" cy="914400"/>
          </a:xfrm>
          <a:prstGeom prst="rect">
            <a:avLst/>
          </a:prstGeom>
          <a:solidFill>
            <a:srgbClr val="50C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5" y="3929066"/>
            <a:ext cx="3214711" cy="914400"/>
          </a:xfrm>
          <a:prstGeom prst="rect">
            <a:avLst/>
          </a:prstGeom>
          <a:solidFill>
            <a:srgbClr val="50C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57" y="3929066"/>
            <a:ext cx="3000396" cy="914400"/>
          </a:xfrm>
          <a:prstGeom prst="rect">
            <a:avLst/>
          </a:prstGeom>
          <a:solidFill>
            <a:srgbClr val="50C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860033" y="1988840"/>
            <a:ext cx="1571636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29191" y="3571877"/>
            <a:ext cx="914400" cy="1271590"/>
          </a:xfrm>
          <a:prstGeom prst="roundRect">
            <a:avLst/>
          </a:prstGeom>
          <a:solidFill>
            <a:srgbClr val="D913A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1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/>
          <p:cNvPicPr>
            <a:picLocks noChangeArrowheads="1" noChangeAspect="1"/>
          </p:cNvPicPr>
          <p:nvPr/>
        </p:nvPicPr>
        <p:blipFill>
          <a:blip cstate="print" r:embed="rId3"/>
          <a:srcRect r="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rrowheads="1" noChangeAspect="1"/>
          </p:cNvPicPr>
          <p:nvPr/>
        </p:nvPicPr>
        <p:blipFill>
          <a:blip cstate="print" r:embed="rId3"/>
          <a:srcRect b="93700" r="25593" t="3549"/>
          <a:stretch>
            <a:fillRect/>
          </a:stretch>
        </p:blipFill>
        <p:spPr bwMode="auto">
          <a:xfrm>
            <a:off x="0" y="0"/>
            <a:ext cx="6804248" cy="18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0-конечная звезда 4"/>
          <p:cNvSpPr/>
          <p:nvPr/>
        </p:nvSpPr>
        <p:spPr>
          <a:xfrm>
            <a:off x="0" y="260648"/>
            <a:ext cx="3143272" cy="914400"/>
          </a:xfrm>
          <a:prstGeom prst="star10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290-50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10-конечная звезда 6"/>
          <p:cNvSpPr/>
          <p:nvPr/>
        </p:nvSpPr>
        <p:spPr>
          <a:xfrm rot="19097453">
            <a:off x="2290861" y="4744018"/>
            <a:ext cx="2786051" cy="914400"/>
          </a:xfrm>
          <a:prstGeom prst="star10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6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610+20</a:t>
            </a:r>
            <a:endParaRPr b="1" dirty="0" lang="ru-RU" sz="36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10-конечная звезда 7"/>
          <p:cNvSpPr/>
          <p:nvPr/>
        </p:nvSpPr>
        <p:spPr>
          <a:xfrm>
            <a:off x="0" y="5943600"/>
            <a:ext cx="3143272" cy="914400"/>
          </a:xfrm>
          <a:prstGeom prst="star10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780-80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10-конечная звезда 8"/>
          <p:cNvSpPr/>
          <p:nvPr/>
        </p:nvSpPr>
        <p:spPr>
          <a:xfrm>
            <a:off x="4929191" y="5943600"/>
            <a:ext cx="3143272" cy="914400"/>
          </a:xfrm>
          <a:prstGeom prst="star10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8</a:t>
            </a:r>
            <a:r>
              <a:rPr b="1" dirty="0" lang="en-US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9</a:t>
            </a:r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0+1</a:t>
            </a:r>
            <a:r>
              <a:rPr b="1" dirty="0" lang="en-US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0</a:t>
            </a:r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10-конечная звезда 9"/>
          <p:cNvSpPr/>
          <p:nvPr/>
        </p:nvSpPr>
        <p:spPr>
          <a:xfrm rot="3642616">
            <a:off x="6596893" y="4423311"/>
            <a:ext cx="3143272" cy="914400"/>
          </a:xfrm>
          <a:prstGeom prst="star10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9</a:t>
            </a:r>
            <a:r>
              <a:rPr b="1" dirty="0" lang="en-US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0</a:t>
            </a:r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0+</a:t>
            </a:r>
            <a:r>
              <a:rPr b="1" dirty="0" lang="en-US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10</a:t>
            </a:r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-конечная звезда 10"/>
          <p:cNvSpPr/>
          <p:nvPr/>
        </p:nvSpPr>
        <p:spPr>
          <a:xfrm>
            <a:off x="4427984" y="4509120"/>
            <a:ext cx="3143272" cy="914400"/>
          </a:xfrm>
          <a:prstGeom prst="star10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470-20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86248" y="2786058"/>
            <a:ext cx="1428760" cy="9144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990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715272" y="1214422"/>
            <a:ext cx="1428728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450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357818" y="0"/>
            <a:ext cx="1500199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1000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0" y="3571876"/>
            <a:ext cx="1428792" cy="9144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700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572265" y="1357298"/>
            <a:ext cx="1214447" cy="914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630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071802" y="1000108"/>
            <a:ext cx="1500199" cy="9144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240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Блок-схема: несколько документов 18"/>
          <p:cNvSpPr/>
          <p:nvPr/>
        </p:nvSpPr>
        <p:spPr>
          <a:xfrm>
            <a:off x="3071803" y="0"/>
            <a:ext cx="2286016" cy="1224136"/>
          </a:xfrm>
          <a:prstGeom prst="flowChartMultidocumen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cap="all" dirty="0" err="1" lang="ru-RU" smtClean="0" sz="16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Гра</a:t>
            </a:r>
            <a:r>
              <a:rPr b="1" cap="all" dirty="0" lang="ru-RU" smtClean="0" sz="16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  «</a:t>
            </a:r>
            <a:r>
              <a:rPr b="1" cap="all" dirty="0" err="1" lang="ru-RU" smtClean="0" sz="16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Допомога</a:t>
            </a:r>
            <a:r>
              <a:rPr b="1" cap="all" dirty="0" lang="ru-RU" smtClean="0" sz="16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 </a:t>
            </a:r>
            <a:r>
              <a:rPr b="1" cap="all" dirty="0" err="1" lang="ru-RU" smtClean="0" sz="16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тваринам</a:t>
            </a:r>
            <a:r>
              <a:rPr b="1" cap="all" dirty="0" lang="ru-RU" smtClean="0" sz="16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 </a:t>
            </a:r>
            <a:r>
              <a:rPr b="1" cap="all" dirty="0" err="1" lang="ru-RU" smtClean="0" sz="16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взимку</a:t>
            </a:r>
            <a:r>
              <a:rPr b="1" cap="all" dirty="0" lang="ru-RU" smtClean="0" sz="16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»</a:t>
            </a:r>
            <a:endParaRPr b="1" cap="all" dirty="0" lang="ru-RU" sz="16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7876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9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2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13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5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6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17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9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2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21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23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24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25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27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28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29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3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32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3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3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39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4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4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43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45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4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47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49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51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53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54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55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57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5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5"/>
      <p:bldP animBg="1" grpId="0" spid="7"/>
      <p:bldP animBg="1" grpId="0" spid="8"/>
      <p:bldP animBg="1" grpId="0" spid="9"/>
      <p:bldP animBg="1" grpId="0" spid="10"/>
      <p:bldP animBg="1" grpId="0" spid="11"/>
      <p:bldP animBg="1" grpId="0" spid="12"/>
      <p:bldP animBg="1" grpId="0" spid="13"/>
      <p:bldP animBg="1" grpId="0" spid="15"/>
      <p:bldP animBg="1" grpId="0" spid="16"/>
      <p:bldP animBg="1" grpId="0" spid="17"/>
      <p:bldP animBg="1" grpId="0" spid="18"/>
      <p:bldP animBg="1" grpId="0" spid="19"/>
    </p:bld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lyba\Pictures\LifeFrame\1.jpg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324544" y="0"/>
            <a:ext cx="9753600" cy="7315200"/>
          </a:xfrm>
          <a:prstGeom prst="rect">
            <a:avLst/>
          </a:prstGeom>
          <a:noFill/>
        </p:spPr>
      </p:pic>
      <p:sp>
        <p:nvSpPr>
          <p:cNvPr id="9" name="Капля 8"/>
          <p:cNvSpPr/>
          <p:nvPr/>
        </p:nvSpPr>
        <p:spPr>
          <a:xfrm>
            <a:off x="5148065" y="2204865"/>
            <a:ext cx="45719" cy="7200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3"/>
          <a:srcRect l="6435"/>
          <a:stretch>
            <a:fillRect/>
          </a:stretch>
        </p:blipFill>
        <p:spPr bwMode="auto">
          <a:xfrm>
            <a:off x="4139953" y="404665"/>
            <a:ext cx="5234681" cy="4769768"/>
          </a:xfrm>
          <a:prstGeom prst="flowChartDelay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file.mobilmusic.ru/85/ae/85/714060-480.jpg" id="7" name="Picture 2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0" y="260648"/>
            <a:ext cx="5040560" cy="5587554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9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 fill="hold" id="1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fill="hold" id="12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642918"/>
            <a:ext cx="7643867" cy="578647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pic>
        <p:nvPicPr>
          <p:cNvPr id="4" name="Picture 5"/>
          <p:cNvPicPr>
            <a:picLocks noChangeArrowheads="1" noChangeAspect="1"/>
          </p:cNvPicPr>
          <p:nvPr/>
        </p:nvPicPr>
        <p:blipFill>
          <a:blip cstate="print" r:embed="rId3"/>
          <a:srcRect b="90621" r="1539"/>
          <a:stretch>
            <a:fillRect/>
          </a:stretch>
        </p:blipFill>
        <p:spPr>
          <a:xfrm rot="10800000">
            <a:off x="0" y="6215082"/>
            <a:ext cx="9144000" cy="64291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642909" y="428605"/>
            <a:ext cx="7643867" cy="2643206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Віл гіллячки рахував</a:t>
            </a:r>
          </a:p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140 він уже зірвав</a:t>
            </a:r>
          </a:p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20 гілок з</a:t>
            </a:r>
            <a:r>
              <a:rPr b="1" dirty="0" lang="en-US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’</a:t>
            </a:r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їв  він тільки</a:t>
            </a:r>
          </a:p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Залишилось знаєш скільки?</a:t>
            </a:r>
            <a:endParaRPr b="1" dirty="0" lang="ru-RU" sz="40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img1.liveinternet.ru/images/attach/c/4/78/534/78534613_buyk.jpg" id="7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85721" y="3429001"/>
            <a:ext cx="7286676" cy="2647951"/>
          </a:xfrm>
          <a:prstGeom prst="ellipse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4586"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"/>
    </p:bld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9" y="428604"/>
            <a:ext cx="8286808" cy="578647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pic>
        <p:nvPicPr>
          <p:cNvPr id="4" name="Picture 5"/>
          <p:cNvPicPr>
            <a:picLocks noChangeArrowheads="1" noChangeAspect="1"/>
          </p:cNvPicPr>
          <p:nvPr/>
        </p:nvPicPr>
        <p:blipFill>
          <a:blip cstate="print" r:embed="rId3"/>
          <a:srcRect b="90621" r="1539"/>
          <a:stretch>
            <a:fillRect/>
          </a:stretch>
        </p:blipFill>
        <p:spPr>
          <a:xfrm rot="10800000">
            <a:off x="0" y="6215082"/>
            <a:ext cx="9144000" cy="642918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357158" y="428604"/>
            <a:ext cx="8358247" cy="335758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Кіт мишей в листі шукав. </a:t>
            </a:r>
          </a:p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150 він нарахував.</a:t>
            </a:r>
          </a:p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20 з них втекли у нори</a:t>
            </a:r>
          </a:p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Скільки  їх  лишилось </a:t>
            </a:r>
            <a:r>
              <a:rPr b="1" dirty="0" err="1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–горе</a:t>
            </a:r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?</a:t>
            </a:r>
          </a:p>
          <a:p>
            <a:pPr algn="ctr"/>
            <a:r>
              <a:rPr b="1" dirty="0" lang="uk-UA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endParaRPr b="1" dirty="0" lang="uk-UA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b="1" dirty="0" lang="ru-RU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descr="http://www.people.nnov.ru/s_art/cat/img/kot_leto.jpg" id="6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1928795" y="3429001"/>
            <a:ext cx="5572164" cy="2905125"/>
          </a:xfrm>
          <a:prstGeom prst="ellipse">
            <a:avLst/>
          </a:prstGeom>
          <a:noFill/>
        </p:spPr>
      </p:pic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2000232" y="4286256"/>
            <a:ext cx="1430339" cy="1430338"/>
          </a:xfrm>
          <a:prstGeom prst="ellipse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853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5"/>
    </p:bld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785794"/>
            <a:ext cx="7929619" cy="578647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" name="Picture 5"/>
          <p:cNvPicPr>
            <a:picLocks noChangeArrowheads="1" noChangeAspect="1"/>
          </p:cNvPicPr>
          <p:nvPr/>
        </p:nvPicPr>
        <p:blipFill>
          <a:blip cstate="print" r:embed="rId3"/>
          <a:srcRect b="90621" r="1539"/>
          <a:stretch>
            <a:fillRect/>
          </a:stretch>
        </p:blipFill>
        <p:spPr>
          <a:xfrm rot="10800000">
            <a:off x="0" y="6215082"/>
            <a:ext cx="9144000" cy="642918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4071934" y="785794"/>
            <a:ext cx="4071967" cy="55007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uk-UA" smtClean="0" sz="36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Качка квіточки зривала</a:t>
            </a:r>
          </a:p>
          <a:p>
            <a:pPr algn="ctr"/>
            <a:r>
              <a:rPr b="1" dirty="0" lang="uk-UA" smtClean="0" sz="36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290 штук усіх, </a:t>
            </a:r>
          </a:p>
          <a:p>
            <a:pPr algn="ctr"/>
            <a:r>
              <a:rPr b="1" dirty="0" lang="uk-UA" smtClean="0" sz="36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40 вже в  </a:t>
            </a:r>
            <a:r>
              <a:rPr b="1" dirty="0" err="1" lang="uk-UA" smtClean="0" sz="36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корзинкусклала</a:t>
            </a:r>
            <a:r>
              <a:rPr b="1" dirty="0" lang="uk-UA" smtClean="0" sz="36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.</a:t>
            </a:r>
          </a:p>
          <a:p>
            <a:pPr algn="ctr"/>
            <a:r>
              <a:rPr b="1" dirty="0" lang="uk-UA" smtClean="0" sz="36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Скільки ще </a:t>
            </a:r>
          </a:p>
          <a:p>
            <a:pPr algn="ctr"/>
            <a:r>
              <a:rPr b="1" dirty="0" lang="uk-UA" smtClean="0" sz="36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укупці їх?</a:t>
            </a:r>
            <a:endParaRPr b="1" dirty="0" lang="ru-RU" sz="36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7" name="Picture 28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>
          <a:xfrm>
            <a:off x="571473" y="642918"/>
            <a:ext cx="3500495" cy="571501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263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5"/>
    </p:bld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642918"/>
            <a:ext cx="7643867" cy="578647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" name="Picture 5"/>
          <p:cNvPicPr>
            <a:picLocks noChangeArrowheads="1" noChangeAspect="1"/>
          </p:cNvPicPr>
          <p:nvPr/>
        </p:nvPicPr>
        <p:blipFill>
          <a:blip cstate="print" r:embed="rId3"/>
          <a:srcRect b="90621" r="1539"/>
          <a:stretch>
            <a:fillRect/>
          </a:stretch>
        </p:blipFill>
        <p:spPr>
          <a:xfrm rot="10800000">
            <a:off x="0" y="6215082"/>
            <a:ext cx="9144000" cy="64291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143241" y="1142984"/>
            <a:ext cx="5286412" cy="3857652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uk-UA" smtClean="0" sz="28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Ну, а наш баранчик </a:t>
            </a:r>
            <a:r>
              <a:rPr b="1" dirty="0" err="1" lang="uk-UA" smtClean="0" sz="28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Шон</a:t>
            </a:r>
            <a:endParaRPr b="1" dirty="0" lang="uk-UA" smtClean="0" sz="28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  <a:p>
            <a:pPr algn="ctr"/>
            <a:r>
              <a:rPr b="1" dirty="0" lang="uk-UA" smtClean="0" sz="28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Із мішками гордо йшов.</a:t>
            </a:r>
          </a:p>
          <a:p>
            <a:pPr algn="ctr"/>
            <a:r>
              <a:rPr b="1" dirty="0" lang="uk-UA" smtClean="0" sz="28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У першому 70 кг корму,</a:t>
            </a:r>
          </a:p>
          <a:p>
            <a:pPr algn="ctr"/>
            <a:r>
              <a:rPr b="1" dirty="0" lang="uk-UA" smtClean="0" sz="28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У другому ще  120 діткам для прикорму. </a:t>
            </a:r>
          </a:p>
          <a:p>
            <a:pPr algn="ctr"/>
            <a:r>
              <a:rPr b="1" dirty="0" lang="uk-UA" smtClean="0" sz="28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Скільки ж  всього його сімейка з</a:t>
            </a:r>
            <a:r>
              <a:rPr b="1" dirty="0" lang="en-US" smtClean="0" sz="28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’</a:t>
            </a:r>
            <a:r>
              <a:rPr b="1" dirty="0" lang="uk-UA" smtClean="0" sz="28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їсть ?</a:t>
            </a:r>
          </a:p>
          <a:p>
            <a:pPr algn="ctr"/>
            <a:r>
              <a:rPr b="1" dirty="0" lang="uk-UA" smtClean="0" sz="28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Хто із вас це відповість? </a:t>
            </a:r>
            <a:endParaRPr b="1" dirty="0" lang="ru-RU" sz="28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vkmult.net/users/images/movies/low/ysy5UQ.jpeg" id="7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14281" y="1000108"/>
            <a:ext cx="3357587" cy="5429288"/>
          </a:xfrm>
          <a:prstGeom prst="ellipse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2995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2"/>
          <p:cNvPicPr>
            <a:picLocks noChangeArrowheads="1" noChangeAspect="1"/>
          </p:cNvPicPr>
          <p:nvPr/>
        </p:nvPicPr>
        <p:blipFill>
          <a:blip cstate="print" r:embed="rId4"/>
          <a:srcRect r="16"/>
          <a:stretch>
            <a:fillRect/>
          </a:stretch>
        </p:blipFill>
        <p:spPr bwMode="auto">
          <a:xfrm>
            <a:off x="611560" y="1484784"/>
            <a:ext cx="7992888" cy="453536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олна 4"/>
          <p:cNvSpPr/>
          <p:nvPr/>
        </p:nvSpPr>
        <p:spPr>
          <a:xfrm>
            <a:off x="214282" y="5143512"/>
            <a:ext cx="8643998" cy="1628780"/>
          </a:xfrm>
          <a:prstGeom prst="wave">
            <a:avLst/>
          </a:prstGeom>
          <a:solidFill>
            <a:srgbClr val="76E00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b="1" dirty="0" lang="ru-RU" smtClean="0" spc="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		« </a:t>
            </a:r>
            <a:r>
              <a:rPr b="1" dirty="0" err="1" lang="ru-RU" smtClean="0" spc="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Дружні</a:t>
            </a:r>
            <a:r>
              <a:rPr b="1" dirty="0" lang="ru-RU" smtClean="0" spc="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dirty="0" err="1" lang="ru-RU" smtClean="0" spc="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звірі</a:t>
            </a:r>
            <a:r>
              <a:rPr b="1" dirty="0" lang="ru-RU" smtClean="0" spc="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» </a:t>
            </a:r>
          </a:p>
          <a:p>
            <a:r>
              <a:rPr b="1" dirty="0" lang="ru-RU" smtClean="0" spc="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		</a:t>
            </a:r>
            <a:r>
              <a:rPr b="1" dirty="0" lang="ru-RU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( за мотивами </a:t>
            </a:r>
            <a:r>
              <a:rPr b="1" dirty="0" err="1" lang="ru-RU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української</a:t>
            </a:r>
            <a:r>
              <a:rPr b="1" dirty="0" lang="ru-RU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dirty="0" err="1" lang="ru-RU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народної</a:t>
            </a:r>
            <a:r>
              <a:rPr b="1" dirty="0" lang="ru-RU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dirty="0" err="1" lang="ru-RU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казки</a:t>
            </a:r>
            <a:r>
              <a:rPr b="1" dirty="0" lang="ru-RU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) </a:t>
            </a:r>
            <a:endParaRPr b="1" dirty="0" lang="ru-RU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5576" y="188640"/>
            <a:ext cx="7715304" cy="1815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800" u="none">
                <a:ln>
                  <a:noFill/>
                </a:ln>
                <a:solidFill>
                  <a:srgbClr val="FF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Тема: Усне додавання і віднімання трицифрових чисел без переходу через розрядну одиницю. Розв</a:t>
            </a:r>
            <a:r>
              <a:rPr b="0" baseline="0" cap="none" dirty="0" i="0" kumimoji="0" lang="uk-UA" normalizeH="0" smtClean="0" strike="noStrike" sz="2800" u="none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charset="0" pitchFamily="18" typeface="Times New Roman"/>
                <a:cs charset="0" pitchFamily="18" typeface="Times New Roman"/>
              </a:rPr>
              <a:t>’</a:t>
            </a:r>
            <a:r>
              <a:rPr b="0" baseline="0" cap="none" dirty="0" i="0" kumimoji="0" lang="uk-UA" normalizeH="0" smtClean="0" strike="noStrike" sz="2800" u="none">
                <a:ln>
                  <a:noFill/>
                </a:ln>
                <a:solidFill>
                  <a:srgbClr val="FF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язування рівнянь на основі взаємозв</a:t>
            </a:r>
            <a:r>
              <a:rPr b="0" baseline="0" cap="none" dirty="0" i="0" kumimoji="0" lang="uk-UA" normalizeH="0" smtClean="0" strike="noStrike" sz="2800" u="none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charset="0" pitchFamily="18" typeface="Times New Roman"/>
                <a:cs charset="0" pitchFamily="18" typeface="Times New Roman"/>
              </a:rPr>
              <a:t>’</a:t>
            </a:r>
            <a:r>
              <a:rPr b="0" baseline="0" cap="none" dirty="0" i="0" kumimoji="0" lang="uk-UA" normalizeH="0" smtClean="0" strike="noStrike" sz="2800" u="none">
                <a:ln>
                  <a:noFill/>
                </a:ln>
                <a:solidFill>
                  <a:srgbClr val="FF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язків між компонентами дій</a:t>
            </a:r>
            <a:r>
              <a:rPr b="0" baseline="0" cap="none" dirty="0" i="0" kumimoji="0" lang="uk-UA" normalizeH="0" smtClean="0" strike="noStrike" sz="2800" u="none">
                <a:ln>
                  <a:noFill/>
                </a:ln>
                <a:solidFill>
                  <a:srgbClr val="FF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.</a:t>
            </a:r>
            <a:endParaRPr b="0" baseline="0" cap="none" dirty="0" i="0" kumimoji="0" lang="ru-RU" normalizeH="0" smtClean="0" strike="noStrike" sz="2800" u="none">
              <a:ln>
                <a:noFill/>
              </a:ln>
              <a:solidFill>
                <a:srgbClr val="FF0000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</p:spTree>
    <p:custDataLst>
      <p:tags r:id="rId1"/>
    </p:custDataLst>
  </p:cSld>
  <p:clrMapOvr>
    <a:masterClrMapping/>
  </p:clrMapOvr>
  <p:transition advTm="1388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grpId="0" id="5" nodeType="click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5"/>
    </p:bld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09" y="642918"/>
            <a:ext cx="7643867" cy="578647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" name="Picture 5"/>
          <p:cNvPicPr>
            <a:picLocks noChangeArrowheads="1" noChangeAspect="1"/>
          </p:cNvPicPr>
          <p:nvPr/>
        </p:nvPicPr>
        <p:blipFill>
          <a:blip cstate="print" r:embed="rId3"/>
          <a:srcRect b="90621" r="1539"/>
          <a:stretch>
            <a:fillRect/>
          </a:stretch>
        </p:blipFill>
        <p:spPr>
          <a:xfrm rot="10800000">
            <a:off x="0" y="6215082"/>
            <a:ext cx="9144000" cy="642918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642911" y="714357"/>
            <a:ext cx="7715304" cy="270607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  Півник зерна рахував</a:t>
            </a:r>
          </a:p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270 вже склював</a:t>
            </a:r>
          </a:p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     Треба 100 іще склювати</a:t>
            </a:r>
          </a:p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 Як усі порахувати?</a:t>
            </a:r>
            <a:endParaRPr b="1" dirty="0" lang="ru-RU" sz="40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kidslife.ru/images/stories/skazki/petushok_audio.jpg" id="6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143505" y="3357562"/>
            <a:ext cx="3162295" cy="3286124"/>
          </a:xfrm>
          <a:prstGeom prst="ellipse">
            <a:avLst/>
          </a:prstGeom>
          <a:noFill/>
        </p:spPr>
      </p:pic>
      <p:sp>
        <p:nvSpPr>
          <p:cNvPr id="7" name="Капля 6"/>
          <p:cNvSpPr/>
          <p:nvPr/>
        </p:nvSpPr>
        <p:spPr>
          <a:xfrm>
            <a:off x="2428860" y="3857628"/>
            <a:ext cx="500067" cy="35719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>
            <a:off x="2928925" y="4286256"/>
            <a:ext cx="500067" cy="35719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>
            <a:off x="2500297" y="4857761"/>
            <a:ext cx="500067" cy="35719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>
            <a:off x="3500429" y="4714884"/>
            <a:ext cx="500067" cy="35719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>
            <a:off x="2143108" y="4643446"/>
            <a:ext cx="500067" cy="35719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Капля 11"/>
          <p:cNvSpPr/>
          <p:nvPr/>
        </p:nvSpPr>
        <p:spPr>
          <a:xfrm>
            <a:off x="2928925" y="5143512"/>
            <a:ext cx="500067" cy="35719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3" name="Капля 12"/>
          <p:cNvSpPr/>
          <p:nvPr/>
        </p:nvSpPr>
        <p:spPr>
          <a:xfrm>
            <a:off x="4071933" y="5072075"/>
            <a:ext cx="500067" cy="35719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7" name="Капля 16"/>
          <p:cNvSpPr/>
          <p:nvPr/>
        </p:nvSpPr>
        <p:spPr>
          <a:xfrm>
            <a:off x="4357685" y="3929067"/>
            <a:ext cx="500067" cy="35719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Tm="8563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3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4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2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3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25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26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3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32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37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38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43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44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5">
                      <p:stCondLst>
                        <p:cond delay="indefinite"/>
                      </p:stCondLst>
                      <p:childTnLst>
                        <p:par>
                          <p:cTn fill="hold" id="4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7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49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3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55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5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5"/>
      <p:bldP animBg="1" grpId="0" spid="7"/>
      <p:bldP animBg="1" grpId="0" spid="8"/>
      <p:bldP animBg="1" grpId="0" spid="9"/>
      <p:bldP animBg="1" grpId="0" spid="10"/>
      <p:bldP animBg="1" grpId="0" spid="11"/>
      <p:bldP animBg="1" grpId="0" spid="12"/>
      <p:bldP animBg="1" grpId="0" spid="13"/>
      <p:bldP animBg="1" grpId="0" spid="17"/>
    </p:bld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Блок-схема: несколько документов 12"/>
          <p:cNvSpPr/>
          <p:nvPr/>
        </p:nvSpPr>
        <p:spPr>
          <a:xfrm>
            <a:off x="3286116" y="1"/>
            <a:ext cx="2286016" cy="2428868"/>
          </a:xfrm>
          <a:prstGeom prst="flowChartMultidocumen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cap="all" dirty="0" err="1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Гра</a:t>
            </a:r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  </a:t>
            </a:r>
          </a:p>
          <a:p>
            <a:pPr algn="ctr"/>
            <a:endParaRPr b="1" cap="all" dirty="0" lang="ru-RU" smtClean="0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  <a:p>
            <a:pPr algn="ctr"/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«</a:t>
            </a:r>
            <a:r>
              <a:rPr b="1" cap="all" dirty="0" err="1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Допомога</a:t>
            </a:r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 </a:t>
            </a:r>
            <a:r>
              <a:rPr b="1" cap="all" dirty="0" err="1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тваринам</a:t>
            </a:r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 </a:t>
            </a:r>
            <a:r>
              <a:rPr b="1" cap="all" dirty="0" err="1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взимку</a:t>
            </a:r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»</a:t>
            </a:r>
            <a:endParaRPr b="1" cap="all" dirty="0" lang="ru-RU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sp>
        <p:nvSpPr>
          <p:cNvPr id="14" name="10-конечная звезда 13"/>
          <p:cNvSpPr/>
          <p:nvPr/>
        </p:nvSpPr>
        <p:spPr>
          <a:xfrm>
            <a:off x="5286380" y="857232"/>
            <a:ext cx="3143272" cy="914400"/>
          </a:xfrm>
          <a:prstGeom prst="star10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880+110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0-конечная звезда 14"/>
          <p:cNvSpPr/>
          <p:nvPr/>
        </p:nvSpPr>
        <p:spPr>
          <a:xfrm rot="3642616">
            <a:off x="6668331" y="2565924"/>
            <a:ext cx="3143272" cy="914400"/>
          </a:xfrm>
          <a:prstGeom prst="star10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950+50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0-конечная звезда 16"/>
          <p:cNvSpPr/>
          <p:nvPr/>
        </p:nvSpPr>
        <p:spPr>
          <a:xfrm>
            <a:off x="6215075" y="5943600"/>
            <a:ext cx="3143272" cy="914400"/>
          </a:xfrm>
          <a:prstGeom prst="star10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470-20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357423" y="3714752"/>
            <a:ext cx="1428728" cy="9144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450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357819" y="3714752"/>
            <a:ext cx="1428792" cy="914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700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3000364" y="2428868"/>
            <a:ext cx="142876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990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143373" y="3571876"/>
            <a:ext cx="1214447" cy="914400"/>
          </a:xfrm>
          <a:prstGeom prst="ellipse">
            <a:avLst/>
          </a:prstGeom>
          <a:solidFill>
            <a:srgbClr val="C717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630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3857621" y="4857760"/>
            <a:ext cx="1500199" cy="9144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240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072066" y="2571744"/>
            <a:ext cx="1500199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2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1000</a:t>
            </a:r>
            <a:endParaRPr b="1" dirty="0" lang="ru-RU" sz="32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6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ятно 2 26"/>
          <p:cNvSpPr/>
          <p:nvPr/>
        </p:nvSpPr>
        <p:spPr>
          <a:xfrm>
            <a:off x="1000100" y="214290"/>
            <a:ext cx="7072363" cy="91440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Мозаїка</a:t>
            </a:r>
            <a:endParaRPr b="1" dirty="0" lang="ru-RU" spc="50" sz="3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Облако 27"/>
          <p:cNvSpPr/>
          <p:nvPr/>
        </p:nvSpPr>
        <p:spPr>
          <a:xfrm>
            <a:off x="571472" y="1357298"/>
            <a:ext cx="3429024" cy="914400"/>
          </a:xfrm>
          <a:prstGeom prst="cloud">
            <a:avLst/>
          </a:prstGeom>
          <a:solidFill>
            <a:srgbClr val="A5F5F9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cap="all" dirty="0" err="1" lang="ru-RU" smtClean="0" sz="32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Щасливо</a:t>
            </a:r>
            <a:endParaRPr b="1" cap="all" dirty="0" lang="ru-RU" sz="32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sp>
        <p:nvSpPr>
          <p:cNvPr id="29" name="Облако 28"/>
          <p:cNvSpPr/>
          <p:nvPr/>
        </p:nvSpPr>
        <p:spPr>
          <a:xfrm>
            <a:off x="5857885" y="857232"/>
            <a:ext cx="2428892" cy="914400"/>
          </a:xfrm>
          <a:prstGeom prst="cloud">
            <a:avLst/>
          </a:prstGeom>
          <a:solidFill>
            <a:srgbClr val="A5F5F9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cap="all" dirty="0" lang="ru-RU" smtClean="0" sz="32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жить,</a:t>
            </a:r>
            <a:endParaRPr b="1" cap="all" dirty="0" lang="ru-RU" sz="32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sp>
        <p:nvSpPr>
          <p:cNvPr id="30" name="Облако 29"/>
          <p:cNvSpPr/>
          <p:nvPr/>
        </p:nvSpPr>
        <p:spPr>
          <a:xfrm>
            <a:off x="6500826" y="2500306"/>
            <a:ext cx="2357455" cy="914400"/>
          </a:xfrm>
          <a:prstGeom prst="cloud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cap="all" dirty="0" lang="ru-RU" smtClean="0" sz="32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там</a:t>
            </a:r>
            <a:endParaRPr b="1" cap="all" dirty="0" lang="ru-RU" sz="32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sp>
        <p:nvSpPr>
          <p:cNvPr id="32" name="Облако 31"/>
          <p:cNvSpPr/>
          <p:nvPr/>
        </p:nvSpPr>
        <p:spPr>
          <a:xfrm>
            <a:off x="1785918" y="4500570"/>
            <a:ext cx="2357455" cy="914400"/>
          </a:xfrm>
          <a:prstGeom prst="cloud">
            <a:avLst/>
          </a:prstGeom>
          <a:solidFill>
            <a:srgbClr val="A5F5F9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cap="all" dirty="0" lang="ru-RU" smtClean="0" sz="32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де</a:t>
            </a:r>
            <a:endParaRPr b="1" cap="all" dirty="0" lang="ru-RU" sz="32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sp>
        <p:nvSpPr>
          <p:cNvPr id="35" name="Облако 34"/>
          <p:cNvSpPr/>
          <p:nvPr/>
        </p:nvSpPr>
        <p:spPr>
          <a:xfrm>
            <a:off x="5357819" y="4071942"/>
            <a:ext cx="3429024" cy="1643074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cap="all" dirty="0" lang="uk-UA" smtClean="0" sz="32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Дружить.</a:t>
            </a:r>
            <a:endParaRPr b="1" cap="all" dirty="0" lang="ru-RU" sz="32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pic>
        <p:nvPicPr>
          <p:cNvPr descr="http://file.mobilmusic.ru/85/ae/85/714060-480.jpg" id="36" name="Picture 2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2786049" y="1857364"/>
            <a:ext cx="3929091" cy="2786058"/>
          </a:xfrm>
          <a:prstGeom prst="ellipse">
            <a:avLst/>
          </a:prstGeom>
          <a:solidFill>
            <a:srgbClr val="A5F5F9"/>
          </a:solidFill>
        </p:spPr>
      </p:pic>
      <p:sp>
        <p:nvSpPr>
          <p:cNvPr id="37" name="Облако 36"/>
          <p:cNvSpPr/>
          <p:nvPr/>
        </p:nvSpPr>
        <p:spPr>
          <a:xfrm>
            <a:off x="928663" y="2500306"/>
            <a:ext cx="2714644" cy="914400"/>
          </a:xfrm>
          <a:prstGeom prst="cloud">
            <a:avLst/>
          </a:prstGeom>
          <a:solidFill>
            <a:srgbClr val="A5F5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cap="all" dirty="0" err="1" lang="ru-RU" smtClean="0" sz="32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вм</a:t>
            </a:r>
            <a:r>
              <a:rPr b="1" cap="all" dirty="0" lang="uk-UA" smtClean="0" sz="32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і</a:t>
            </a:r>
            <a:r>
              <a:rPr b="1" cap="all" dirty="0" err="1" lang="ru-RU" smtClean="0" sz="32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ють</a:t>
            </a:r>
            <a:endParaRPr b="1" cap="all" dirty="0" lang="ru-RU" sz="32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sp>
        <p:nvSpPr>
          <p:cNvPr id="33" name="Блок-схема: перфолента 32"/>
          <p:cNvSpPr/>
          <p:nvPr/>
        </p:nvSpPr>
        <p:spPr>
          <a:xfrm>
            <a:off x="285720" y="5643578"/>
            <a:ext cx="8572560" cy="804672"/>
          </a:xfrm>
          <a:prstGeom prst="flowChartPunchedTap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Щасливо там </a:t>
            </a:r>
            <a:r>
              <a:rPr b="1" dirty="0" err="1" lang="uk-UA" smtClean="0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жить</a:t>
            </a:r>
            <a:r>
              <a:rPr b="1" dirty="0" lang="uk-UA" smtClean="0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, де вміють дружить .</a:t>
            </a:r>
            <a:endParaRPr b="1" dirty="0" lang="ru-RU" spc="50" sz="3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0405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grpId="0" id="5" nodeType="click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5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7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8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19" nodeType="with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22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3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4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5">
                      <p:stCondLst>
                        <p:cond delay="indefinite"/>
                      </p:stCondLst>
                      <p:childTnLst>
                        <p:par>
                          <p:cTn fill="hold" id="2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7" nodeType="clickEffect" presetClass="entr" presetID="5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decel="50000" dur="1000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decel="50000" dur="1000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 transition="in">
                                      <p:cBhvr>
                                        <p:cTn dur="1000" id="3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2" nodeType="withEffect" presetClass="entr" presetID="5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decel="50000" dur="1000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decel="50000" dur="10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 transition="in">
                                      <p:cBhvr>
                                        <p:cTn dur="1000" id="36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7">
                      <p:stCondLst>
                        <p:cond delay="indefinite"/>
                      </p:stCondLst>
                      <p:childTnLst>
                        <p:par>
                          <p:cTn fill="hold" id="3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9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1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2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3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4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45" nodeType="with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7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8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9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3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55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56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7"/>
      <p:bldP animBg="1" grpId="0" spid="28"/>
      <p:bldP animBg="1" grpId="0" spid="29"/>
      <p:bldP animBg="1" grpId="0" spid="30"/>
      <p:bldP animBg="1" grpId="0" spid="32"/>
      <p:bldP animBg="1" grpId="0" spid="35"/>
      <p:bldP animBg="1" grpId="0" spid="37"/>
      <p:bldP animBg="1" grpId="0" spid="33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http://i021.radikal.ru/1003/d0/59e5f7f08f37t.jpg" id="3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42910" y="357167"/>
            <a:ext cx="7786743" cy="5948383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rrowheads="1" noChangeAspect="1"/>
          </p:cNvPicPr>
          <p:nvPr/>
        </p:nvPicPr>
        <p:blipFill>
          <a:blip cstate="print" r:embed="rId5"/>
          <a:srcRect b="39068" l="37429" r="3199"/>
          <a:stretch>
            <a:fillRect/>
          </a:stretch>
        </p:blipFill>
        <p:spPr bwMode="auto">
          <a:xfrm>
            <a:off x="4499992" y="980729"/>
            <a:ext cx="3744416" cy="4392487"/>
          </a:xfrm>
          <a:prstGeom prst="flowChartOnlineStorag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rrowheads="1" noChangeAspect="1"/>
          </p:cNvPicPr>
          <p:nvPr/>
        </p:nvPicPr>
        <p:blipFill>
          <a:blip cstate="print" r:embed="rId3"/>
          <a:srcRect t="79400"/>
          <a:stretch>
            <a:fillRect/>
          </a:stretch>
        </p:blipFill>
        <p:spPr>
          <a:xfrm>
            <a:off x="0" y="4941168"/>
            <a:ext cx="9144000" cy="1916832"/>
          </a:xfrm>
          <a:prstGeom prst="rect">
            <a:avLst/>
          </a:prstGeom>
        </p:spPr>
      </p:pic>
      <p:pic>
        <p:nvPicPr>
          <p:cNvPr id="7" name="Picture 5"/>
          <p:cNvPicPr>
            <a:picLocks noChangeArrowheads="1" noChangeAspect="1"/>
          </p:cNvPicPr>
          <p:nvPr/>
        </p:nvPicPr>
        <p:blipFill>
          <a:blip cstate="print" r:embed="rId3"/>
          <a:srcRect b="9050" l="87799" t="79400"/>
          <a:stretch>
            <a:fillRect/>
          </a:stretch>
        </p:blipFill>
        <p:spPr>
          <a:xfrm>
            <a:off x="4716016" y="764705"/>
            <a:ext cx="1296144" cy="792088"/>
          </a:xfrm>
          <a:prstGeom prst="chord">
            <a:avLst>
              <a:gd fmla="val 2700000" name="adj1"/>
              <a:gd fmla="val 13870801" name="adj2"/>
            </a:avLst>
          </a:prstGeom>
        </p:spPr>
      </p:pic>
    </p:spTree>
    <p:custDataLst>
      <p:tags r:id="rId1"/>
    </p:custDataLst>
  </p:cSld>
  <p:clrMapOvr>
    <a:masterClrMapping/>
  </p:clrMapOvr>
  <p:transition advTm="4212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1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лако 10"/>
          <p:cNvSpPr/>
          <p:nvPr/>
        </p:nvSpPr>
        <p:spPr>
          <a:xfrm>
            <a:off x="3923928" y="2132857"/>
            <a:ext cx="2016224" cy="936104"/>
          </a:xfrm>
          <a:prstGeom prst="cloud">
            <a:avLst/>
          </a:prstGeom>
          <a:solidFill>
            <a:srgbClr val="CEFEE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rrowheads="1" noChangeAspect="1"/>
          </p:cNvPicPr>
          <p:nvPr/>
        </p:nvPicPr>
        <p:blipFill>
          <a:blip cstate="print" r:embed="rId4"/>
          <a:srcRect b="4621" l="35689" r="47" t="667"/>
          <a:stretch>
            <a:fillRect/>
          </a:stretch>
        </p:blipFill>
        <p:spPr bwMode="auto">
          <a:xfrm>
            <a:off x="5580112" y="476673"/>
            <a:ext cx="3563888" cy="638132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rrowheads="1" noChangeAspect="1"/>
          </p:cNvPicPr>
          <p:nvPr/>
        </p:nvPicPr>
        <p:blipFill>
          <a:blip cstate="print" r:embed="rId4"/>
          <a:srcRect r="8362" t="44837"/>
          <a:stretch>
            <a:fillRect/>
          </a:stretch>
        </p:blipFill>
        <p:spPr bwMode="auto">
          <a:xfrm>
            <a:off x="2714612" y="3643314"/>
            <a:ext cx="5976664" cy="3429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блако 12"/>
          <p:cNvSpPr/>
          <p:nvPr/>
        </p:nvSpPr>
        <p:spPr>
          <a:xfrm>
            <a:off x="4286248" y="214290"/>
            <a:ext cx="2376264" cy="108012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428596" y="1500174"/>
            <a:ext cx="2376264" cy="108012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500035" y="0"/>
            <a:ext cx="2376264" cy="108012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Облако 11"/>
          <p:cNvSpPr/>
          <p:nvPr/>
        </p:nvSpPr>
        <p:spPr>
          <a:xfrm>
            <a:off x="3428992" y="1928802"/>
            <a:ext cx="2376264" cy="108012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Tm="5881"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7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8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9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1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1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18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2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21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2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27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28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29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3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31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3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7"/>
      <p:bldP animBg="1" grpId="0" spid="8"/>
      <p:bldP animBg="1" grpId="0" spid="12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algn="ctr" blurRad="44450" dir="5400000" dist="27940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h="38100" w="190500"/>
          </a:sp3d>
        </p:spPr>
      </p:pic>
      <p:sp>
        <p:nvSpPr>
          <p:cNvPr id="3" name="Капля 2"/>
          <p:cNvSpPr/>
          <p:nvPr/>
        </p:nvSpPr>
        <p:spPr>
          <a:xfrm>
            <a:off x="2214545" y="928671"/>
            <a:ext cx="1643075" cy="928694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45</a:t>
            </a:r>
            <a:endParaRPr b="1" cap="all" dirty="0" lang="ru-RU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4" name="Капля 3"/>
          <p:cNvSpPr/>
          <p:nvPr/>
        </p:nvSpPr>
        <p:spPr>
          <a:xfrm>
            <a:off x="3929057" y="928671"/>
            <a:ext cx="1643075" cy="928694"/>
          </a:xfrm>
          <a:prstGeom prst="teardrop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850</a:t>
            </a:r>
            <a:endParaRPr b="1" cap="all" dirty="0" lang="ru-RU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Капля 4"/>
          <p:cNvSpPr/>
          <p:nvPr/>
        </p:nvSpPr>
        <p:spPr>
          <a:xfrm>
            <a:off x="5357817" y="928671"/>
            <a:ext cx="1643075" cy="928694"/>
          </a:xfrm>
          <a:prstGeom prst="teardro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56</a:t>
            </a:r>
            <a:endParaRPr b="1" cap="all" dirty="0" lang="ru-RU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" name="Капля 5"/>
          <p:cNvSpPr/>
          <p:nvPr/>
        </p:nvSpPr>
        <p:spPr>
          <a:xfrm>
            <a:off x="785785" y="1643050"/>
            <a:ext cx="1643075" cy="928694"/>
          </a:xfrm>
          <a:prstGeom prst="teardrop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10</a:t>
            </a:r>
            <a:endParaRPr b="1" cap="all" dirty="0" lang="ru-RU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" name="Капля 6"/>
          <p:cNvSpPr/>
          <p:nvPr/>
        </p:nvSpPr>
        <p:spPr>
          <a:xfrm>
            <a:off x="3357553" y="1643050"/>
            <a:ext cx="1643075" cy="928694"/>
          </a:xfrm>
          <a:prstGeom prst="teardrop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100</a:t>
            </a:r>
            <a:endParaRPr b="1" cap="all" dirty="0" lang="ru-RU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" name="Капля 7"/>
          <p:cNvSpPr/>
          <p:nvPr/>
        </p:nvSpPr>
        <p:spPr>
          <a:xfrm>
            <a:off x="6643701" y="928671"/>
            <a:ext cx="1643075" cy="928694"/>
          </a:xfrm>
          <a:prstGeom prst="teardrop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246</a:t>
            </a:r>
            <a:endParaRPr dirty="0" lang="ru-RU" sz="2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" name="Капля 8"/>
          <p:cNvSpPr/>
          <p:nvPr/>
        </p:nvSpPr>
        <p:spPr>
          <a:xfrm>
            <a:off x="1928793" y="1785927"/>
            <a:ext cx="1643075" cy="928694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478</a:t>
            </a:r>
            <a:endParaRPr b="1" cap="all" dirty="0" lang="ru-RU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0" name="Капля 9"/>
          <p:cNvSpPr/>
          <p:nvPr/>
        </p:nvSpPr>
        <p:spPr>
          <a:xfrm>
            <a:off x="3643305" y="2571745"/>
            <a:ext cx="1643075" cy="928694"/>
          </a:xfrm>
          <a:prstGeom prst="teardrop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89</a:t>
            </a:r>
            <a:endParaRPr b="1" cap="all" dirty="0" lang="ru-RU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1" name="Капля 10"/>
          <p:cNvSpPr/>
          <p:nvPr/>
        </p:nvSpPr>
        <p:spPr>
          <a:xfrm>
            <a:off x="4929189" y="1643050"/>
            <a:ext cx="1643075" cy="928694"/>
          </a:xfrm>
          <a:prstGeom prst="teardrop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560</a:t>
            </a:r>
            <a:endParaRPr b="1" cap="all" dirty="0" lang="ru-RU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2" name="Капля 11"/>
          <p:cNvSpPr/>
          <p:nvPr/>
        </p:nvSpPr>
        <p:spPr>
          <a:xfrm>
            <a:off x="2143108" y="2571745"/>
            <a:ext cx="1643075" cy="928694"/>
          </a:xfrm>
          <a:prstGeom prst="teardrop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751</a:t>
            </a:r>
            <a:endParaRPr b="1" cap="all" dirty="0" lang="ru-RU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3" name="Капля 12"/>
          <p:cNvSpPr/>
          <p:nvPr/>
        </p:nvSpPr>
        <p:spPr>
          <a:xfrm>
            <a:off x="6286512" y="1857364"/>
            <a:ext cx="1643075" cy="928694"/>
          </a:xfrm>
          <a:prstGeom prst="teardrop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80</a:t>
            </a:r>
            <a:endParaRPr b="1" cap="all" dirty="0" lang="ru-RU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4" name="Капля 13"/>
          <p:cNvSpPr/>
          <p:nvPr/>
        </p:nvSpPr>
        <p:spPr>
          <a:xfrm>
            <a:off x="5214941" y="2357431"/>
            <a:ext cx="1643075" cy="928694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cap="all" dirty="0" lang="ru-RU" smtClean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63</a:t>
            </a:r>
            <a:endParaRPr b="1" cap="all" dirty="0" lang="ru-RU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5" name="Двойная волна 14"/>
          <p:cNvSpPr/>
          <p:nvPr/>
        </p:nvSpPr>
        <p:spPr>
          <a:xfrm>
            <a:off x="1785918" y="0"/>
            <a:ext cx="5214975" cy="914400"/>
          </a:xfrm>
          <a:prstGeom prst="doubleWave">
            <a:avLst/>
          </a:prstGeom>
          <a:solidFill>
            <a:srgbClr val="FC70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cap="all" dirty="0" err="1" lang="ru-RU" smtClean="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Гра</a:t>
            </a:r>
            <a:r>
              <a:rPr b="1" cap="all" dirty="0" lang="ru-RU" smtClean="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 « Станьте , </a:t>
            </a:r>
            <a:r>
              <a:rPr b="1" cap="all" dirty="0" lang="uk-UA" smtClean="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числа</a:t>
            </a:r>
            <a:r>
              <a:rPr b="1" cap="all" dirty="0" lang="ru-RU" smtClean="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,  дружно в ряд!»</a:t>
            </a:r>
            <a:endParaRPr b="1" cap="all" dirty="0" lang="ru-RU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pic>
        <p:nvPicPr>
          <p:cNvPr id="18" name="Picture 2"/>
          <p:cNvPicPr>
            <a:picLocks noChangeArrowheads="1" noChangeAspect="1"/>
          </p:cNvPicPr>
          <p:nvPr/>
        </p:nvPicPr>
        <p:blipFill>
          <a:blip cstate="print" r:embed="rId4"/>
          <a:srcRect r="8362" t="44837"/>
          <a:stretch>
            <a:fillRect/>
          </a:stretch>
        </p:blipFill>
        <p:spPr bwMode="auto">
          <a:xfrm>
            <a:off x="1763688" y="3429000"/>
            <a:ext cx="5976664" cy="3429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0" y="2714620"/>
            <a:ext cx="1071539" cy="41433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mtClean="0" spc="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</a:p>
          <a:p>
            <a:pPr algn="ctr"/>
            <a:r>
              <a:rPr b="1" dirty="0" lang="ru-RU" smtClean="0" spc="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45</a:t>
            </a:r>
          </a:p>
          <a:p>
            <a:pPr algn="ctr"/>
            <a:r>
              <a:rPr b="1" dirty="0" lang="ru-RU" smtClean="0" spc="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56</a:t>
            </a:r>
          </a:p>
          <a:p>
            <a:pPr algn="ctr"/>
            <a:r>
              <a:rPr b="1" dirty="0" lang="ru-RU" smtClean="0" spc="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63</a:t>
            </a:r>
          </a:p>
          <a:p>
            <a:pPr algn="ctr"/>
            <a:r>
              <a:rPr b="1" dirty="0" lang="ru-RU" smtClean="0" spc="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80</a:t>
            </a:r>
          </a:p>
          <a:p>
            <a:pPr algn="ctr"/>
            <a:r>
              <a:rPr b="1" dirty="0" lang="ru-RU" smtClean="0" spc="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89</a:t>
            </a:r>
          </a:p>
          <a:p>
            <a:pPr algn="ctr"/>
            <a:endParaRPr b="1" dirty="0" lang="ru-RU" smtClean="0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072461" y="2714620"/>
            <a:ext cx="1071539" cy="4143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cap="all" dirty="0" lang="ru-RU" smtClean="0" sz="40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100</a:t>
            </a:r>
          </a:p>
          <a:p>
            <a:pPr algn="ctr"/>
            <a:r>
              <a:rPr b="1" cap="all" dirty="0" lang="ru-RU" smtClean="0" sz="40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246</a:t>
            </a:r>
          </a:p>
          <a:p>
            <a:pPr algn="ctr"/>
            <a:r>
              <a:rPr b="1" cap="all" dirty="0" lang="ru-RU" smtClean="0" sz="40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478</a:t>
            </a:r>
          </a:p>
          <a:p>
            <a:pPr algn="ctr"/>
            <a:r>
              <a:rPr b="1" cap="all" dirty="0" lang="ru-RU" smtClean="0" sz="40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560</a:t>
            </a:r>
          </a:p>
          <a:p>
            <a:pPr algn="ctr"/>
            <a:r>
              <a:rPr b="1" cap="all" dirty="0" lang="ru-RU" smtClean="0" sz="40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751</a:t>
            </a:r>
          </a:p>
          <a:p>
            <a:pPr algn="ctr"/>
            <a:r>
              <a:rPr b="1" cap="all" dirty="0" lang="ru-RU" smtClean="0" sz="40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850</a:t>
            </a:r>
            <a:endParaRPr b="1" cap="all" dirty="0" lang="ru-RU" sz="40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4242">
    <p:fade thruBlk="1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7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8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11" nodeType="click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228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228" fill="hold" id="14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28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78" fill="hold" id="16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8" fill="hold" id="17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20" nodeType="click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228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228" fill="hold" id="23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28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78" fill="hold" id="25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8" fill="hold" id="26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29" nodeType="click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228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228" fill="hold" id="32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28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78" fill="hold" id="34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8" fill="hold" id="35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">
                      <p:stCondLst>
                        <p:cond delay="indefinite"/>
                      </p:stCondLst>
                      <p:childTnLst>
                        <p:par>
                          <p:cTn fill="hold" id="37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38" nodeType="click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228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228" fill="hold" id="41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28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78" fill="hold" id="43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8" fill="hold" id="44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5">
                      <p:stCondLst>
                        <p:cond delay="indefinite"/>
                      </p:stCondLst>
                      <p:childTnLst>
                        <p:par>
                          <p:cTn fill="hold" id="46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47" nodeType="click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228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228" fill="hold" id="50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28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78" fill="hold" id="52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8" fill="hold" id="53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4">
                      <p:stCondLst>
                        <p:cond delay="indefinite"/>
                      </p:stCondLst>
                      <p:childTnLst>
                        <p:par>
                          <p:cTn fill="hold" id="55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56" nodeType="click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228" fill="hold" id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228" fill="hold" id="59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28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78" fill="hold" id="61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8" fill="hold" id="62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3">
                      <p:stCondLst>
                        <p:cond delay="indefinite"/>
                      </p:stCondLst>
                      <p:childTnLst>
                        <p:par>
                          <p:cTn fill="hold" id="64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65" nodeType="click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228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228" fill="hold" id="68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28" fill="hold" id="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78" fill="hold" id="70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8" fill="hold" id="7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2">
                      <p:stCondLst>
                        <p:cond delay="indefinite"/>
                      </p:stCondLst>
                      <p:childTnLst>
                        <p:par>
                          <p:cTn fill="hold" id="73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74" nodeType="click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228" fill="hold" id="7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228" fill="hold" id="77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28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78" fill="hold" id="79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8" fill="hold" id="80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1">
                      <p:stCondLst>
                        <p:cond delay="indefinite"/>
                      </p:stCondLst>
                      <p:childTnLst>
                        <p:par>
                          <p:cTn fill="hold" id="8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3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250" fill="hold" id="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250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250" fill="hold" id="87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8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250" fill="hold" id="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250" fill="hold" id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250" fill="hold" id="91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500" id="9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3">
                      <p:stCondLst>
                        <p:cond delay="indefinite"/>
                      </p:stCondLst>
                      <p:childTnLst>
                        <p:par>
                          <p:cTn fill="hold" id="9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250" fill="hold" id="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250" fill="hold" id="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250" fill="hold" id="99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250" fill="hold" id="10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250" fill="hold" id="10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250" fill="hold" id="103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500" id="10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5">
                      <p:stCondLst>
                        <p:cond delay="indefinite"/>
                      </p:stCondLst>
                      <p:childTnLst>
                        <p:par>
                          <p:cTn fill="hold" id="10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250" fill="hold" id="10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250" fill="hold" id="1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250" fill="hold" id="111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1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250" fill="hold" id="1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250" fill="hold" id="1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250" fill="hold" id="115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500" id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7">
                      <p:stCondLst>
                        <p:cond delay="indefinite"/>
                      </p:stCondLst>
                      <p:childTnLst>
                        <p:par>
                          <p:cTn fill="hold" id="11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250" fill="hold" id="1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250" fill="hold" id="1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250" fill="hold" id="123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4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250" fill="hold" id="1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250" fill="hold" id="1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250" fill="hold" id="127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500" id="1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9">
                      <p:stCondLst>
                        <p:cond delay="indefinite"/>
                      </p:stCondLst>
                      <p:childTnLst>
                        <p:par>
                          <p:cTn fill="hold" id="13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33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34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5">
                      <p:stCondLst>
                        <p:cond delay="indefinite"/>
                      </p:stCondLst>
                      <p:childTnLst>
                        <p:par>
                          <p:cTn fill="hold" id="1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7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39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4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3"/>
      <p:bldP animBg="1" grpId="0" spid="4"/>
      <p:bldP animBg="1" grpId="0" spid="5"/>
      <p:bldP animBg="1" grpId="0" spid="6"/>
      <p:bldP animBg="1" grpId="0" spid="7"/>
      <p:bldP animBg="1" grpId="0" spid="8"/>
      <p:bldP animBg="1" grpId="0" spid="9"/>
      <p:bldP animBg="1" grpId="0" spid="10"/>
      <p:bldP animBg="1" grpId="0" spid="11"/>
      <p:bldP animBg="1" grpId="0" spid="12"/>
      <p:bldP animBg="1" grpId="0" spid="13"/>
      <p:bldP animBg="1" grpId="0" spid="14"/>
      <p:bldP animBg="1" grpId="0" spid="15"/>
      <p:bldP animBg="1" grpId="0" spid="17"/>
      <p:bldP animBg="1" grpId="0" spid="2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4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/>
          <a:srcRect l="72050" t="73426"/>
          <a:stretch>
            <a:fillRect/>
          </a:stretch>
        </p:blipFill>
        <p:spPr bwMode="auto">
          <a:xfrm>
            <a:off x="3779912" y="3861048"/>
            <a:ext cx="5364088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/>
          <a:srcRect l="35038" r="28738" b="66970"/>
          <a:stretch>
            <a:fillRect/>
          </a:stretch>
        </p:blipFill>
        <p:spPr bwMode="auto">
          <a:xfrm>
            <a:off x="3131840" y="1"/>
            <a:ext cx="3312368" cy="2259409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-fotki.yandex.ru/get/5808/ninyurova2008.26/0_5d241_e7bce7be_L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1" y="2214554"/>
            <a:ext cx="4371975" cy="4095750"/>
          </a:xfrm>
          <a:prstGeom prst="rect">
            <a:avLst/>
          </a:prstGeom>
          <a:noFill/>
        </p:spPr>
      </p:pic>
      <p:pic>
        <p:nvPicPr>
          <p:cNvPr id="8" name="Picture 10" descr="http://www.ekomok.zt.ua/content/2012/20120719/dionis/images/201211/f20121118140252-romash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5" y="5286388"/>
            <a:ext cx="2628885" cy="1571612"/>
          </a:xfrm>
          <a:prstGeom prst="ellipse">
            <a:avLst/>
          </a:prstGeom>
          <a:noFill/>
        </p:spPr>
      </p:pic>
    </p:spTree>
  </p:cSld>
  <p:clrMapOvr>
    <a:masterClrMapping/>
  </p:clrMapOvr>
  <p:transition advTm="3682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5" y="1857364"/>
            <a:ext cx="2786051" cy="3429000"/>
          </a:xfrm>
          <a:prstGeom prst="ellipse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3" y="500043"/>
            <a:ext cx="2143140" cy="242891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428605"/>
            <a:ext cx="2143140" cy="242891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1" y="785794"/>
            <a:ext cx="2143140" cy="242891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1" y="4429084"/>
            <a:ext cx="2143140" cy="242891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7" y="3571876"/>
            <a:ext cx="2143140" cy="242891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1" y="3143248"/>
            <a:ext cx="2143140" cy="242891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28597" y="2571744"/>
            <a:ext cx="2428892" cy="10001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450-40 *780-380</a:t>
            </a:r>
            <a:endParaRPr lang="ru-RU" sz="24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6249" y="2214555"/>
            <a:ext cx="2357455" cy="10001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560+20*  650-30</a:t>
            </a:r>
            <a:endParaRPr lang="ru-RU" sz="24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72265" y="2714620"/>
            <a:ext cx="2357455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940-10* 800+110</a:t>
            </a:r>
            <a:endParaRPr lang="ru-RU" sz="24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" y="5572140"/>
            <a:ext cx="2428860" cy="1000132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570-60 *600-100</a:t>
            </a:r>
            <a:endParaRPr lang="ru-RU" sz="24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6248" y="5929330"/>
            <a:ext cx="2786051" cy="92867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890-70* 400+300</a:t>
            </a:r>
            <a:endParaRPr lang="ru-RU" sz="24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15075" y="5000637"/>
            <a:ext cx="2714644" cy="928694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570-60* 800-300</a:t>
            </a:r>
            <a:endParaRPr lang="ru-RU" sz="24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лок-схема: документ 16"/>
          <p:cNvSpPr/>
          <p:nvPr/>
        </p:nvSpPr>
        <p:spPr>
          <a:xfrm>
            <a:off x="2428860" y="571480"/>
            <a:ext cx="2214579" cy="1571636"/>
          </a:xfrm>
          <a:prstGeom prst="flowChartDocumen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« Лет</a:t>
            </a:r>
            <a:r>
              <a:rPr lang="uk-UA" sz="28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іть</a:t>
            </a:r>
            <a:r>
              <a:rPr lang="uk-UA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пташенята,</a:t>
            </a:r>
          </a:p>
          <a:p>
            <a:pPr algn="ctr"/>
            <a:r>
              <a:rPr lang="uk-UA" sz="28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летіть”</a:t>
            </a:r>
            <a:endParaRPr lang="ru-RU" sz="2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14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mg-fotki.yandex.ru/get/4529/102699435.590/0_7c901_b16becb5_XL.jpg" id="113666" name="Picture 2"/>
          <p:cNvPicPr>
            <a:picLocks noChangeArrowheads="1" noChangeAspect="1" noCrop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http://www.igrushka-service.com.ua/assets/images/600/46119.jpg" id="5" name="Picture 4"/>
          <p:cNvPicPr>
            <a:picLocks noChangeArrowheads="1" noChangeAspect="1"/>
          </p:cNvPicPr>
          <p:nvPr/>
        </p:nvPicPr>
        <p:blipFill>
          <a:blip cstate="print" r:embed="rId4"/>
          <a:srcRect b="174"/>
          <a:stretch>
            <a:fillRect/>
          </a:stretch>
        </p:blipFill>
        <p:spPr bwMode="auto">
          <a:xfrm>
            <a:off x="3563888" y="0"/>
            <a:ext cx="3600400" cy="6641976"/>
          </a:xfrm>
          <a:prstGeom prst="ellipse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5787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decel="50000" dur="10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decel="50000" dur="10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9358347" cy="6858000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357159" y="0"/>
            <a:ext cx="5502727" cy="3214710"/>
          </a:xfrm>
          <a:prstGeom prst="horizontalScroll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бичок з</a:t>
            </a:r>
            <a:r>
              <a:rPr lang="en-US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’</a:t>
            </a:r>
            <a:r>
              <a:rPr lang="uk-UA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їдає 260 кг сіна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 а баран на 140 кг </a:t>
            </a: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менше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Скільки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всього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сіна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</a:t>
            </a:r>
            <a:r>
              <a:rPr lang="en-US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’</a:t>
            </a:r>
            <a:r>
              <a:rPr lang="uk-UA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їдають місяць свійські тварини за місяць?</a:t>
            </a:r>
          </a:p>
          <a:p>
            <a:pPr algn="ctr"/>
            <a:r>
              <a:rPr lang="uk-UA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endParaRPr lang="ru-RU" sz="1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              </a:t>
            </a: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Бичок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         260      кг</a:t>
            </a:r>
            <a:r>
              <a:rPr lang="uk-UA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?                                                                                 		                    		 ?	                                                                           	                                        	  </a:t>
            </a:r>
            <a:r>
              <a:rPr lang="uk-UA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Баран-</a:t>
            </a:r>
            <a:r>
              <a:rPr lang="uk-UA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?, на 140 кг менше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							                                                </a:t>
            </a:r>
            <a:endParaRPr lang="uk-UA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928795" y="2500306"/>
            <a:ext cx="5354523" cy="3000396"/>
          </a:xfrm>
          <a:prstGeom prst="horizontalScroll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Маса барана  120 кг, а бичок на 160 кг 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важчий.Скільки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всього  кілограм важать свійські тварини? </a:t>
            </a:r>
          </a:p>
          <a:p>
            <a:pPr algn="ctr"/>
            <a:endParaRPr lang="ru-RU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Баран-         120   кг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?                                                                                 						                                                               ?                    </a:t>
            </a: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</a:t>
            </a:r>
            <a:r>
              <a:rPr lang="uk-UA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Бичок-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?, на 160 кг важчий</a:t>
            </a:r>
            <a:endParaRPr lang="ru-RU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6500826" y="4143380"/>
            <a:ext cx="71439" cy="857256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4714877" y="1643050"/>
            <a:ext cx="142876" cy="64294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 rot="1663802">
            <a:off x="6648181" y="939622"/>
            <a:ext cx="2422177" cy="914400"/>
          </a:xfrm>
          <a:prstGeom prst="roundRect">
            <a:avLst/>
          </a:prstGeom>
          <a:solidFill>
            <a:srgbClr val="D913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3200" b="1" dirty="0" err="1" smtClean="0">
                <a:ln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3200" b="1" dirty="0" smtClean="0">
                <a:ln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dirty="0" err="1" smtClean="0">
                <a:ln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яжіть</a:t>
            </a:r>
            <a:r>
              <a:rPr lang="uk-UA" sz="3200" b="1" dirty="0" smtClean="0">
                <a:ln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задачі</a:t>
            </a:r>
            <a:endParaRPr lang="ru-RU" sz="3200" b="1" dirty="0">
              <a:ln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85721" y="1214422"/>
            <a:ext cx="2071703" cy="914400"/>
          </a:xfrm>
          <a:prstGeom prst="ellipse">
            <a:avLst/>
          </a:prstGeom>
          <a:solidFill>
            <a:srgbClr val="CEFE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Колективна робота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20455891">
            <a:off x="357157" y="3786190"/>
            <a:ext cx="2500331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Індивідуальна</a:t>
            </a:r>
          </a:p>
          <a:p>
            <a:pPr algn="ctr"/>
            <a:r>
              <a:rPr lang="uk-UA" dirty="0" smtClean="0">
                <a:solidFill>
                  <a:srgbClr val="FF0000"/>
                </a:solidFill>
              </a:rPr>
              <a:t>робота</a:t>
            </a:r>
            <a:endParaRPr lang="ru-RU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5|5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0|0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|0.2|0.7|0|0.3|0|0.3|0|0|0.2|0|0|0.2|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6|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6|0.1|0.4|0|0|0.2|0|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.1|0|0.2|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4|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9|2.4|0.9|1.4|1|1|0.9|0.8|1|1|0.9|0.9|4|2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3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5|0.9|0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393</Words>
  <Application>Microsoft Office PowerPoint</Application>
  <PresentationFormat>Экран (4:3)</PresentationFormat>
  <Paragraphs>134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Customer</cp:lastModifiedBy>
  <cp:revision>41</cp:revision>
  <dcterms:modified xsi:type="dcterms:W3CDTF">2013-03-20T17:37:21Z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2873257</vt:lpwstr>
  </property>
  <property fmtid="{D5CDD505-2E9C-101B-9397-08002B2CF9AE}" name="NXPowerLiteVersion" pid="3">
    <vt:lpwstr>D4.1.4</vt:lpwstr>
  </property>
</Properties>
</file>