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+xml" PartName="/ppt/slides/slide36.xml"/>
  <Override ContentType="application/vnd.openxmlformats-officedocument.presentationml.slideLayout+xml" PartName="/ppt/slideLayouts/slideLayout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Default ContentType="audio/wav" Extension="wav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314" r:id="rId2"/>
    <p:sldId id="313" r:id="rId3"/>
    <p:sldId id="308" r:id="rId4"/>
    <p:sldId id="282" r:id="rId5"/>
    <p:sldId id="304" r:id="rId6"/>
    <p:sldId id="260" r:id="rId7"/>
    <p:sldId id="261" r:id="rId8"/>
    <p:sldId id="306" r:id="rId9"/>
    <p:sldId id="307" r:id="rId10"/>
    <p:sldId id="262" r:id="rId11"/>
    <p:sldId id="263" r:id="rId12"/>
    <p:sldId id="311" r:id="rId13"/>
    <p:sldId id="264" r:id="rId14"/>
    <p:sldId id="265" r:id="rId15"/>
    <p:sldId id="266" r:id="rId16"/>
    <p:sldId id="267" r:id="rId17"/>
    <p:sldId id="291" r:id="rId18"/>
    <p:sldId id="292" r:id="rId19"/>
    <p:sldId id="269" r:id="rId20"/>
    <p:sldId id="270" r:id="rId21"/>
    <p:sldId id="271" r:id="rId22"/>
    <p:sldId id="285" r:id="rId23"/>
    <p:sldId id="289" r:id="rId24"/>
    <p:sldId id="290" r:id="rId25"/>
    <p:sldId id="272" r:id="rId26"/>
    <p:sldId id="273" r:id="rId27"/>
    <p:sldId id="301" r:id="rId28"/>
    <p:sldId id="303" r:id="rId29"/>
    <p:sldId id="274" r:id="rId30"/>
    <p:sldId id="275" r:id="rId31"/>
    <p:sldId id="312" r:id="rId32"/>
    <p:sldId id="293" r:id="rId33"/>
    <p:sldId id="277" r:id="rId34"/>
    <p:sldId id="310" r:id="rId35"/>
    <p:sldId id="280" r:id="rId36"/>
    <p:sldId id="309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12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FB26BF-D780-4587-9480-8A82985CB12E}" type="datetimeFigureOut">
              <a:rPr lang="uk-UA" smtClean="0"/>
              <a:pPr/>
              <a:t>17.12.2013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3AD7EB-C2B3-42CD-9E2E-3D20C492E0E8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3AD7EB-C2B3-42CD-9E2E-3D20C492E0E8}" type="slidenum">
              <a:rPr lang="uk-UA" smtClean="0"/>
              <a:pPr/>
              <a:t>2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335C8-F9EA-48B6-B1A7-B616ADA9B4C1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790B0-95AD-4016-A185-61A182BDD1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07798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4DEBFA-A2A3-4708-92EA-3D6FAFC7F80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255A9F-8407-479C-AA9B-8816FCE7EEF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A45533-4595-4E19-B013-7C256090597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7A3C5-EE52-4F15-A8A7-DB7F0BF3C923}" type="datetimeFigureOut">
              <a:rPr lang="uk-UA" smtClean="0"/>
              <a:pPr/>
              <a:t>17.12.2013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04786-F2EC-42D0-AACC-F00A063C7D6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9335C8-F9EA-48B6-B1A7-B616ADA9B4C1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3790B0-95AD-4016-A185-61A182BDD1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32542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2.gif" Type="http://schemas.openxmlformats.org/officeDocument/2006/relationships/image"/><Relationship Id="rId2" Target="../media/image1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hyperlink" Target="http://detsad-kitty.ru/lessons" TargetMode="External"/><Relationship Id="rId7" Type="http://schemas.openxmlformats.org/officeDocument/2006/relationships/image" Target="../media/image69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gif"/><Relationship Id="rId9" Type="http://schemas.openxmlformats.org/officeDocument/2006/relationships/image" Target="../media/image7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6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 ?><Relationships xmlns="http://schemas.openxmlformats.org/package/2006/relationships"><Relationship Id="rId3" Target="../media/image74.pn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5.xml" Type="http://schemas.openxmlformats.org/officeDocument/2006/relationships/slideLayout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 ?><Relationships xmlns="http://schemas.openxmlformats.org/package/2006/relationships"><Relationship Id="rId2" Target="../media/image1.jpeg" Type="http://schemas.openxmlformats.org/officeDocument/2006/relationships/image"/><Relationship Id="rId1" Target="../slideLayouts/slideLayout5.xml" Type="http://schemas.openxmlformats.org/officeDocument/2006/relationships/slideLayout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 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691813" cy="793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285984" y="2214554"/>
            <a:ext cx="5786478" cy="370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6445" tIns="53223" rIns="106445" bIns="53223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600" b="1" dirty="0">
                <a:solidFill>
                  <a:srgbClr val="C00000"/>
                </a:solidFill>
              </a:rPr>
              <a:t>Вже  дзвінок  нам  дав сигнал:</a:t>
            </a:r>
          </a:p>
          <a:p>
            <a:pPr algn="ctr">
              <a:spcBef>
                <a:spcPct val="50000"/>
              </a:spcBef>
            </a:pPr>
            <a:r>
              <a:rPr lang="uk-UA" sz="3600" b="1" dirty="0">
                <a:solidFill>
                  <a:srgbClr val="C00000"/>
                </a:solidFill>
              </a:rPr>
              <a:t>Працювати час  настав.</a:t>
            </a:r>
          </a:p>
          <a:p>
            <a:pPr algn="ctr">
              <a:spcBef>
                <a:spcPct val="50000"/>
              </a:spcBef>
            </a:pPr>
            <a:r>
              <a:rPr lang="uk-UA" sz="3600" b="1" dirty="0">
                <a:solidFill>
                  <a:srgbClr val="C00000"/>
                </a:solidFill>
              </a:rPr>
              <a:t>Тож  часу  не  гаємо,</a:t>
            </a:r>
          </a:p>
          <a:p>
            <a:pPr algn="ctr">
              <a:spcBef>
                <a:spcPct val="50000"/>
              </a:spcBef>
            </a:pPr>
            <a:r>
              <a:rPr lang="uk-UA" sz="3600" b="1" dirty="0">
                <a:solidFill>
                  <a:srgbClr val="C00000"/>
                </a:solidFill>
              </a:rPr>
              <a:t>Працювати  починаємо.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4" name="Picture 6" descr="D:\Мама\анимированые клипарты для презентаций\СМАЙЛИКИ\zvonok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285728"/>
            <a:ext cx="1929152" cy="1927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000" b="1" smtClean="0">
                <a:solidFill>
                  <a:srgbClr val="FF0000"/>
                </a:solidFill>
                <a:latin typeface="Times New Roman" pitchFamily="18" charset="0"/>
              </a:rPr>
              <a:t>Правила</a:t>
            </a:r>
            <a:endParaRPr lang="ru-RU" sz="4000" b="1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8064687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48800655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Кирилл\Рабочий стол\МАМА\детские презентации\Почемучка\190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7813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5" descr="Kartinochki (10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285750"/>
            <a:ext cx="3413125" cy="414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3" descr="C:\Documents and Settings\Кирилл\Рабочий стол\МАМА\детские презентации\Почемучка\a903ec2502e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50" y="857250"/>
            <a:ext cx="493713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4" descr="C:\Documents and Settings\Кирилл\Рабочий стол\МАМА\детские презентации\Почемучка\320333470b6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7688" y="357188"/>
            <a:ext cx="1020762" cy="154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5" descr="C:\Documents and Settings\Кирилл\Рабочий стол\МАМА\детские презентации\Почемучка\6175fc20adc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4875" y="1928813"/>
            <a:ext cx="112395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6" descr="C:\Documents and Settings\Кирилл\Рабочий стол\МАМА\детские презентации\Почемучка\68c98fa3fa0e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71813" y="500063"/>
            <a:ext cx="71278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7" descr="C:\Documents and Settings\Кирилл\Рабочий стол\МАМА\детские презентации\Почемучка\02213c11506e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00750" y="1428750"/>
            <a:ext cx="1714500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Picture 7" descr="1681daf8ccbe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286750" y="5786438"/>
            <a:ext cx="85725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4143372" y="507207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uk-UA"/>
          </a:p>
        </p:txBody>
      </p:sp>
    </p:spTree>
  </p:cSld>
  <p:clrMapOvr>
    <a:masterClrMapping/>
  </p:clrMapOvr>
  <p:transition advTm="24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14000"/>
                                  </p:stCondLst>
                                  <p:childTnLst>
                                    <p:animMotion origin="layout" path="M 2.77778E-7 -5.55112E-17 L 0.14462 0.0023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smtClean="0">
                <a:solidFill>
                  <a:srgbClr val="FF0000"/>
                </a:solidFill>
                <a:latin typeface="Times New Roman" pitchFamily="18" charset="0"/>
              </a:rPr>
              <a:t>Швидка допомога</a:t>
            </a:r>
            <a:br>
              <a:rPr lang="uk-UA" b="1" smtClean="0">
                <a:solidFill>
                  <a:srgbClr val="FF0000"/>
                </a:solidFill>
                <a:latin typeface="Times New Roman" pitchFamily="18" charset="0"/>
              </a:rPr>
            </a:br>
            <a:r>
              <a:rPr lang="uk-UA" b="1" smtClean="0">
                <a:solidFill>
                  <a:srgbClr val="FF0000"/>
                </a:solidFill>
                <a:latin typeface="Times New Roman" pitchFamily="18" charset="0"/>
              </a:rPr>
              <a:t>103</a:t>
            </a:r>
            <a:endParaRPr lang="ru-RU" b="1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3223168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200" b="1" smtClean="0">
                <a:solidFill>
                  <a:srgbClr val="3333CC"/>
                </a:solidFill>
                <a:latin typeface="Times New Roman" pitchFamily="18" charset="0"/>
              </a:rPr>
              <a:t>Небезпека 3.</a:t>
            </a:r>
            <a:r>
              <a:rPr lang="uk-UA" sz="3200" smtClean="0">
                <a:latin typeface="Times New Roman" pitchFamily="18" charset="0"/>
              </a:rPr>
              <a:t> </a:t>
            </a:r>
            <a:br>
              <a:rPr lang="uk-UA" sz="3200" smtClean="0">
                <a:latin typeface="Times New Roman" pitchFamily="18" charset="0"/>
              </a:rPr>
            </a:br>
            <a:r>
              <a:rPr lang="uk-UA" sz="3200" b="1" smtClean="0">
                <a:solidFill>
                  <a:srgbClr val="3333CC"/>
                </a:solidFill>
                <a:latin typeface="Times New Roman" pitchFamily="18" charset="0"/>
              </a:rPr>
              <a:t>Побутова хімія</a:t>
            </a:r>
            <a:endParaRPr lang="ru-RU" sz="3200" b="1">
              <a:solidFill>
                <a:srgbClr val="3333CC"/>
              </a:solidFill>
              <a:latin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71096449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000" b="1" smtClean="0">
                <a:solidFill>
                  <a:srgbClr val="FF0000"/>
                </a:solidFill>
                <a:latin typeface="Times New Roman" pitchFamily="18" charset="0"/>
              </a:rPr>
              <a:t>Правила</a:t>
            </a:r>
            <a:endParaRPr lang="ru-RU" sz="4000" b="1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8638877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200" b="1" smtClean="0">
                <a:solidFill>
                  <a:srgbClr val="3333CC"/>
                </a:solidFill>
                <a:latin typeface="Times New Roman" pitchFamily="18" charset="0"/>
              </a:rPr>
              <a:t>Небезпека 4. </a:t>
            </a:r>
            <a:br>
              <a:rPr lang="uk-UA" sz="3200" b="1" smtClean="0">
                <a:solidFill>
                  <a:srgbClr val="3333CC"/>
                </a:solidFill>
                <a:latin typeface="Times New Roman" pitchFamily="18" charset="0"/>
              </a:rPr>
            </a:br>
            <a:r>
              <a:rPr lang="uk-UA" sz="3200" b="1" smtClean="0">
                <a:solidFill>
                  <a:srgbClr val="3333CC"/>
                </a:solidFill>
                <a:latin typeface="Times New Roman" pitchFamily="18" charset="0"/>
              </a:rPr>
              <a:t>Вогонь </a:t>
            </a:r>
            <a:endParaRPr lang="ru-RU" sz="3200" b="1">
              <a:solidFill>
                <a:srgbClr val="3333CC"/>
              </a:solidFill>
              <a:latin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79607255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Pictures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8792" y="0"/>
            <a:ext cx="10572792" cy="7572404"/>
          </a:xfrm>
          <a:prstGeom prst="rect">
            <a:avLst/>
          </a:prstGeom>
          <a:noFill/>
        </p:spPr>
      </p:pic>
      <p:sp>
        <p:nvSpPr>
          <p:cNvPr id="2508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229600" cy="571500"/>
          </a:xfrm>
        </p:spPr>
        <p:txBody>
          <a:bodyPr>
            <a:normAutofit fontScale="90000"/>
          </a:bodyPr>
          <a:lstStyle/>
          <a:p>
            <a:r>
              <a:rPr lang="uk-UA" b="1" dirty="0">
                <a:solidFill>
                  <a:srgbClr val="002060"/>
                </a:solidFill>
              </a:rPr>
              <a:t>Коли вогонь стає небезпечним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250884" name="Picture 4" descr="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875384">
            <a:off x="4528895" y="909914"/>
            <a:ext cx="3643369" cy="2255243"/>
          </a:xfrm>
          <a:prstGeom prst="rect">
            <a:avLst/>
          </a:prstGeom>
          <a:noFill/>
        </p:spPr>
      </p:pic>
      <p:pic>
        <p:nvPicPr>
          <p:cNvPr id="250886" name="Picture 6" descr="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38600">
            <a:off x="747932" y="1421450"/>
            <a:ext cx="2931126" cy="2491925"/>
          </a:xfrm>
          <a:prstGeom prst="rect">
            <a:avLst/>
          </a:prstGeom>
          <a:noFill/>
        </p:spPr>
      </p:pic>
      <p:pic>
        <p:nvPicPr>
          <p:cNvPr id="250887" name="Picture 7" descr="Хл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12409">
            <a:off x="189349" y="4011894"/>
            <a:ext cx="2760295" cy="2383624"/>
          </a:xfrm>
          <a:prstGeom prst="rect">
            <a:avLst/>
          </a:prstGeom>
          <a:noFill/>
        </p:spPr>
      </p:pic>
      <p:pic>
        <p:nvPicPr>
          <p:cNvPr id="250888" name="Picture 8" descr="1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3504" y="4071942"/>
            <a:ext cx="3053844" cy="278605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9" id="4" name="Picture 3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-428660" y="-428652"/>
            <a:ext cx="10001320" cy="7500990"/>
          </a:xfrm>
          <a:prstGeom prst="rect">
            <a:avLst/>
          </a:prstGeom>
          <a:noFill/>
        </p:spPr>
      </p:pic>
      <p:sp>
        <p:nvSpPr>
          <p:cNvPr id="183298" name="Rectangle 2"/>
          <p:cNvSpPr>
            <a:spLocks noChangeArrowheads="1" noGrp="1"/>
          </p:cNvSpPr>
          <p:nvPr>
            <p:ph type="title"/>
          </p:nvPr>
        </p:nvSpPr>
        <p:spPr>
          <a:xfrm>
            <a:off x="428596" y="714356"/>
            <a:ext cx="8229600" cy="1143000"/>
          </a:xfrm>
        </p:spPr>
        <p:txBody>
          <a:bodyPr>
            <a:normAutofit fontScale="90000"/>
          </a:bodyPr>
          <a:lstStyle/>
          <a:p>
            <a:r>
              <a:rPr b="1" dirty="0" lang="uk-UA" sz="4000">
                <a:solidFill>
                  <a:srgbClr val="FF5050"/>
                </a:solidFill>
              </a:rPr>
              <a:t>Коли ж виникла пожежа вийди з </a:t>
            </a:r>
            <a:r>
              <a:rPr b="1" dirty="0" lang="uk-UA" smtClean="0" sz="4000">
                <a:solidFill>
                  <a:srgbClr val="FF5050"/>
                </a:solidFill>
              </a:rPr>
              <a:t>приміщення, поклич </a:t>
            </a:r>
            <a:r>
              <a:rPr b="1" dirty="0" lang="uk-UA" sz="4000">
                <a:solidFill>
                  <a:srgbClr val="FF5050"/>
                </a:solidFill>
              </a:rPr>
              <a:t>дорослих!</a:t>
            </a:r>
            <a:r>
              <a:rPr b="1" dirty="0" lang="uk-UA" sz="4000"/>
              <a:t> </a:t>
            </a:r>
            <a:endParaRPr b="1" dirty="0" lang="ru-RU" sz="4000"/>
          </a:p>
        </p:txBody>
      </p:sp>
      <p:pic>
        <p:nvPicPr>
          <p:cNvPr descr="2953818D" id="183300" name="Picture 4"/>
          <p:cNvPicPr>
            <a:picLocks noChangeArrowheads="1" noChangeAspect="1" noGrp="1"/>
          </p:cNvPicPr>
          <p:nvPr>
            <p:ph idx="1" type="body"/>
          </p:nvPr>
        </p:nvPicPr>
        <p:blipFill>
          <a:blip cstate="print" r:embed="rId3"/>
          <a:stretch>
            <a:fillRect/>
          </a:stretch>
        </p:blipFill>
        <p:spPr>
          <a:xfrm>
            <a:off x="539750" y="1714489"/>
            <a:ext cx="8175654" cy="4667262"/>
          </a:xfrm>
          <a:noFill/>
          <a:ln/>
        </p:spPr>
      </p:pic>
    </p:spTree>
  </p:cSld>
  <p:clrMapOvr>
    <a:masterClrMapping/>
  </p:clrMapOvr>
  <p:transition spd="slow">
    <p:comb/>
  </p:transition>
  <p:timing>
    <p:tnLst>
      <p:par>
        <p:cTn dur="indefinite" id="1" nodeType="tmRoot" restart="never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4000" b="1" smtClean="0">
                <a:solidFill>
                  <a:srgbClr val="FF0000"/>
                </a:solidFill>
                <a:latin typeface="Times New Roman" pitchFamily="18" charset="0"/>
              </a:rPr>
              <a:t>При пожежі дзвони:</a:t>
            </a:r>
            <a:br>
              <a:rPr lang="uk-UA" sz="4000" b="1" smtClean="0">
                <a:solidFill>
                  <a:srgbClr val="FF0000"/>
                </a:solidFill>
                <a:latin typeface="Times New Roman" pitchFamily="18" charset="0"/>
              </a:rPr>
            </a:br>
            <a:r>
              <a:rPr lang="uk-UA" sz="4000" b="1" smtClean="0">
                <a:solidFill>
                  <a:srgbClr val="FF0000"/>
                </a:solidFill>
                <a:latin typeface="Times New Roman" pitchFamily="18" charset="0"/>
              </a:rPr>
              <a:t>101</a:t>
            </a:r>
            <a:endParaRPr lang="uk-UA" sz="4000" b="1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8866921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Буратин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 rot="21302423">
            <a:off x="377313" y="521596"/>
            <a:ext cx="5199641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Працюватимем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старанно, 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Щоб почули у кінці, 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Що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у</a:t>
            </a:r>
            <a:r>
              <a:rPr kumimoji="0" lang="en-US" sz="3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3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вашому третьому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класі 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Діти просто 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6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молодці</a:t>
            </a:r>
            <a:r>
              <a:rPr kumimoji="0" lang="uk-UA" sz="6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!</a:t>
            </a:r>
            <a:endParaRPr kumimoji="0" lang="uk-UA" sz="6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90489907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200" b="1" smtClean="0">
                <a:solidFill>
                  <a:srgbClr val="3333CC"/>
                </a:solidFill>
                <a:latin typeface="Times New Roman" pitchFamily="18" charset="0"/>
              </a:rPr>
              <a:t>Небезпека 5. </a:t>
            </a:r>
            <a:br>
              <a:rPr lang="uk-UA" sz="3200" b="1" smtClean="0">
                <a:solidFill>
                  <a:srgbClr val="3333CC"/>
                </a:solidFill>
                <a:latin typeface="Times New Roman" pitchFamily="18" charset="0"/>
              </a:rPr>
            </a:br>
            <a:r>
              <a:rPr lang="uk-UA" sz="3200" b="1" smtClean="0">
                <a:solidFill>
                  <a:srgbClr val="3333CC"/>
                </a:solidFill>
                <a:latin typeface="Times New Roman" pitchFamily="18" charset="0"/>
              </a:rPr>
              <a:t>Електричні прилади.</a:t>
            </a:r>
            <a:endParaRPr lang="ru-RU" sz="3200" b="1">
              <a:solidFill>
                <a:srgbClr val="3333CC"/>
              </a:solidFill>
              <a:latin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10" descr="icon_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4929198"/>
            <a:ext cx="1785950" cy="134685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Picture 4" descr="_News_image_large_384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5072074"/>
            <a:ext cx="1232246" cy="1071570"/>
          </a:xfrm>
          <a:prstGeom prst="rect">
            <a:avLst/>
          </a:prstGeom>
          <a:noFill/>
        </p:spPr>
      </p:pic>
      <p:pic>
        <p:nvPicPr>
          <p:cNvPr id="7" name="Picture 5" descr="2615560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87032" y="1000109"/>
            <a:ext cx="1487044" cy="11430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60288786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9" id="6" name="Picture 3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-357222" y="-214338"/>
            <a:ext cx="9787006" cy="7429552"/>
          </a:xfrm>
          <a:prstGeom prst="rect">
            <a:avLst/>
          </a:prstGeom>
          <a:noFill/>
        </p:spPr>
      </p:pic>
      <p:sp>
        <p:nvSpPr>
          <p:cNvPr id="166914" name="Rectangle 2"/>
          <p:cNvSpPr>
            <a:spLocks noChangeArrowheads="1"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/>
          <a:p>
            <a:r>
              <a:rPr dirty="0" lang="uk-UA" sz="6600">
                <a:solidFill>
                  <a:srgbClr val="002060"/>
                </a:solidFill>
              </a:rPr>
              <a:t>Запам'ятай</a:t>
            </a:r>
            <a:r>
              <a:rPr dirty="0" lang="uk-UA" sz="4000">
                <a:solidFill>
                  <a:srgbClr val="FF0000"/>
                </a:solidFill>
              </a:rPr>
              <a:t> </a:t>
            </a:r>
            <a:r>
              <a:rPr dirty="0" lang="en-US" smtClean="0" sz="4000">
                <a:solidFill>
                  <a:srgbClr val="002060"/>
                </a:solidFill>
              </a:rPr>
              <a:t>!</a:t>
            </a:r>
            <a:endParaRPr dirty="0" lang="ru-RU" sz="4000">
              <a:solidFill>
                <a:srgbClr val="002060"/>
              </a:solidFill>
            </a:endParaRPr>
          </a:p>
        </p:txBody>
      </p:sp>
      <p:pic>
        <p:nvPicPr>
          <p:cNvPr descr="ED8A4ED4" id="166916" name="Picture 4"/>
          <p:cNvPicPr>
            <a:picLocks noChangeArrowheads="1" noChangeAspect="1" noGrp="1"/>
          </p:cNvPicPr>
          <p:nvPr>
            <p:ph idx="1" type="body"/>
          </p:nvPr>
        </p:nvPicPr>
        <p:blipFill>
          <a:blip cstate="print" r:embed="rId3"/>
          <a:stretch>
            <a:fillRect/>
          </a:stretch>
        </p:blipFill>
        <p:spPr>
          <a:xfrm>
            <a:off x="357158" y="1643050"/>
            <a:ext cx="4212164" cy="3429024"/>
          </a:xfrm>
          <a:prstGeom prst="rect">
            <a:avLst/>
          </a:prstGeom>
          <a:ln>
            <a:noFill/>
          </a:ln>
          <a:effectLst>
            <a:reflection algn="bl" blurRad="12700" dir="5400000" dist="5000" endPos="30000" rotWithShape="0" stA="30000" sy="-100000"/>
          </a:effectLst>
          <a:scene3d>
            <a:camera prst="perspectiveContrastingLeftFacing">
              <a:rot lat="300000" lon="19800000" rev="0"/>
            </a:camera>
            <a:lightRig dir="t" rig="threePt">
              <a:rot lat="0" lon="0" rev="2700000"/>
            </a:lightRig>
          </a:scene3d>
          <a:sp3d>
            <a:bevelT h="50800" w="63500"/>
          </a:sp3d>
        </p:spPr>
      </p:pic>
      <p:pic>
        <p:nvPicPr>
          <p:cNvPr descr="F7294682" id="4" name="Picture 15"/>
          <p:cNvPicPr>
            <a:picLocks noChangeArrowheads="1" noChangeAspect="1"/>
          </p:cNvPicPr>
          <p:nvPr/>
        </p:nvPicPr>
        <p:blipFill>
          <a:blip cstate="print" r:embed="rId4"/>
          <a:srcRect b="14"/>
          <a:stretch>
            <a:fillRect/>
          </a:stretch>
        </p:blipFill>
        <p:spPr>
          <a:xfrm>
            <a:off x="3786182" y="2214554"/>
            <a:ext cx="5103820" cy="3811592"/>
          </a:xfrm>
          <a:prstGeom prst="rect">
            <a:avLst/>
          </a:prstGeom>
          <a:solidFill>
            <a:srgbClr val="FFFFFF">
              <a:shade val="85000"/>
            </a:srgbClr>
          </a:solidFill>
          <a:ln cap="rnd" w="190500">
            <a:solidFill>
              <a:srgbClr val="FFFFFF"/>
            </a:solidFill>
          </a:ln>
          <a:effectLst>
            <a:outerShdw algn="tl" blurRad="36195" dir="11400000" dist="12700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dir="t" rig="soft"/>
          </a:scene3d>
          <a:sp3d contourW="12700" prstMaterial="matte">
            <a:bevelT h="50800" w="63500"/>
            <a:contourClr>
              <a:srgbClr val="C0C0C0"/>
            </a:contourClr>
          </a:sp3d>
        </p:spPr>
      </p:pic>
      <p:sp>
        <p:nvSpPr>
          <p:cNvPr id="5" name="Rectangle 13"/>
          <p:cNvSpPr txBox="1">
            <a:spLocks noChangeArrowheads="1"/>
          </p:cNvSpPr>
          <p:nvPr/>
        </p:nvSpPr>
        <p:spPr>
          <a:xfrm>
            <a:off x="571472" y="642918"/>
            <a:ext cx="8229600" cy="1143000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pPr algn="ctr" defTabSz="914400" eaLnBrk="1" fontAlgn="auto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baseline="0" cap="none" dirty="0" i="1" kern="1200" kumimoji="0" lang="uk-UA" noProof="0" normalizeH="0" smtClean="0" spc="0" strike="noStrike" sz="4800" u="none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Щоб не сталося лиха!</a:t>
            </a:r>
            <a:endParaRPr b="1" baseline="0" cap="none" dirty="0" i="1" kern="1200" kumimoji="0" lang="ru-RU" noProof="0" normalizeH="0" spc="0" strike="noStrike" sz="4800" u="none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dur="indefinite" id="1" nodeType="tmRoot" restart="never"/>
      </p:par>
    </p:tnLst>
  </p:timing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9" id="5" name="Picture 3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-357222" y="-428652"/>
            <a:ext cx="10001320" cy="7643866"/>
          </a:xfrm>
          <a:prstGeom prst="rect">
            <a:avLst/>
          </a:prstGeom>
          <a:noFill/>
        </p:spPr>
      </p:pic>
      <p:sp>
        <p:nvSpPr>
          <p:cNvPr id="177163" name="Rectangle 11"/>
          <p:cNvSpPr>
            <a:spLocks noChangeArrowheads="1"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/>
          </a:bodyPr>
          <a:lstStyle/>
          <a:p>
            <a:r>
              <a:rPr b="1" dirty="0" lang="uk-UA" sz="3200">
                <a:solidFill>
                  <a:srgbClr val="002060"/>
                </a:solidFill>
              </a:rPr>
              <a:t>Невміле користування електроприладами може  призвести до пожежі !</a:t>
            </a:r>
            <a:endParaRPr b="1" dirty="0" lang="ru-RU" sz="3200">
              <a:solidFill>
                <a:srgbClr val="002060"/>
              </a:solidFill>
            </a:endParaRPr>
          </a:p>
        </p:txBody>
      </p:sp>
      <p:pic>
        <p:nvPicPr>
          <p:cNvPr descr="FF44ADAF" id="177166" name="Picture 14"/>
          <p:cNvPicPr>
            <a:picLocks noChangeArrowheads="1" noChangeAspect="1" noGrp="1"/>
          </p:cNvPicPr>
          <p:nvPr>
            <p:ph idx="1" sz="half" type="body"/>
          </p:nvPr>
        </p:nvPicPr>
        <p:blipFill>
          <a:blip cstate="print" r:embed="rId3"/>
          <a:srcRect b="35" r="41"/>
          <a:stretch>
            <a:fillRect/>
          </a:stretch>
        </p:blipFill>
        <p:spPr>
          <a:xfrm>
            <a:off x="571472" y="1857364"/>
            <a:ext cx="4249738" cy="4494212"/>
          </a:xfrm>
          <a:prstGeom prst="rect">
            <a:avLst/>
          </a:prstGeom>
          <a:ln>
            <a:noFill/>
          </a:ln>
          <a:effectLst>
            <a:reflection algn="bl" blurRad="12700" dir="5400000" dist="5000" endPos="30000" rotWithShape="0" stA="30000" sy="-100000"/>
          </a:effectLst>
          <a:scene3d>
            <a:camera prst="perspectiveContrastingLeftFacing">
              <a:rot lat="300000" lon="19800000" rev="0"/>
            </a:camera>
            <a:lightRig dir="t" rig="threePt">
              <a:rot lat="0" lon="0" rev="2700000"/>
            </a:lightRig>
          </a:scene3d>
          <a:sp3d>
            <a:bevelT h="50800" w="63500"/>
          </a:sp3d>
        </p:spPr>
      </p:pic>
      <p:pic>
        <p:nvPicPr>
          <p:cNvPr descr="B5D089B7" id="177167" name="Picture 15"/>
          <p:cNvPicPr>
            <a:picLocks noChangeArrowheads="1" noChangeAspect="1" noGrp="1"/>
          </p:cNvPicPr>
          <p:nvPr>
            <p:ph idx="2" sz="half" type="body"/>
          </p:nvPr>
        </p:nvPicPr>
        <p:blipFill>
          <a:blip cstate="print" r:embed="rId4"/>
          <a:srcRect b="20"/>
          <a:stretch>
            <a:fillRect/>
          </a:stretch>
        </p:blipFill>
        <p:spPr>
          <a:xfrm>
            <a:off x="5000628" y="1928802"/>
            <a:ext cx="3887817" cy="4429125"/>
          </a:xfrm>
          <a:prstGeom prst="rect">
            <a:avLst/>
          </a:prstGeom>
          <a:ln>
            <a:noFill/>
          </a:ln>
          <a:effectLst>
            <a:reflection algn="bl" blurRad="12700" dir="5400000" dist="5000" endPos="30000" rotWithShape="0" stA="30000" sy="-100000"/>
          </a:effectLst>
          <a:scene3d>
            <a:camera prst="perspectiveContrastingLeftFacing">
              <a:rot lat="300000" lon="19800000" rev="0"/>
            </a:camera>
            <a:lightRig dir="t" rig="threePt">
              <a:rot lat="0" lon="0" rev="2700000"/>
            </a:lightRig>
          </a:scene3d>
          <a:sp3d>
            <a:bevelT h="50800" w="63500"/>
          </a:sp3d>
        </p:spPr>
      </p:pic>
    </p:spTree>
  </p:cSld>
  <p:clrMapOvr>
    <a:masterClrMapping/>
  </p:clrMapOvr>
  <p:transition spd="slow">
    <p:cover dir="ld"/>
  </p:transition>
  <p:timing>
    <p:tnLst>
      <p:par>
        <p:cTn dur="indefinite" id="1" nodeType="tmRoot" restart="never"/>
      </p:par>
    </p:tnLst>
  </p:timing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9" id="5" name="Picture 3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-500098" y="-428652"/>
            <a:ext cx="10001320" cy="7500990"/>
          </a:xfrm>
          <a:prstGeom prst="rect">
            <a:avLst/>
          </a:prstGeom>
          <a:noFill/>
        </p:spPr>
      </p:pic>
      <p:sp>
        <p:nvSpPr>
          <p:cNvPr id="181252" name="Rectangle 4"/>
          <p:cNvSpPr>
            <a:spLocks noChangeArrowheads="1" noGrp="1"/>
          </p:cNvSpPr>
          <p:nvPr>
            <p:ph type="title"/>
          </p:nvPr>
        </p:nvSpPr>
        <p:spPr>
          <a:xfrm>
            <a:off x="642910" y="428604"/>
            <a:ext cx="8229600" cy="1143000"/>
          </a:xfrm>
        </p:spPr>
        <p:txBody>
          <a:bodyPr>
            <a:normAutofit/>
          </a:bodyPr>
          <a:lstStyle/>
          <a:p>
            <a:r>
              <a:rPr b="1" dirty="0" lang="uk-UA" sz="3200">
                <a:solidFill>
                  <a:srgbClr val="002060"/>
                </a:solidFill>
              </a:rPr>
              <a:t>Витівки з сірниками і бенгальськими вогнями можуть викликати пожежу!</a:t>
            </a:r>
            <a:endParaRPr b="1" dirty="0" lang="ru-RU" sz="3200">
              <a:solidFill>
                <a:srgbClr val="002060"/>
              </a:solidFill>
            </a:endParaRPr>
          </a:p>
        </p:txBody>
      </p:sp>
      <p:pic>
        <p:nvPicPr>
          <p:cNvPr descr="3946816D" id="181255" name="Picture 7"/>
          <p:cNvPicPr>
            <a:picLocks noChangeArrowheads="1" noChangeAspect="1" noGrp="1"/>
          </p:cNvPicPr>
          <p:nvPr>
            <p:ph idx="1" sz="half" type="body"/>
          </p:nvPr>
        </p:nvPicPr>
        <p:blipFill>
          <a:blip cstate="print" r:embed="rId3"/>
          <a:srcRect r="47"/>
          <a:stretch>
            <a:fillRect/>
          </a:stretch>
        </p:blipFill>
        <p:spPr>
          <a:xfrm>
            <a:off x="500034" y="1643050"/>
            <a:ext cx="4044950" cy="4565650"/>
          </a:xfrm>
          <a:prstGeom prst="rect">
            <a:avLst/>
          </a:prstGeom>
          <a:ln>
            <a:noFill/>
          </a:ln>
          <a:effectLst>
            <a:reflection algn="bl" blurRad="12700" dir="5400000" dist="5000" endPos="30000" rotWithShape="0" stA="30000" sy="-100000"/>
          </a:effectLst>
          <a:scene3d>
            <a:camera prst="perspectiveContrastingLeftFacing">
              <a:rot lat="300000" lon="19800000" rev="0"/>
            </a:camera>
            <a:lightRig dir="t" rig="threePt">
              <a:rot lat="0" lon="0" rev="2700000"/>
            </a:lightRig>
          </a:scene3d>
          <a:sp3d>
            <a:bevelT h="50800" w="63500"/>
          </a:sp3d>
        </p:spPr>
      </p:pic>
      <p:pic>
        <p:nvPicPr>
          <p:cNvPr descr="B121456" id="181256" name="Picture 8"/>
          <p:cNvPicPr>
            <a:picLocks noChangeArrowheads="1" noChangeAspect="1" noGrp="1"/>
          </p:cNvPicPr>
          <p:nvPr>
            <p:ph idx="2" sz="half" type="body"/>
          </p:nvPr>
        </p:nvPicPr>
        <p:blipFill>
          <a:blip cstate="print" r:embed="rId4"/>
          <a:srcRect b="45"/>
          <a:stretch>
            <a:fillRect/>
          </a:stretch>
        </p:blipFill>
        <p:spPr>
          <a:xfrm>
            <a:off x="4746625" y="2000240"/>
            <a:ext cx="4187679" cy="4279898"/>
          </a:xfrm>
          <a:prstGeom prst="rect">
            <a:avLst/>
          </a:prstGeom>
          <a:ln>
            <a:noFill/>
          </a:ln>
          <a:effectLst>
            <a:reflection algn="bl" blurRad="12700" dir="5400000" dist="5000" endPos="30000" rotWithShape="0" stA="30000" sy="-100000"/>
          </a:effectLst>
          <a:scene3d>
            <a:camera prst="perspectiveContrastingLeftFacing">
              <a:rot lat="300000" lon="19800000" rev="0"/>
            </a:camera>
            <a:lightRig dir="t" rig="threePt">
              <a:rot lat="0" lon="0" rev="2700000"/>
            </a:lightRig>
          </a:scene3d>
          <a:sp3d>
            <a:bevelT h="50800" w="63500"/>
          </a:sp3d>
        </p:spPr>
      </p:pic>
    </p:spTree>
  </p:cSld>
  <p:clrMapOvr>
    <a:masterClrMapping/>
  </p:clrMapOvr>
  <p:transition spd="slow">
    <p:blinds dir="vert"/>
  </p:transition>
  <p:timing>
    <p:tnLst>
      <p:par>
        <p:cTn dur="indefinite" id="1" nodeType="tmRoot" restart="never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000" b="1" smtClean="0">
                <a:solidFill>
                  <a:srgbClr val="FF0000"/>
                </a:solidFill>
                <a:latin typeface="Times New Roman" pitchFamily="18" charset="0"/>
              </a:rPr>
              <a:t>Правила</a:t>
            </a:r>
            <a:endParaRPr lang="ru-RU" sz="4000" b="1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4190505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hidden="1"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b="1" lang="uk-UA" smtClean="0" sz="3200">
                <a:solidFill>
                  <a:schemeClr val="hlink"/>
                </a:solidFill>
                <a:latin charset="0" pitchFamily="18" typeface="Times New Roman"/>
              </a:rPr>
              <a:t>Небезпека 6. </a:t>
            </a:r>
            <a:br>
              <a:rPr b="1" lang="uk-UA" smtClean="0" sz="3200">
                <a:solidFill>
                  <a:schemeClr val="hlink"/>
                </a:solidFill>
                <a:latin charset="0" pitchFamily="18" typeface="Times New Roman"/>
              </a:rPr>
            </a:br>
            <a:r>
              <a:rPr b="1" lang="uk-UA" smtClean="0" sz="3200">
                <a:solidFill>
                  <a:schemeClr val="hlink"/>
                </a:solidFill>
                <a:latin charset="0" pitchFamily="18" typeface="Times New Roman"/>
              </a:rPr>
              <a:t>Обережно, газ!</a:t>
            </a:r>
            <a:endParaRPr b="1" lang="ru-RU" sz="3200">
              <a:solidFill>
                <a:schemeClr val="hlink"/>
              </a:solidFill>
              <a:latin charset="0" pitchFamily="18" typeface="Times New Roman"/>
            </a:endParaRPr>
          </a:p>
        </p:txBody>
      </p:sp>
      <p:pic>
        <p:nvPicPr>
          <p:cNvPr id="3" name="Рисунок 2"/>
          <p:cNvPicPr/>
          <p:nvPr/>
        </p:nvPicPr>
        <p:blipFill>
          <a:blip cstate="print"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descr="A1C80994" id="4" name="Picture 6"/>
          <p:cNvPicPr>
            <a:picLocks noChangeArrowheads="1" noChangeAspect="1"/>
          </p:cNvPicPr>
          <p:nvPr/>
        </p:nvPicPr>
        <p:blipFill>
          <a:blip cstate="print" r:embed="rId3">
            <a:lum bright="6000" contrast="12000"/>
          </a:blip>
          <a:srcRect b="1229" l="69099" r="4"/>
          <a:stretch>
            <a:fillRect/>
          </a:stretch>
        </p:blipFill>
        <p:spPr>
          <a:xfrm>
            <a:off x="6072198" y="1571612"/>
            <a:ext cx="2645294" cy="28098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02549746"/>
      </p:ext>
    </p:extLst>
  </p:cSld>
  <p:clrMapOvr>
    <a:masterClrMapping/>
  </p:clrMapOvr>
  <p:transition>
    <p:cut/>
  </p:transition>
  <p:timing>
    <p:tnLst>
      <p:par>
        <p:cTn dur="indefinite" id="1" nodeType="tmRoot" restart="never"/>
      </p:par>
    </p:tnLst>
  </p:timing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9" id="6" name="Picture 3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-428660" y="-214338"/>
            <a:ext cx="10001320" cy="7286676"/>
          </a:xfrm>
          <a:prstGeom prst="rect">
            <a:avLst/>
          </a:prstGeom>
          <a:noFill/>
        </p:spPr>
      </p:pic>
      <p:sp>
        <p:nvSpPr>
          <p:cNvPr id="191490" name="Rectangle 2"/>
          <p:cNvSpPr>
            <a:spLocks noChangeArrowheads="1" noGrp="1"/>
          </p:cNvSpPr>
          <p:nvPr>
            <p:ph type="title"/>
          </p:nvPr>
        </p:nvSpPr>
        <p:spPr>
          <a:xfrm>
            <a:off x="428596" y="500042"/>
            <a:ext cx="3971924" cy="2297106"/>
          </a:xfrm>
        </p:spPr>
        <p:txBody>
          <a:bodyPr>
            <a:normAutofit/>
          </a:bodyPr>
          <a:lstStyle/>
          <a:p>
            <a:r>
              <a:rPr b="1" dirty="0" lang="uk-UA" sz="3200">
                <a:solidFill>
                  <a:srgbClr val="002060"/>
                </a:solidFill>
              </a:rPr>
              <a:t>Правильно запалюй газову плиту!</a:t>
            </a:r>
            <a:endParaRPr b="1" dirty="0" lang="ru-RU" sz="3200">
              <a:solidFill>
                <a:srgbClr val="002060"/>
              </a:solidFill>
            </a:endParaRPr>
          </a:p>
        </p:txBody>
      </p:sp>
      <p:pic>
        <p:nvPicPr>
          <p:cNvPr descr="Газ кран" id="191492" name="Picture 4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642910" y="2857496"/>
            <a:ext cx="3962398" cy="3235329"/>
          </a:xfrm>
          <a:prstGeom prst="rect">
            <a:avLst/>
          </a:prstGeom>
          <a:ln>
            <a:noFill/>
          </a:ln>
          <a:effectLst>
            <a:reflection algn="bl" blurRad="12700" dir="5400000" dist="5000" endPos="30000" rotWithShape="0" stA="30000" sy="-100000"/>
          </a:effectLst>
          <a:scene3d>
            <a:camera prst="perspectiveContrastingLeftFacing">
              <a:rot lat="300000" lon="19800000" rev="0"/>
            </a:camera>
            <a:lightRig dir="t" rig="threePt">
              <a:rot lat="0" lon="0" rev="2700000"/>
            </a:lightRig>
          </a:scene3d>
          <a:sp3d>
            <a:bevelT h="50800" w="63500"/>
          </a:sp3d>
        </p:spPr>
      </p:pic>
      <p:pic>
        <p:nvPicPr>
          <p:cNvPr descr="BA8420C9" id="5" name="Picture 9"/>
          <p:cNvPicPr>
            <a:picLocks noChangeArrowheads="1" noChangeAspect="1" noGrp="1"/>
          </p:cNvPicPr>
          <p:nvPr>
            <p:ph idx="1" type="body"/>
          </p:nvPr>
        </p:nvPicPr>
        <p:blipFill>
          <a:blip cstate="print" r:embed="rId4"/>
          <a:srcRect r="3"/>
          <a:stretch>
            <a:fillRect/>
          </a:stretch>
        </p:blipFill>
        <p:spPr>
          <a:xfrm>
            <a:off x="4357686" y="1928802"/>
            <a:ext cx="4581674" cy="3167064"/>
          </a:xfrm>
          <a:prstGeom prst="rect">
            <a:avLst/>
          </a:prstGeom>
          <a:ln>
            <a:noFill/>
          </a:ln>
          <a:effectLst>
            <a:reflection algn="bl" blurRad="12700" dir="5400000" dist="5000" endPos="30000" rotWithShape="0" stA="30000" sy="-100000"/>
          </a:effectLst>
          <a:scene3d>
            <a:camera prst="perspectiveContrastingLeftFacing">
              <a:rot lat="300000" lon="19800000" rev="0"/>
            </a:camera>
            <a:lightRig dir="t" rig="threePt">
              <a:rot lat="0" lon="0" rev="2700000"/>
            </a:lightRig>
          </a:scene3d>
          <a:sp3d>
            <a:bevelT h="50800" w="63500"/>
          </a:sp3d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4357686" y="571480"/>
            <a:ext cx="4257676" cy="1143000"/>
          </a:xfrm>
          <a:prstGeom prst="rect">
            <a:avLst/>
          </a:prstGeom>
        </p:spPr>
        <p:txBody>
          <a:bodyPr anchor="ctr" bIns="45720" lIns="91440" rIns="91440" rtlCol="0" tIns="45720" vert="horz">
            <a:normAutofit fontScale="67500" lnSpcReduction="20000"/>
          </a:bodyPr>
          <a:lstStyle/>
          <a:p>
            <a:pPr algn="ctr" defTabSz="914400" eaLnBrk="1" fontAlgn="auto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baseline="0" cap="none" dirty="0" i="0" kern="1200" kumimoji="0" lang="uk-UA" noProof="0" normalizeH="0" smtClean="0" spc="0" strike="noStrike" sz="4000" u="none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Газ на кухні закривай,</a:t>
            </a:r>
            <a:br>
              <a:rPr b="1" baseline="0" cap="none" dirty="0" i="0" kern="1200" kumimoji="0" lang="uk-UA" noProof="0" normalizeH="0" smtClean="0" spc="0" strike="noStrike" sz="4000" u="none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b="1" baseline="0" cap="none" dirty="0" i="0" kern="1200" kumimoji="0" lang="uk-UA" noProof="0" normalizeH="0" smtClean="0" spc="0" strike="noStrike" sz="4000" u="none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 ним пильно доглядай !</a:t>
            </a:r>
            <a:endParaRPr b="1" baseline="0" cap="none" dirty="0" i="0" kern="1200" kumimoji="0" lang="ru-RU" noProof="0" normalizeH="0" spc="0" strike="noStrike" sz="4000" u="none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edg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5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ecel="100000" dur="768" id="7"/>
                                        <p:tgtEl>
                                          <p:spTgt spid="1914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decel="100000" dur="768" id="8"/>
                                        <p:tgtEl>
                                          <p:spTgt spid="19149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accel="100000" dur="1230" fill="hold" id="9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9149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dur="768" fill="hold" id="10"/>
                                        <p:tgtEl>
                                          <p:spTgt spid="191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calcmode="lin" from="(0.5)" to="(#ppt_x)" valueType="num">
                                      <p:cBhvr>
                                        <p:cTn accel="100000" dur="1230" fill="hold" id="11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91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dur="768" fill="hold" id="12"/>
                                        <p:tgtEl>
                                          <p:spTgt spid="191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calcmode="lin" from="(#ppt_y+0.4)" to="(#ppt_y)" valueType="num">
                                      <p:cBhvr>
                                        <p:cTn accel="100000" dur="1230" fill="hold" id="13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91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fill="hold" grpId="0" id="14" nodeType="withEffect" presetClass="entr" presetID="2" presetSubtype="9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800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800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191490"/>
      <p:bldP grpId="0" spid="7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144000" cy="6858000"/>
          </a:xfrm>
          <a:prstGeom prst="rect">
            <a:avLst/>
          </a:prstGeom>
          <a:noFill/>
        </p:spPr>
      </p:pic>
      <p:sp>
        <p:nvSpPr>
          <p:cNvPr id="194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>
                <a:solidFill>
                  <a:srgbClr val="002060"/>
                </a:solidFill>
              </a:rPr>
              <a:t>Руйнівний  газ !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94564" name="Picture 4" descr="38044_2007101312563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571612"/>
            <a:ext cx="2592387" cy="216058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94565" name="Picture 5" descr="19289269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1500174"/>
            <a:ext cx="2381250" cy="27368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94566" name="Picture 6" descr="38038_2007101312160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1500174"/>
            <a:ext cx="2519362" cy="223361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94567" name="Picture 7" descr="38233_2007101419235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3570" y="3857628"/>
            <a:ext cx="2663825" cy="206851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94568" name="Picture 8" descr="child0006_00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00100" y="3786190"/>
            <a:ext cx="2609850" cy="208756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94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4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6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smtClean="0">
                <a:solidFill>
                  <a:srgbClr val="FF0000"/>
                </a:solidFill>
                <a:latin typeface="Times New Roman" pitchFamily="18" charset="0"/>
              </a:rPr>
              <a:t>Правила</a:t>
            </a:r>
            <a:endParaRPr lang="ru-RU" b="1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50591333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Pictures\Рисунок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4000" b="1" smtClean="0">
                <a:solidFill>
                  <a:srgbClr val="FF0000"/>
                </a:solidFill>
                <a:latin typeface="Times New Roman" pitchFamily="18" charset="0"/>
              </a:rPr>
              <a:t>Якщо у квартирі пахне газом, телефонуй 104</a:t>
            </a:r>
            <a:endParaRPr lang="uk-UA" sz="4000" b="1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0367846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1536" y="-500090"/>
            <a:ext cx="10001320" cy="7643866"/>
          </a:xfrm>
          <a:prstGeom prst="rect">
            <a:avLst/>
          </a:prstGeom>
          <a:noFill/>
        </p:spPr>
      </p:pic>
      <p:pic>
        <p:nvPicPr>
          <p:cNvPr id="3" name="Рисунок 3" descr="http://detsad-kitty.ru/templates/Default/images/sova.gif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40" y="3786190"/>
            <a:ext cx="214312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2" descr="winner-fotokonkurs[1]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0688" y="642938"/>
            <a:ext cx="3048000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8" descr="zshita_ot_ojogov[1]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9124" y="3143248"/>
            <a:ext cx="2381250" cy="2976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1" descr="2403_1[1]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58" y="785794"/>
            <a:ext cx="2579710" cy="1785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rrr[1]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1472" y="3214686"/>
            <a:ext cx="3628358" cy="2786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4" descr="detsky-11[1]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43240" y="571480"/>
            <a:ext cx="205927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071670" y="5857892"/>
            <a:ext cx="51908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002060"/>
                </a:solidFill>
                <a:latin typeface="Monotype Corsiva" pitchFamily="66" charset="0"/>
              </a:rPr>
              <a:t>Які правила порушили діти ?</a:t>
            </a:r>
            <a:endParaRPr lang="uk-UA" sz="36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p="http://schemas.openxmlformats.org/presentationml/2006/main" xmlns:a="http://schemas.openxmlformats.org/drawingml/2006/main" xmlns:r="http://schemas.openxmlformats.org/officeDocument/2006/relationships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9" id="6" name="Picture 3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-500098" y="-214338"/>
            <a:ext cx="10001320" cy="7072338"/>
          </a:xfrm>
          <a:prstGeom prst="rect">
            <a:avLst/>
          </a:prstGeom>
          <a:noFill/>
        </p:spPr>
      </p:pic>
      <p:sp>
        <p:nvSpPr>
          <p:cNvPr id="206852" name="Rectangle 4"/>
          <p:cNvSpPr>
            <a:spLocks noChangeArrowheads="1"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b="1" dirty="0" lang="uk-UA" sz="2800">
                <a:solidFill>
                  <a:srgbClr val="002060"/>
                </a:solidFill>
              </a:rPr>
              <a:t>Запам'ятай !</a:t>
            </a:r>
            <a:br>
              <a:rPr b="1" dirty="0" lang="uk-UA" sz="2800">
                <a:solidFill>
                  <a:srgbClr val="002060"/>
                </a:solidFill>
              </a:rPr>
            </a:br>
            <a:r>
              <a:rPr b="1" dirty="0" lang="uk-UA" sz="2800">
                <a:solidFill>
                  <a:srgbClr val="002060"/>
                </a:solidFill>
              </a:rPr>
              <a:t>Небезпечні ситуації можна і необхідно передбачувати !</a:t>
            </a:r>
            <a:endParaRPr b="1" dirty="0" lang="ru-RU" sz="2800">
              <a:solidFill>
                <a:srgbClr val="002060"/>
              </a:solidFill>
            </a:endParaRPr>
          </a:p>
        </p:txBody>
      </p:sp>
      <p:sp>
        <p:nvSpPr>
          <p:cNvPr id="206853" name="Rectangle 5"/>
          <p:cNvSpPr>
            <a:spLocks noChangeArrowheads="1" noGrp="1"/>
          </p:cNvSpPr>
          <p:nvPr>
            <p:ph idx="1" sz="half" type="body"/>
          </p:nvPr>
        </p:nvSpPr>
        <p:spPr>
          <a:xfrm>
            <a:off x="468313" y="2060575"/>
            <a:ext cx="4038600" cy="4495800"/>
          </a:xfrm>
        </p:spPr>
        <p:txBody>
          <a:bodyPr/>
          <a:lstStyle/>
          <a:p>
            <a:r>
              <a:rPr dirty="0" lang="uk-UA">
                <a:solidFill>
                  <a:srgbClr val="FF9900"/>
                </a:solidFill>
              </a:rPr>
              <a:t>І тоді справний електроприлад не загориться.</a:t>
            </a:r>
          </a:p>
          <a:p>
            <a:r>
              <a:rPr dirty="0" lang="uk-UA">
                <a:solidFill>
                  <a:srgbClr val="EFB135"/>
                </a:solidFill>
              </a:rPr>
              <a:t>Через закритий кран газової плити не витікатиме газ.</a:t>
            </a:r>
          </a:p>
          <a:p>
            <a:r>
              <a:rPr dirty="0" lang="uk-UA">
                <a:solidFill>
                  <a:srgbClr val="66CCFF"/>
                </a:solidFill>
              </a:rPr>
              <a:t>Вода з закритого крану не витече.</a:t>
            </a:r>
            <a:endParaRPr dirty="0" lang="ru-RU">
              <a:solidFill>
                <a:srgbClr val="66CCFF"/>
              </a:solidFill>
            </a:endParaRPr>
          </a:p>
        </p:txBody>
      </p:sp>
      <p:pic>
        <p:nvPicPr>
          <p:cNvPr descr="Огонь" id="206855" name="Picture 7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4714876" y="1500174"/>
            <a:ext cx="3786214" cy="2736850"/>
          </a:xfrm>
          <a:prstGeom prst="rect">
            <a:avLst/>
          </a:prstGeom>
          <a:noFill/>
        </p:spPr>
      </p:pic>
      <p:pic>
        <p:nvPicPr>
          <p:cNvPr descr="A1C80994" id="206856" name="Picture 8"/>
          <p:cNvPicPr>
            <a:picLocks noChangeArrowheads="1" noChangeAspect="1" noGrp="1"/>
          </p:cNvPicPr>
          <p:nvPr>
            <p:ph idx="2" sz="half" type="body"/>
          </p:nvPr>
        </p:nvPicPr>
        <p:blipFill>
          <a:blip cstate="print" r:embed="rId4">
            <a:lum bright="6000" contrast="18000"/>
          </a:blip>
          <a:srcRect b="60" r="90" t="963"/>
          <a:stretch>
            <a:fillRect/>
          </a:stretch>
        </p:blipFill>
        <p:spPr>
          <a:xfrm>
            <a:off x="4714876" y="4286256"/>
            <a:ext cx="3857652" cy="1633557"/>
          </a:xfrm>
          <a:noFill/>
          <a:ln/>
        </p:spPr>
      </p:pic>
    </p:spTree>
  </p:cSld>
  <p:clrMapOvr>
    <a:masterClrMapping/>
  </p:clrMapOvr>
  <p:transition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206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0" id="9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1"/>
                                        <p:tgtEl>
                                          <p:spTgt spid="20685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2">
                            <p:stCondLst>
                              <p:cond delay="4000"/>
                            </p:stCondLst>
                            <p:childTnLst>
                              <p:par>
                                <p:cTn fill="hold" grpId="0" id="13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5"/>
                                        <p:tgtEl>
                                          <p:spTgt spid="20685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6">
                            <p:stCondLst>
                              <p:cond delay="6000"/>
                            </p:stCondLst>
                            <p:childTnLst>
                              <p:par>
                                <p:cTn fill="hold" grpId="0" id="17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9"/>
                                        <p:tgtEl>
                                          <p:spTgt spid="20685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06852"/>
      <p:bldP build="p" grpId="0" spid="206853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68463265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691813" cy="793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143108" y="1571612"/>
            <a:ext cx="614363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Запам'ятай ці номери</a:t>
            </a:r>
            <a:b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телефонів!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3214678" y="2990832"/>
            <a:ext cx="4054474" cy="386716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75E0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101</a:t>
            </a:r>
            <a:r>
              <a:rPr kumimoji="0" lang="uk-UA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- </a:t>
            </a:r>
            <a:r>
              <a:rPr kumimoji="0" lang="uk-UA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75E0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пожежники;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102 </a:t>
            </a:r>
            <a:r>
              <a:rPr kumimoji="0" lang="uk-UA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</a:t>
            </a:r>
            <a:r>
              <a:rPr kumimoji="0" lang="uk-UA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міліція;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103</a:t>
            </a:r>
            <a:r>
              <a:rPr kumimoji="0" lang="uk-UA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</a:t>
            </a:r>
            <a:r>
              <a:rPr kumimoji="0" lang="uk-UA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 швидка </a:t>
            </a:r>
            <a:r>
              <a:rPr kumimoji="0" lang="uk-UA" sz="5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допомога”</a:t>
            </a:r>
            <a:r>
              <a:rPr kumimoji="0" lang="uk-UA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;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FB13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104</a:t>
            </a:r>
            <a:r>
              <a:rPr kumimoji="0" lang="uk-UA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</a:t>
            </a:r>
            <a:r>
              <a:rPr kumimoji="0" lang="uk-UA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FB13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служба газу.</a:t>
            </a: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srgbClr val="EFB135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Рисунок 6" descr="http://img1.liveinternet.ru/images/attach/c/2/69/614/69614694_0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00306"/>
            <a:ext cx="3316750" cy="5030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2811785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858412" cy="793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928794" y="1643050"/>
            <a:ext cx="528641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Monotype Corsiva" pitchFamily="66" charset="0"/>
              </a:rPr>
              <a:t>За роботу </a:t>
            </a:r>
          </a:p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Monotype Corsiva" pitchFamily="66" charset="0"/>
              </a:rPr>
              <a:t>по заслузі </a:t>
            </a:r>
          </a:p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Monotype Corsiva" pitchFamily="66" charset="0"/>
              </a:rPr>
              <a:t>щиро дякую</a:t>
            </a:r>
          </a:p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Monotype Corsiva" pitchFamily="66" charset="0"/>
              </a:rPr>
              <a:t> вам, друзі !</a:t>
            </a:r>
            <a:endParaRPr lang="uk-UA" sz="6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712910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06562953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188037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Кирилл\Рабочий стол\МАМА\детские презентации\Почемучка\bhgjydxrsd.jpg">
            <a:hlinkClick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800" y="0"/>
            <a:ext cx="9194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Documents and Settings\Кирилл\Рабочий стол\МАМА\детские презентации\Почемучка\ef8bd94385f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4140000">
            <a:off x="7295357" y="5263356"/>
            <a:ext cx="692150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C:\Documents and Settings\Кирилл\Рабочий стол\МАМА\детские презентации\Почемучка\28327724145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" y="5214938"/>
            <a:ext cx="1541463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C:\Documents and Settings\Кирилл\Рабочий стол\МАМА\детские презентации\Почемучка\a8ed176cde4c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75" y="4286250"/>
            <a:ext cx="148272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C:\Documents and Settings\Кирилл\Рабочий стол\МАМА\детские презентации\Почемучка\48005a7e484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0" y="5357813"/>
            <a:ext cx="1751013" cy="133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8" descr="C:\Documents and Settings\Кирилл\Рабочий стол\МАМА\детские презентации\Почемучка\л.gif">
            <a:hlinkClick r:id="" action="ppaction://noaction" highlightClick="1"/>
          </p:cNvPr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100000" flipH="1">
            <a:off x="5053013" y="792162"/>
            <a:ext cx="319088" cy="111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 descr="C:\Documents and Settings\Кирилл\Рабочий стол\МАМА\детские презентации\Почемучка\3b806f76d375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643313" y="3357563"/>
            <a:ext cx="777875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10" descr="C:\Documents and Settings\Кирилл\Рабочий стол\МАМА\анимация\игрушки\dc701436b9b3.png">
            <a:hlinkClick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71875" y="4071938"/>
            <a:ext cx="1257300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11" descr="C:\Documents and Settings\Кирилл\Рабочий стол\МАМА\анимация\игрушки\d9ea89020a67.png">
            <a:hlinkClick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15125" y="3000375"/>
            <a:ext cx="1785938" cy="183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5" name="Picture 12" descr="C:\Documents and Settings\Кирилл\Рабочий стол\МАМА\анимация\игрушки\9b1afe690f84.png">
            <a:hlinkClick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80000">
            <a:off x="2273300" y="2824163"/>
            <a:ext cx="1500188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9" name="Picture 15" descr="C:\Documents and Settings\Кирилл\Рабочий стол\МАМА\анимация\9137e117c723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286250" y="5057775"/>
            <a:ext cx="16192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7" name="Picture 16" descr="C:\Documents and Settings\Кирилл\Рабочий стол\МАМА\анимация\игрушки\kubik04.png">
            <a:hlinkClick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28625" y="2571750"/>
            <a:ext cx="12319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8" name="TextBox 18"/>
          <p:cNvSpPr txBox="1">
            <a:spLocks noChangeArrowheads="1"/>
          </p:cNvSpPr>
          <p:nvPr/>
        </p:nvSpPr>
        <p:spPr bwMode="auto">
          <a:xfrm>
            <a:off x="214313" y="214313"/>
            <a:ext cx="1841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uk-UA" sz="2400" b="1">
              <a:latin typeface="Times New Roman" pitchFamily="18" charset="0"/>
            </a:endParaRPr>
          </a:p>
        </p:txBody>
      </p:sp>
      <p:sp>
        <p:nvSpPr>
          <p:cNvPr id="6159" name="TextBox 19"/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Подивись уважно!  </a:t>
            </a:r>
          </a:p>
          <a:p>
            <a:pPr algn="ctr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Прибери з кімнати небезпечні предмети.</a:t>
            </a:r>
          </a:p>
        </p:txBody>
      </p:sp>
      <p:sp>
        <p:nvSpPr>
          <p:cNvPr id="16" name="Управляющая кнопка: далее 15">
            <a:hlinkClick r:id="" action="ppaction://hlinkshowjump?jump=nextslide" highlightClick="1">
              <a:snd r:embed="rId14" name="chimes.wav"/>
            </a:hlinkClick>
          </p:cNvPr>
          <p:cNvSpPr/>
          <p:nvPr/>
        </p:nvSpPr>
        <p:spPr>
          <a:xfrm>
            <a:off x="7929563" y="642938"/>
            <a:ext cx="1042987" cy="1042987"/>
          </a:xfrm>
          <a:prstGeom prst="actionButtonForwardNex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0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Кирилл\Рабочий стол\МАМА\детские презентации\Почемучка\bhgjydxrs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800" y="0"/>
            <a:ext cx="9194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190</Words>
  <Application>Microsoft Office PowerPoint</Application>
  <PresentationFormat>Экран (4:3)</PresentationFormat>
  <Paragraphs>47</Paragraphs>
  <Slides>36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Правила</vt:lpstr>
      <vt:lpstr>Слайд 11</vt:lpstr>
      <vt:lpstr>Слайд 12</vt:lpstr>
      <vt:lpstr>Швидка допомога 103</vt:lpstr>
      <vt:lpstr>Небезпека 3.  Побутова хімія</vt:lpstr>
      <vt:lpstr>Правила</vt:lpstr>
      <vt:lpstr>Небезпека 4.  Вогонь </vt:lpstr>
      <vt:lpstr>Коли вогонь стає небезпечним</vt:lpstr>
      <vt:lpstr>Коли ж виникла пожежа вийди з приміщення, поклич дорослих! </vt:lpstr>
      <vt:lpstr>При пожежі дзвони: 101</vt:lpstr>
      <vt:lpstr>Слайд 20</vt:lpstr>
      <vt:lpstr>Небезпека 5.  Електричні прилади.</vt:lpstr>
      <vt:lpstr>Запам'ятай !</vt:lpstr>
      <vt:lpstr>Невміле користування електроприладами може  призвести до пожежі !</vt:lpstr>
      <vt:lpstr>Витівки з сірниками і бенгальськими вогнями можуть викликати пожежу!</vt:lpstr>
      <vt:lpstr>Правила</vt:lpstr>
      <vt:lpstr>Небезпека 6.  Обережно, газ!</vt:lpstr>
      <vt:lpstr>Правильно запалюй газову плиту!</vt:lpstr>
      <vt:lpstr>Руйнівний  газ !</vt:lpstr>
      <vt:lpstr>Правила</vt:lpstr>
      <vt:lpstr>Якщо у квартирі пахне газом, телефонуй 104</vt:lpstr>
      <vt:lpstr>Слайд 31</vt:lpstr>
      <vt:lpstr>Запам'ятай ! Небезпечні ситуації можна і необхідно передбачувати !</vt:lpstr>
      <vt:lpstr>Слайд 33</vt:lpstr>
      <vt:lpstr>Слайд 34</vt:lpstr>
      <vt:lpstr>Слайд 35</vt:lpstr>
      <vt:lpstr>Слайд 36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Теслевич М.В</dc:creator>
  <cp:lastModifiedBy>Admin</cp:lastModifiedBy>
  <cp:revision>28</cp:revision>
  <dcterms:created xsi:type="dcterms:W3CDTF">2013-03-31T17:56:57Z</dcterms:created>
  <dcterms:modified xsi:type="dcterms:W3CDTF">2013-12-17T17:52:07Z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3364231</vt:lpwstr>
  </property>
  <property fmtid="{D5CDD505-2E9C-101B-9397-08002B2CF9AE}" name="NXPowerLiteVersion" pid="3">
    <vt:lpwstr>D4.1.4</vt:lpwstr>
  </property>
</Properties>
</file>