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Default ContentType="audio/wav" Extension="wav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97" r:id="rId4"/>
    <p:sldId id="298" r:id="rId5"/>
    <p:sldId id="299" r:id="rId6"/>
    <p:sldId id="258" r:id="rId7"/>
    <p:sldId id="261" r:id="rId8"/>
    <p:sldId id="262" r:id="rId9"/>
    <p:sldId id="283" r:id="rId10"/>
    <p:sldId id="284" r:id="rId11"/>
    <p:sldId id="285" r:id="rId12"/>
    <p:sldId id="260" r:id="rId13"/>
    <p:sldId id="259" r:id="rId14"/>
    <p:sldId id="264" r:id="rId15"/>
    <p:sldId id="268" r:id="rId16"/>
    <p:sldId id="265" r:id="rId17"/>
    <p:sldId id="269" r:id="rId18"/>
    <p:sldId id="266" r:id="rId19"/>
    <p:sldId id="276" r:id="rId20"/>
    <p:sldId id="267" r:id="rId21"/>
    <p:sldId id="270" r:id="rId22"/>
    <p:sldId id="300" r:id="rId23"/>
    <p:sldId id="271" r:id="rId24"/>
    <p:sldId id="273" r:id="rId25"/>
    <p:sldId id="272" r:id="rId26"/>
    <p:sldId id="274" r:id="rId27"/>
    <p:sldId id="275" r:id="rId28"/>
    <p:sldId id="291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279" r:id="rId39"/>
    <p:sldId id="277" r:id="rId40"/>
    <p:sldId id="278" r:id="rId41"/>
    <p:sldId id="280" r:id="rId42"/>
    <p:sldId id="282" r:id="rId43"/>
    <p:sldId id="281" r:id="rId44"/>
    <p:sldId id="289" r:id="rId45"/>
    <p:sldId id="286" r:id="rId46"/>
    <p:sldId id="292" r:id="rId47"/>
    <p:sldId id="288" r:id="rId48"/>
    <p:sldId id="293" r:id="rId49"/>
    <p:sldId id="296" r:id="rId50"/>
    <p:sldId id="301" r:id="rId51"/>
    <p:sldId id="302" r:id="rId52"/>
    <p:sldId id="303" r:id="rId5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62" autoAdjust="0"/>
    <p:restoredTop sz="94624" autoAdjust="0"/>
  </p:normalViewPr>
  <p:slideViewPr>
    <p:cSldViewPr>
      <p:cViewPr>
        <p:scale>
          <a:sx n="76" d="100"/>
          <a:sy n="76" d="100"/>
        </p:scale>
        <p:origin x="-1182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8AAC2A-DFC6-483C-9DAD-C0A61DB33359}" type="datetimeFigureOut">
              <a:rPr lang="uk-UA" smtClean="0"/>
              <a:pPr/>
              <a:t>25.11.2013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2ACF17E-B8B6-4EE4-8BF2-A14F921AACC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7.png" Type="http://schemas.openxmlformats.org/officeDocument/2006/relationships/image"/><Relationship Id="rId5" Target="slide6.xml" Type="http://schemas.openxmlformats.org/officeDocument/2006/relationships/slide"/><Relationship Id="rId4" Target="../media/image26.pn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-1\Videos\45.mp4" TargetMode="External"/><Relationship Id="rId6" Type="http://schemas.openxmlformats.org/officeDocument/2006/relationships/image" Target="../media/image17.png"/><Relationship Id="rId5" Type="http://schemas.openxmlformats.org/officeDocument/2006/relationships/slide" Target="slide6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-1\Music\09.%20&#1043;.&#1047;&#1072;&#1076;&#1077;&#1088;&#1077;&#1081;%20-%20&#1042;&#1110;&#1088;&#1096;&#1080;&#1082;%20&#1044;&#1110;&#1090;&#1080;%20&#1076;&#1086;&#1097;&#1080;&#1082;&#1072;%20&#1087;&#1080;&#1090;&#1072;&#1083;&#1080;.mp3" TargetMode="Externa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-1\Music\01-richard_klaiderman_-_romeo_i_dzhuljeta.mp3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gif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-1\Videos\9.mp4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6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6.xml"/><Relationship Id="rId4" Type="http://schemas.openxmlformats.org/officeDocument/2006/relationships/image" Target="../media/image6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-1\Music\&#1076;.mp3" TargetMode="External"/><Relationship Id="rId6" Type="http://schemas.openxmlformats.org/officeDocument/2006/relationships/image" Target="../media/image76.pn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77.png"/><Relationship Id="rId4" Type="http://schemas.microsoft.com/office/2007/relationships/media" Target="../media/media7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46.xml"/><Relationship Id="rId18" Type="http://schemas.openxmlformats.org/officeDocument/2006/relationships/image" Target="../media/image13.png"/><Relationship Id="rId3" Type="http://schemas.openxmlformats.org/officeDocument/2006/relationships/slide" Target="slide12.xml"/><Relationship Id="rId7" Type="http://schemas.openxmlformats.org/officeDocument/2006/relationships/slide" Target="slide17.xml"/><Relationship Id="rId12" Type="http://schemas.openxmlformats.org/officeDocument/2006/relationships/image" Target="../media/image10.png"/><Relationship Id="rId17" Type="http://schemas.openxmlformats.org/officeDocument/2006/relationships/slide" Target="slide7.xml"/><Relationship Id="rId2" Type="http://schemas.openxmlformats.org/officeDocument/2006/relationships/image" Target="../media/image5.jpeg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24.xml"/><Relationship Id="rId5" Type="http://schemas.openxmlformats.org/officeDocument/2006/relationships/slide" Target="slide28.xml"/><Relationship Id="rId15" Type="http://schemas.openxmlformats.org/officeDocument/2006/relationships/slide" Target="slide38.xml"/><Relationship Id="rId10" Type="http://schemas.openxmlformats.org/officeDocument/2006/relationships/image" Target="../media/image9.png"/><Relationship Id="rId19" Type="http://schemas.openxmlformats.org/officeDocument/2006/relationships/slide" Target="slide42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-1\Videos\23.mp4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594d36f708c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66277" y="-350838"/>
            <a:ext cx="10691813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9538" y="980728"/>
            <a:ext cx="6625660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Презентація</a:t>
            </a:r>
            <a:endParaRPr lang="ru-RU" sz="40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lang="ru-RU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чителя</a:t>
            </a:r>
            <a:r>
              <a:rPr lang="ru-RU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початкових</a:t>
            </a:r>
            <a:r>
              <a:rPr lang="ru-RU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клас</a:t>
            </a:r>
            <a:r>
              <a:rPr lang="uk-UA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ів</a:t>
            </a:r>
            <a:r>
              <a:rPr lang="uk-UA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lang="uk-UA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вищої категорії, </a:t>
            </a:r>
          </a:p>
          <a:p>
            <a:pPr algn="ctr">
              <a:defRPr/>
            </a:pPr>
            <a:r>
              <a:rPr lang="uk-UA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старший вчитель </a:t>
            </a:r>
          </a:p>
          <a:p>
            <a:pPr algn="ctr">
              <a:defRPr/>
            </a:pPr>
            <a:r>
              <a:rPr lang="uk-UA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Юшко</a:t>
            </a:r>
            <a:r>
              <a:rPr lang="uk-UA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А. А.</a:t>
            </a:r>
            <a:endParaRPr lang="ru-RU" sz="40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0" y="2967335"/>
            <a:ext cx="18473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250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7471" y="692696"/>
            <a:ext cx="6362639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Вірно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людям я служу.</a:t>
            </a:r>
          </a:p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Їм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дерева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стережу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Дзьоб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міцний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і</a:t>
            </a:r>
          </a:p>
          <a:p>
            <a:pPr algn="ctr"/>
            <a:r>
              <a:rPr lang="ru-RU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острий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маю,</a:t>
            </a:r>
          </a:p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Шкідників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ним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добуваю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D:\БУКВИ\Д\170px-Buntspecht_Dendrocopos_major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5472608" cy="596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373016" y="4741547"/>
            <a:ext cx="5112567" cy="2088232"/>
            <a:chOff x="755576" y="980728"/>
            <a:chExt cx="5112567" cy="208823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55576" y="1628800"/>
              <a:ext cx="2448272" cy="14401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22900" y="1628800"/>
              <a:ext cx="2645243" cy="14401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57898" y="1988840"/>
              <a:ext cx="576064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57898" y="2348880"/>
              <a:ext cx="576064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Овал 9"/>
            <p:cNvSpPr/>
            <p:nvPr/>
          </p:nvSpPr>
          <p:spPr>
            <a:xfrm>
              <a:off x="1691680" y="1988840"/>
              <a:ext cx="792088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419872" y="2132856"/>
              <a:ext cx="576064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139952" y="2024844"/>
              <a:ext cx="792088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148064" y="2132856"/>
              <a:ext cx="576064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2483768" y="980728"/>
              <a:ext cx="216024" cy="360040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781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76545" y="1289678"/>
            <a:ext cx="614142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на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сонці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сонцем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сяю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Родичів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багато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маю.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Гарбузову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господиню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Усі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знають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Хто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я ?</a:t>
            </a:r>
          </a:p>
        </p:txBody>
      </p:sp>
      <p:pic>
        <p:nvPicPr>
          <p:cNvPr id="6146" name="Picture 2" descr="D:\БУКВИ\Д\1383266-1466c0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6672"/>
            <a:ext cx="5714720" cy="474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299254" y="4653136"/>
            <a:ext cx="5496006" cy="2016224"/>
            <a:chOff x="899592" y="1700808"/>
            <a:chExt cx="5496006" cy="201622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2878098" y="1700808"/>
              <a:ext cx="216024" cy="360040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899592" y="2276872"/>
              <a:ext cx="2736304" cy="14401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659294" y="2255321"/>
              <a:ext cx="2736304" cy="144016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43608" y="2852936"/>
              <a:ext cx="792088" cy="288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278556" y="2744924"/>
              <a:ext cx="648072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851920" y="3149352"/>
              <a:ext cx="792088" cy="288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851920" y="2677537"/>
              <a:ext cx="792088" cy="288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5027446" y="2782509"/>
              <a:ext cx="648072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xmlns="" val="17781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8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2505670"/>
            <a:ext cx="432362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Графіка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4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908720"/>
            <a:ext cx="567655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Подивись-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маленький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Буква   -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дах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нім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\\Solnce\D\ДОКУМЕНТАЦИЯ\ПРЕЗЕНТАЦІЇ\шаблоны\анимация\букви\00 r217 2\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4270" y="2276872"/>
            <a:ext cx="1679848" cy="16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82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\\Solnce\D\ДОКУМЕНТАЦИЯ\ПРЕЗЕНТАЦІЇ\шаблоны\анимация\Школа\ллл1 (55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33800">
            <a:off x="3600218" y="-715019"/>
            <a:ext cx="1296690" cy="123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\\Solnce\D\ДОКУМЕНТАЦИЯ\ПРЕЗЕНТАЦІЇ\шаблоны\анимация\букви\Диплом_дети\Д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23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62535E-8 L -0.01788 0.06961 L -0.03281 0.10338 L -0.04184 0.13714 L -0.06423 0.179 L -0.07916 0.22872 L -0.10173 0.27428 L -0.11493 0.32794 L -0.13281 0.38969 L -0.15226 0.43941 L -0.17916 0.48312 L -0.21198 0.51688 L -0.24323 0.53469 L -0.26562 0.54672 L -0.28663 0.54672 L -0.30903 0.5407 L -0.31649 0.52082 L -0.31944 0.50093 L -0.30746 0.48705 L -0.27916 0.47109 L -0.24323 0.47317 L -0.2059 0.48913 L -0.13732 0.52891 L -0.08055 0.55065 L -0.03437 0.5407 L 0.00452 0.49908 L 0.01042 0.46716 L 0.05365 0.36772 L 0.05816 0.31013 L 0.06563 0.24445 L 0.08056 0.16698 L 0.07309 0.10939 L 0.05972 0.06152 L 0.00747 0.01388 L -0.01649 -4.62535E-8 L -0.07465 -4.62535E-8 L -0.13281 0.03585 L -0.16423 0.05967 L -0.20295 0.14107 " pathEditMode="relative" ptsTypes="AAAAAAAAAAAAAAAAAAAAAAAAAAAAAAAAAAAAAAA"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8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8895" y="1720840"/>
            <a:ext cx="461376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Школа</a:t>
            </a:r>
          </a:p>
          <a:p>
            <a:pPr algn="ctr"/>
            <a:r>
              <a:rPr lang="ru-RU" sz="7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72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ітоньки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Сови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41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БУКВИ\Д\0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28800"/>
            <a:ext cx="33337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91504" y="32405"/>
            <a:ext cx="42306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Переглянь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мультфільм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Picture 2" descr="\\Solnce\D\ДОКУМЕНТАЦИЯ\ПРЕЗЕНТАЦІЇ\шаблоны\анимация\букви\Диплом_дети\Д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4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62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8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2564904"/>
            <a:ext cx="53751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Читайлик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2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165"/>
            <a:ext cx="93730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48828" y="1124744"/>
            <a:ext cx="665278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48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Одуде,одуде</a:t>
            </a:r>
            <a:r>
              <a:rPr lang="ru-RU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де </a:t>
            </a:r>
            <a:r>
              <a:rPr lang="ru-RU" sz="4800" b="1" cap="none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дім</a:t>
            </a:r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твій</a:t>
            </a:r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буде?</a:t>
            </a:r>
          </a:p>
          <a:p>
            <a:pPr algn="ctr"/>
            <a:r>
              <a:rPr lang="ru-RU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-У саду на </a:t>
            </a:r>
            <a:r>
              <a:rPr lang="ru-RU" sz="48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дубі</a:t>
            </a:r>
            <a:r>
              <a:rPr lang="ru-RU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буде,</a:t>
            </a:r>
          </a:p>
          <a:p>
            <a:pPr algn="ctr"/>
            <a:r>
              <a:rPr lang="ru-RU" sz="4800" b="1" cap="none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Дітки</a:t>
            </a:r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мої</a:t>
            </a:r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любі</a:t>
            </a:r>
            <a:r>
              <a:rPr lang="ru-RU" sz="4800" b="1" cap="none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47735" y="184334"/>
            <a:ext cx="4758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скоромовка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2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5303" y="185551"/>
            <a:ext cx="4770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Чистомовка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86977" y="1230667"/>
            <a:ext cx="412805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Ди-ди-ди</a:t>
            </a:r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- </a:t>
            </a:r>
          </a:p>
          <a:p>
            <a:pPr algn="ctr"/>
            <a:r>
              <a:rPr lang="ru-RU" sz="54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вийшли</a:t>
            </a:r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з …</a:t>
            </a:r>
          </a:p>
          <a:p>
            <a:pPr algn="ctr"/>
            <a:r>
              <a:rPr lang="ru-RU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Ді-ді-ді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- </a:t>
            </a:r>
          </a:p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не сиди у …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" name="Picture 2" descr="\\Solnce\D\ДОКУМЕНТАЦИЯ\ПРЕЗЕНТАЦІЇ\шаблоны\анимация\букви\Диплом_дети\Д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31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olnce\D\ДОКУМЕНТАЦИЯ\ПРЕЗЕНТАЦІЇ\шаблоны\анимация\Школа\ФОН ШКОЛА\1ffeb0df91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26322" y="692696"/>
            <a:ext cx="589135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Звук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[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][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]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Позначення його</a:t>
            </a:r>
          </a:p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уквами Д, </a:t>
            </a:r>
            <a:r>
              <a:rPr lang="uk-UA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42210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6156176" y="836712"/>
            <a:ext cx="180020" cy="184666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579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3" y="-24214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796136" y="476672"/>
            <a:ext cx="0" cy="3528392"/>
          </a:xfrm>
          <a:prstGeom prst="line">
            <a:avLst/>
          </a:prstGeom>
          <a:ln w="952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769290" y="476672"/>
            <a:ext cx="2115078" cy="3672408"/>
          </a:xfrm>
          <a:prstGeom prst="line">
            <a:avLst/>
          </a:prstGeom>
          <a:ln w="952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868502" y="503100"/>
            <a:ext cx="1873902" cy="3501964"/>
          </a:xfrm>
          <a:prstGeom prst="line">
            <a:avLst/>
          </a:prstGeom>
          <a:ln w="952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573386" y="260648"/>
            <a:ext cx="825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8922" y="260834"/>
            <a:ext cx="1197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70310" y="1184164"/>
            <a:ext cx="825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1235" y="1184443"/>
            <a:ext cx="1383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вір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66840" y="2224858"/>
            <a:ext cx="16033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06687" y="2107773"/>
            <a:ext cx="1007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42099" y="3157397"/>
            <a:ext cx="1816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вір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93456" y="3075516"/>
            <a:ext cx="1598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605846" y="476672"/>
            <a:ext cx="40307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Овал 21"/>
          <p:cNvSpPr/>
          <p:nvPr/>
        </p:nvSpPr>
        <p:spPr>
          <a:xfrm>
            <a:off x="5605846" y="1466088"/>
            <a:ext cx="40307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Овал 22"/>
          <p:cNvSpPr/>
          <p:nvPr/>
        </p:nvSpPr>
        <p:spPr>
          <a:xfrm>
            <a:off x="5594598" y="2569438"/>
            <a:ext cx="40307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Овал 23"/>
          <p:cNvSpPr/>
          <p:nvPr/>
        </p:nvSpPr>
        <p:spPr>
          <a:xfrm>
            <a:off x="5567752" y="3439802"/>
            <a:ext cx="40307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1662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61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0311" y="184334"/>
            <a:ext cx="5852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Читай </a:t>
            </a:r>
            <a:r>
              <a:rPr lang="ru-RU" sz="54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уважно</a:t>
            </a:r>
            <a:r>
              <a:rPr lang="ru-RU" sz="5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91880" y="1412776"/>
            <a:ext cx="898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2107" y="1412776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23249" y="1414623"/>
            <a:ext cx="1007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6116" y="2339800"/>
            <a:ext cx="898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10532" y="2336106"/>
            <a:ext cx="809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03094" y="2339800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6115" y="3279725"/>
            <a:ext cx="898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4299" y="3259436"/>
            <a:ext cx="1031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93702" y="3259436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91879" y="4190154"/>
            <a:ext cx="898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80346" y="4204902"/>
            <a:ext cx="1087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88573" y="4203055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68813" y="1416470"/>
            <a:ext cx="1314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88224" y="1416470"/>
            <a:ext cx="1007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6655" y="1439231"/>
            <a:ext cx="1297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56797" y="1439231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1439231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93479" y="2054717"/>
            <a:ext cx="6461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49564" y="2190881"/>
            <a:ext cx="1284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09115" y="2190881"/>
            <a:ext cx="809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35604" y="2190842"/>
            <a:ext cx="1269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29953" y="2190881"/>
            <a:ext cx="1007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992251" y="2176054"/>
            <a:ext cx="1297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02722" y="3150297"/>
            <a:ext cx="1106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95484" y="3116473"/>
            <a:ext cx="1031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26205" y="3114172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14034" y="3098229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70553" y="3117541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43151" y="4182766"/>
            <a:ext cx="1284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93479" y="4203055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60169" y="4172702"/>
            <a:ext cx="1106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39502" y="4182766"/>
            <a:ext cx="1031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059924" y="4157767"/>
            <a:ext cx="1140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47366" y="4157767"/>
            <a:ext cx="104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902983" y="4172702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 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00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6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2062633"/>
            <a:ext cx="5328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Д </a:t>
            </a:r>
            <a:endParaRPr lang="ru-RU" sz="6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014758" y="1556792"/>
            <a:ext cx="1709370" cy="870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076328" y="2616631"/>
            <a:ext cx="2007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14758" y="2780928"/>
            <a:ext cx="170937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868144" y="112474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/>
              <a:t>есна</a:t>
            </a:r>
            <a:endParaRPr lang="ru-RU" sz="6000" dirty="0"/>
          </a:p>
        </p:txBody>
      </p:sp>
      <p:sp>
        <p:nvSpPr>
          <p:cNvPr id="26" name="TextBox 25"/>
          <p:cNvSpPr txBox="1"/>
          <p:nvPr/>
        </p:nvSpPr>
        <p:spPr>
          <a:xfrm>
            <a:off x="6170118" y="2297197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/>
              <a:t>ніпро</a:t>
            </a:r>
            <a:endParaRPr lang="ru-RU" sz="6000" dirty="0"/>
          </a:p>
        </p:txBody>
      </p:sp>
      <p:sp>
        <p:nvSpPr>
          <p:cNvPr id="27" name="TextBox 26"/>
          <p:cNvSpPr txBox="1"/>
          <p:nvPr/>
        </p:nvSpPr>
        <p:spPr>
          <a:xfrm>
            <a:off x="5880270" y="3429000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/>
              <a:t>ністер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170657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0"/>
            <a:ext cx="491031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Читання</a:t>
            </a:r>
            <a:r>
              <a:rPr lang="ru-RU" sz="4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4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за </a:t>
            </a:r>
            <a:r>
              <a:rPr lang="ru-RU" sz="44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годинником</a:t>
            </a:r>
            <a:endParaRPr lang="ru-RU" sz="4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2094" y="1196752"/>
            <a:ext cx="602239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</a:t>
            </a:r>
            <a:r>
              <a:rPr lang="ru-RU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Дніпрі</a:t>
            </a:r>
            <a:endParaRPr lang="ru-RU" sz="5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Влітку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Віра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та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Денис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відвідали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</a:t>
            </a:r>
            <a:r>
              <a:rPr lang="ru-RU" sz="36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іда</a:t>
            </a:r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Дмитра</a:t>
            </a:r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</a:t>
            </a:r>
            <a:r>
              <a:rPr lang="ru-RU" sz="36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Дід</a:t>
            </a:r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.иве</a:t>
            </a:r>
          </a:p>
          <a:p>
            <a:pPr algn="ctr"/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едалеко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Дніпра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Дніпро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-велика і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красива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ріка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2" descr="\\Solnce\D\ДОКУМЕНТАЦИЯ\ПРЕЗЕНТАЦІЇ\шаблоны\анимация\букви\Диплом_дети\Д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400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8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1988840"/>
            <a:ext cx="501451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Весела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абетка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0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5022" y="-315416"/>
            <a:ext cx="10319022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188640"/>
            <a:ext cx="3552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Акровірш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1892" y="1155924"/>
            <a:ext cx="25122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000" b="1" dirty="0" err="1">
                <a:ln/>
                <a:solidFill>
                  <a:schemeClr val="accent3"/>
                </a:solidFill>
              </a:rPr>
              <a:t>и</a:t>
            </a:r>
            <a:r>
              <a:rPr lang="uk-UA" sz="4000" b="1" dirty="0" err="1" smtClean="0">
                <a:ln/>
                <a:solidFill>
                  <a:schemeClr val="accent3"/>
                </a:solidFill>
              </a:rPr>
              <a:t>вна</a:t>
            </a:r>
            <a:r>
              <a:rPr lang="uk-UA" sz="4000" b="1" dirty="0" smtClean="0">
                <a:ln/>
                <a:solidFill>
                  <a:schemeClr val="accent3"/>
                </a:solidFill>
              </a:rPr>
              <a:t> ріка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31892" y="1745140"/>
            <a:ext cx="3502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000" b="1" dirty="0">
                <a:ln/>
                <a:solidFill>
                  <a:schemeClr val="accent3"/>
                </a:solidFill>
              </a:rPr>
              <a:t>н</a:t>
            </a:r>
            <a:r>
              <a:rPr lang="uk-UA" sz="4000" b="1" dirty="0" smtClean="0">
                <a:ln/>
                <a:solidFill>
                  <a:schemeClr val="accent3"/>
                </a:solidFill>
              </a:rPr>
              <a:t>есе здалека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2255751"/>
            <a:ext cx="46907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гристі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 води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свої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.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1700" y="2852936"/>
            <a:ext cx="51523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000" b="1" dirty="0">
                <a:ln/>
                <a:solidFill>
                  <a:schemeClr val="accent3"/>
                </a:solidFill>
              </a:rPr>
              <a:t>о</a:t>
            </a:r>
            <a:r>
              <a:rPr lang="uk-UA" sz="4000" b="1" dirty="0" smtClean="0">
                <a:ln/>
                <a:solidFill>
                  <a:schemeClr val="accent3"/>
                </a:solidFill>
              </a:rPr>
              <a:t> просторах країни.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9043" y="3413342"/>
            <a:ext cx="43973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/>
                <a:solidFill>
                  <a:schemeClr val="accent3"/>
                </a:solidFill>
              </a:rPr>
              <a:t>і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ка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слави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нашої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, 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57088" y="3933056"/>
            <a:ext cx="3860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3"/>
                </a:solidFill>
              </a:rPr>
              <a:t>к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раса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України</a:t>
            </a:r>
            <a:r>
              <a:rPr lang="ru-RU" sz="4000" b="1" dirty="0">
                <a:ln/>
                <a:solidFill>
                  <a:schemeClr val="accent3"/>
                </a:solidFill>
              </a:rPr>
              <a:t>!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9259" y="1155924"/>
            <a:ext cx="45054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00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-171400"/>
            <a:ext cx="610936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Гра</a:t>
            </a:r>
            <a:endParaRPr lang="ru-RU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Впіймай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слова</a:t>
            </a:r>
          </a:p>
          <a:p>
            <a:pPr algn="ctr"/>
            <a:r>
              <a:rPr lang="uk-UA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 звуком 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[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]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[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]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8028384" y="1700808"/>
            <a:ext cx="180020" cy="184666"/>
          </a:xfrm>
          <a:prstGeom prst="line">
            <a:avLst/>
          </a:prstGeom>
          <a:ln w="730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761396" y="2400181"/>
            <a:ext cx="649087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Дубові</a:t>
            </a: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дрова </a:t>
            </a: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дід</a:t>
            </a: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рубає</a:t>
            </a:r>
            <a:endParaRPr lang="ru-RU" sz="32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</a:t>
            </a:r>
            <a:r>
              <a:rPr lang="ru-RU" sz="32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дворі</a:t>
            </a: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під</a:t>
            </a: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деревом старим.</a:t>
            </a:r>
          </a:p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 </a:t>
            </a: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дітвора</a:t>
            </a:r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допомагає</a:t>
            </a:r>
            <a:endParaRPr lang="ru-RU" sz="32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2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Носити</a:t>
            </a: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дрова з двору в </a:t>
            </a:r>
            <a:r>
              <a:rPr lang="ru-RU" sz="32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дім</a:t>
            </a: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1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185551"/>
            <a:ext cx="3709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Закличка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5689" y="1125383"/>
            <a:ext cx="640752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Іди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іди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дощику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Зварю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тобі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борщику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Тобі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каша, </a:t>
            </a:r>
            <a:r>
              <a:rPr lang="ru-RU" sz="40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мені</a:t>
            </a:r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борщ,</a:t>
            </a:r>
          </a:p>
          <a:p>
            <a:pPr algn="ctr"/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Щоб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успішний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ішов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дощ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18874" y="3438985"/>
            <a:ext cx="58480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Послухайте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вірш</a:t>
            </a:r>
            <a:endParaRPr lang="ru-RU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Дощик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09. Г.Задерей - Віршик Діти дощика пита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358346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31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56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2228671"/>
            <a:ext cx="62632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Відпочиваємо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2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755650" y="333375"/>
            <a:ext cx="8064500" cy="36004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619250" y="981075"/>
            <a:ext cx="59055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S Zombie Cyr" pitchFamily="34" charset="0"/>
              </a:rPr>
              <a:t>ПСИХОГІМНАСТИКА </a:t>
            </a:r>
          </a:p>
          <a:p>
            <a:pPr algn="ctr">
              <a:spcBef>
                <a:spcPct val="50000"/>
              </a:spcBef>
            </a:pPr>
            <a:r>
              <a:rPr lang="uk-UA" sz="4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S Zombie Cyr" pitchFamily="34" charset="0"/>
              </a:rPr>
              <a:t>“Я – квітка”</a:t>
            </a:r>
          </a:p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S Zombie Cyr" pitchFamily="34" charset="0"/>
              </a:rPr>
              <a:t>relax</a:t>
            </a:r>
            <a:endParaRPr lang="uk-UA" sz="44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DS Zombie Cyr" pitchFamily="34" charset="0"/>
            </a:endParaRPr>
          </a:p>
        </p:txBody>
      </p:sp>
      <p:pic>
        <p:nvPicPr>
          <p:cNvPr id="13319" name="Picture 7" descr="6c48905c1b7f8f38cd43cee0ff7b0b3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143380"/>
            <a:ext cx="2143140" cy="2143140"/>
          </a:xfrm>
          <a:prstGeom prst="rect">
            <a:avLst/>
          </a:prstGeom>
          <a:noFill/>
        </p:spPr>
      </p:pic>
      <p:pic>
        <p:nvPicPr>
          <p:cNvPr id="7" name="01-richard_klaiderman_-_romeo_i_dzhulje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64409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2204864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70C0"/>
                </a:solidFill>
              </a:rPr>
              <a:t>Ось дзвінок нам дав сигнал – </a:t>
            </a:r>
          </a:p>
          <a:p>
            <a:r>
              <a:rPr lang="uk-UA" sz="4000" dirty="0" smtClean="0">
                <a:solidFill>
                  <a:srgbClr val="0070C0"/>
                </a:solidFill>
              </a:rPr>
              <a:t>Працювати час настав. </a:t>
            </a:r>
          </a:p>
          <a:p>
            <a:r>
              <a:rPr lang="uk-UA" sz="4000" dirty="0" smtClean="0">
                <a:solidFill>
                  <a:srgbClr val="0070C0"/>
                </a:solidFill>
              </a:rPr>
              <a:t>То ж і ми часу не гаймо,</a:t>
            </a:r>
          </a:p>
          <a:p>
            <a:r>
              <a:rPr lang="uk-UA" sz="4000" dirty="0" smtClean="0">
                <a:solidFill>
                  <a:srgbClr val="0070C0"/>
                </a:solidFill>
              </a:rPr>
              <a:t>Урок читання починаймо.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030" name="Picture 6" descr="http://im0-tub-ua.yandex.net/i?id=10276284-06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718"/>
            <a:ext cx="2880253" cy="20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im0-tub-ua.yandex.net/i?id=10276284-06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4404" y="170718"/>
            <a:ext cx="2880253" cy="20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53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4813" y="0"/>
            <a:ext cx="4929187" cy="212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ea typeface="Rod"/>
                <a:cs typeface="Rod"/>
              </a:rPr>
              <a:t>Я – квітка. </a:t>
            </a:r>
          </a:p>
          <a:p>
            <a:pPr algn="ctr"/>
            <a:r>
              <a:rPr lang="uk-UA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ea typeface="Rod"/>
                <a:cs typeface="Rod"/>
              </a:rPr>
              <a:t>Я зовсім маленька. </a:t>
            </a:r>
          </a:p>
        </p:txBody>
      </p:sp>
      <p:pic>
        <p:nvPicPr>
          <p:cNvPr id="14338" name="Рисунок 11" descr="1d3e9ab8042e7362176da9788794e8a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28625"/>
            <a:ext cx="6072187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12" descr="2aae438b93ee8f8a918721842b487e5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27860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13" descr="2aae438b93ee8f8a918721842b487e5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313936">
            <a:off x="6858000" y="42862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7813" y="0"/>
            <a:ext cx="3786187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повільно </a:t>
            </a:r>
            <a:r>
              <a:rPr lang="uk-UA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-повільно</a:t>
            </a:r>
            <a:r>
              <a:rPr lang="uk-UA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росту, піднімаюсь.</a:t>
            </a:r>
          </a:p>
        </p:txBody>
      </p:sp>
      <p:pic>
        <p:nvPicPr>
          <p:cNvPr id="15362" name="Рисунок 12" descr="c7b163400edd3c72a377a92e74f0f05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428875"/>
            <a:ext cx="369093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2abc12cc468da88526a379d1fa9beb0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428750"/>
            <a:ext cx="278606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15" descr="312e0551bd799c068701da3af169100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417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3500" y="0"/>
            <a:ext cx="4000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прокидаюсь від чудового сну.</a:t>
            </a:r>
          </a:p>
        </p:txBody>
      </p:sp>
      <p:pic>
        <p:nvPicPr>
          <p:cNvPr id="16386" name="Рисунок 4" descr="129d6482232c02cac1d13d79105bf64b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428750"/>
            <a:ext cx="468788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6" descr="1ec07d6d3af2bf3d4d9f59e43a52ffb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3643313"/>
            <a:ext cx="2500313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7" descr="ed0b23f6bf70feec5f5094283308ec35[1]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3500438"/>
            <a:ext cx="2643187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11" descr="554046da3c38006a8f1f2bfc98251ea6[1]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4143375"/>
            <a:ext cx="2201862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12" descr="047dc2e861702a13dfe883117a2926ed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15954" flipH="1">
            <a:off x="-46038" y="296863"/>
            <a:ext cx="2486026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438" y="0"/>
            <a:ext cx="4500562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розкриваю свої тоненькі ніжні пелюстки. </a:t>
            </a:r>
          </a:p>
        </p:txBody>
      </p:sp>
      <p:pic>
        <p:nvPicPr>
          <p:cNvPr id="17410" name="Рисунок 4" descr="2144a9e141cd2000e208b142b0ef432d[1]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428750" y="0"/>
            <a:ext cx="5878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6" descr="6bdef14d3b0254cc8619e1c7354e256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63" y="4500563"/>
            <a:ext cx="1976437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8" descr="a76e66b4ed2bd469aaf6e0d25372ef72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2357438"/>
            <a:ext cx="34575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9" descr="34231490c9dd80853979a1aa7bb3e2a3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4357688"/>
            <a:ext cx="1976437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9250" y="0"/>
            <a:ext cx="3714750" cy="212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вмиваю пелюстками обличчя.</a:t>
            </a:r>
          </a:p>
        </p:txBody>
      </p:sp>
      <p:pic>
        <p:nvPicPr>
          <p:cNvPr id="18434" name="Рисунок 9" descr="b49120688fc15086dbcdf833d91af33f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79763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13" descr="9b3000102c53d54fb0551a54eeecd5e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2143125"/>
            <a:ext cx="3038475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14" descr="40f9181e63e6e93e2db97ae538470da2[1]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3929063"/>
            <a:ext cx="23622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38" y="0"/>
            <a:ext cx="6215062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Мої пелюстки граються з вітром. Вони танцюють з ним, кружляють у вальсі.</a:t>
            </a:r>
          </a:p>
        </p:txBody>
      </p:sp>
      <p:pic>
        <p:nvPicPr>
          <p:cNvPr id="19458" name="Рисунок 12" descr="1c5fa41ce7d695b7050d193a75edbb0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0"/>
            <a:ext cx="66436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15" descr="312e0551bd799c068701da3af169100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2071688"/>
            <a:ext cx="26431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16" descr="497891b0b867c74599f307b8f0a58fb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290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0563" y="0"/>
            <a:ext cx="4643437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танцюю і дарую свої пахощі небу, сонцю, землі й людям.</a:t>
            </a:r>
            <a:endParaRPr lang="uk-UA" sz="48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20482" name="Рисунок 4" descr="dd3b36a7ba55c1ff38cf3c3f7f82445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57563"/>
            <a:ext cx="4170363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7" descr="Солнце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68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8" descr="f7f1e814293cbec2fbc9b1598a18f32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214313"/>
            <a:ext cx="1614487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9" descr="18d4fe4e432762959454b5637960f7ec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214313" y="3000375"/>
            <a:ext cx="3227387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10" descr="59c3e6b1a3aad29254092eaef7212c5d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5214938"/>
            <a:ext cx="15478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11" descr="f7f1e814293cbec2fbc9b1598a18f32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1000125"/>
            <a:ext cx="1614488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350" y="765175"/>
            <a:ext cx="6143625" cy="1433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- КВІТКА</a:t>
            </a:r>
          </a:p>
        </p:txBody>
      </p:sp>
      <p:pic>
        <p:nvPicPr>
          <p:cNvPr id="21508" name="Picture 4" descr="Рис унок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205038"/>
            <a:ext cx="4248150" cy="42481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8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2228671"/>
            <a:ext cx="45143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Ребуси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5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\\Solnce\D\ДОКУМЕНТАЦИЯ\ПРЕЗЕНТАЦІЇ\шаблоны\анимация\букви\алфавіт для мальчиків\а 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11673"/>
            <a:ext cx="374441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\\Solnce\D\ДОКУМЕНТАЦИЯ\ПРЕЗЕНТАЦІЇ\шаблоны\анимация\букви\алфавіт для мальчиків\Д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5228" y="701937"/>
            <a:ext cx="2790056" cy="279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68144" y="1484784"/>
            <a:ext cx="1079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</a:t>
            </a:r>
            <a:endParaRPr lang="ru-RU" sz="54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6328" y="3429000"/>
            <a:ext cx="34339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Дрова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1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1-tub-ua.yandex.net/i?id=11775983-1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10144" y="2846861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chemeClr val="accent6">
                    <a:lumMod val="50000"/>
                  </a:schemeClr>
                </a:solidFill>
              </a:rPr>
              <a:t>Гра «Зникла літера»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53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Solnce\D\ДОКУМЕНТАЦИЯ\ПРЕЗЕНТАЦІЇ\шаблоны\анимация\букви\Russian\Alpha\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96752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olnce\D\ДОКУМЕНТАЦИЯ\ПРЕЗЕНТАЦІЇ\шаблоны\анимация\букви\Russian\Alpha\Е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24744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Solnce\D\ДОКУМЕНТАЦИЯ\ПРЕЗЕНТАЦІЇ\шаблоны\анимация\букви\Russian\Alpha\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9578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92599" y="1411913"/>
            <a:ext cx="990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57331" y="3429000"/>
            <a:ext cx="40719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Дерево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1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Solnce\D\ДОКУМЕНТАЦИЯ\ПРЕЗЕНТАЦІЇ\шаблоны\анимация\букви\Алфавит с мордочками\Д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85688"/>
            <a:ext cx="2465213" cy="264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Solnce\D\ДОКУМЕНТАЦИЯ\ПРЕЗЕНТАЦІЇ\шаблоны\анимация\букви\Алфавит с мордочками\I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06530"/>
            <a:ext cx="1484957" cy="242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Solnce\D\ДОКУМЕНТАЦИЯ\ПРЕЗЕНТАЦІЇ\шаблоны\анимация\букви\Алфавит с мордочками\Р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613"/>
            <a:ext cx="896020" cy="94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88299" y="3429000"/>
            <a:ext cx="26100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</a:t>
            </a:r>
            <a:r>
              <a:rPr lang="uk-U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\\Solnce\D\ДОКУМЕНТАЦИЯ\ПРЕЗЕНТАЦІЇ\шаблоны\анимация\букви\Диплом_дети\Д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060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56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1880" y="980728"/>
            <a:ext cx="587212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 </a:t>
            </a:r>
          </a:p>
          <a:p>
            <a:pPr algn="ctr"/>
            <a:r>
              <a:rPr lang="ru-RU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нига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природи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6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207329"/>
            <a:ext cx="61834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Розв</a:t>
            </a:r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’</a:t>
            </a:r>
            <a:r>
              <a:rPr lang="uk-UA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яжіть</a:t>
            </a:r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кросворд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35896" y="1412776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1418921"/>
            <a:ext cx="648072" cy="497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1412776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300192" y="1412776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1418921"/>
            <a:ext cx="648072" cy="497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1418921"/>
            <a:ext cx="648072" cy="497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1873847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6314551" y="1873847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угольник 11"/>
          <p:cNvSpPr/>
          <p:nvPr/>
        </p:nvSpPr>
        <p:spPr>
          <a:xfrm>
            <a:off x="6962623" y="1873847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угольник 12"/>
          <p:cNvSpPr/>
          <p:nvPr/>
        </p:nvSpPr>
        <p:spPr>
          <a:xfrm>
            <a:off x="7611406" y="1873847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угольник 13"/>
          <p:cNvSpPr/>
          <p:nvPr/>
        </p:nvSpPr>
        <p:spPr>
          <a:xfrm>
            <a:off x="8259478" y="1873847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2369781" y="2385995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2999132" y="2385995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3647204" y="2385995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Прямоугольник 17"/>
          <p:cNvSpPr/>
          <p:nvPr/>
        </p:nvSpPr>
        <p:spPr>
          <a:xfrm>
            <a:off x="4295276" y="2385995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2385995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4943348" y="1418921"/>
            <a:ext cx="708772" cy="14711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\\Solnce\D\ДОКУМЕНТАЦИЯ\ПРЕЗЕНТАЦІЇ\шаблоны\анимация\букви\Цветной алфавит\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8921"/>
            <a:ext cx="720079" cy="147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323168" y="2967335"/>
            <a:ext cx="525175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Хоч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кожух я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теплий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маю,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 на зиму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засинаю</a:t>
            </a:r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солодкі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ніжні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сни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Мені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сняться до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весни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94025" y="1292097"/>
            <a:ext cx="52894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е       м і д ь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11009" y="2890051"/>
            <a:ext cx="6096541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Взимку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воно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тихо спить,</a:t>
            </a:r>
          </a:p>
          <a:p>
            <a:pPr algn="ctr"/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Лиш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голим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гіллям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нам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хитає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Влітку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листям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шелестить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 в спеку в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тінь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усіх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ховає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1741154"/>
            <a:ext cx="52894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е р  е  в  о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97809" y="2967335"/>
            <a:ext cx="6309741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евеличкий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я, гладенький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Впав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із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гілки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на горбок.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прийде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дощик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веселенький-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Тут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шумітиме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дубок.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02848" y="2253302"/>
            <a:ext cx="52894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  о  л  у     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ь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060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4" grpId="0"/>
      <p:bldP spid="24" grpId="1"/>
      <p:bldP spid="25" grpId="0"/>
      <p:bldP spid="26" grpId="0"/>
      <p:bldP spid="26" grpId="1"/>
      <p:bldP spid="27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5247" y="116632"/>
            <a:ext cx="6768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Великий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строкатий</a:t>
            </a:r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дятел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D:\БУКВИ\Д\dendrocopos_major_aj97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050" y="1812756"/>
            <a:ext cx="5067406" cy="506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55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3491" y="18595"/>
            <a:ext cx="8240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Енциклопедична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хвилина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41695" y="703961"/>
            <a:ext cx="6240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Жолудевий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дятел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067" y="1635522"/>
            <a:ext cx="57514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rgbClr val="0070C0"/>
                </a:solidFill>
              </a:rPr>
              <a:t>Ці дивовижні птахи невтомно роблять запаси своїх улюблених ласощів і роблять все можливе, щоб їх запаси ніколи не вичерпувалися.</a:t>
            </a:r>
          </a:p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У </a:t>
            </a:r>
            <a:r>
              <a:rPr lang="uk-UA" sz="2000" b="1" dirty="0">
                <a:solidFill>
                  <a:srgbClr val="0070C0"/>
                </a:solidFill>
              </a:rPr>
              <a:t>стовбурах висохлих дерев, телеграфних стовпах, дерев'яних будівлях  </a:t>
            </a:r>
            <a:r>
              <a:rPr lang="uk-UA" sz="2000" b="1" dirty="0" smtClean="0">
                <a:solidFill>
                  <a:srgbClr val="0070C0"/>
                </a:solidFill>
              </a:rPr>
              <a:t>вони </a:t>
            </a:r>
            <a:r>
              <a:rPr lang="uk-UA" sz="2000" b="1" dirty="0">
                <a:solidFill>
                  <a:srgbClr val="0070C0"/>
                </a:solidFill>
              </a:rPr>
              <a:t>видовбують отвори, в які поміщають жолуді, розміри яких співпадають з розміром даного отвору. Коли жолуді всихають, птиці перекладають їх в отвори, які менші за розміром.</a:t>
            </a:r>
          </a:p>
        </p:txBody>
      </p:sp>
      <p:pic>
        <p:nvPicPr>
          <p:cNvPr id="7170" name="Picture 2" descr="D:\БУКВИ\Д\13346662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3362" y="1605386"/>
            <a:ext cx="5772844" cy="432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БУКВИ\Д\3637605445573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38" y="1617305"/>
            <a:ext cx="2977729" cy="430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\\Solnce\D\ДОКУМЕНТАЦИЯ\ПРЕЗЕНТАЦІЇ\шаблоны\анимация\букви\Диплом_дети\Д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475" y="4154773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81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БУКВИ\Д\e6affde5cb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56" y="0"/>
            <a:ext cx="912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88514" y="1700808"/>
            <a:ext cx="480772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Мовні</a:t>
            </a:r>
            <a:endParaRPr lang="ru-RU" sz="8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</a:t>
            </a:r>
            <a:r>
              <a:rPr lang="ru-RU" sz="8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ігри</a:t>
            </a:r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89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3491" y="18595"/>
            <a:ext cx="8240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Гра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Знайди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спільний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звук»  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8537" y="703961"/>
            <a:ext cx="66271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Повтори в такому ж порядку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79870" y="1404354"/>
            <a:ext cx="4964467" cy="3125961"/>
            <a:chOff x="1619672" y="764704"/>
            <a:chExt cx="4964467" cy="3125961"/>
          </a:xfrm>
        </p:grpSpPr>
        <p:pic>
          <p:nvPicPr>
            <p:cNvPr id="7" name="Picture 2" descr="D:\БУКВИ\Д\Resize of rediska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4552900" cy="2868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3635896" y="2967335"/>
              <a:ext cx="294824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/>
                  <a:solidFill>
                    <a:srgbClr val="0070C0"/>
                  </a:solidFill>
                  <a:effectLst/>
                </a:rPr>
                <a:t>Редиска</a:t>
              </a:r>
              <a:endParaRPr lang="ru-RU" sz="5400" b="1" cap="none" spc="0" dirty="0">
                <a:ln/>
                <a:solidFill>
                  <a:srgbClr val="0070C0"/>
                </a:solidFill>
                <a:effectLst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141686" y="1299677"/>
            <a:ext cx="3727301" cy="4714142"/>
            <a:chOff x="2267744" y="548680"/>
            <a:chExt cx="3727301" cy="4714142"/>
          </a:xfrm>
        </p:grpSpPr>
        <p:pic>
          <p:nvPicPr>
            <p:cNvPr id="10" name="Picture 2" descr="D:\БУКВИ\Д\d0b4d0b8d0bdd18f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548680"/>
              <a:ext cx="3727301" cy="3727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3179048" y="4339492"/>
              <a:ext cx="190468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err="1" smtClean="0">
                  <a:ln/>
                  <a:solidFill>
                    <a:srgbClr val="0070C0"/>
                  </a:solidFill>
                </a:rPr>
                <a:t>Диня</a:t>
              </a:r>
              <a:endParaRPr lang="ru-RU" sz="5400" b="1" cap="none" spc="0" dirty="0">
                <a:ln/>
                <a:solidFill>
                  <a:srgbClr val="0070C0"/>
                </a:solidFill>
                <a:effectLst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563888" y="1350292"/>
            <a:ext cx="5133975" cy="3881140"/>
            <a:chOff x="1619672" y="908720"/>
            <a:chExt cx="5133975" cy="3881140"/>
          </a:xfrm>
        </p:grpSpPr>
        <p:pic>
          <p:nvPicPr>
            <p:cNvPr id="13" name="Picture 3" descr="D:\БУКВИ\Д\9862_tomat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908720"/>
              <a:ext cx="5133975" cy="3419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2515993" y="3866530"/>
              <a:ext cx="360387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err="1" smtClean="0">
                  <a:ln/>
                  <a:solidFill>
                    <a:srgbClr val="0070C0"/>
                  </a:solidFill>
                </a:rPr>
                <a:t>Помідори</a:t>
              </a:r>
              <a:r>
                <a:rPr lang="ru-RU" sz="5400" b="1" dirty="0" smtClean="0">
                  <a:ln/>
                  <a:solidFill>
                    <a:srgbClr val="0070C0"/>
                  </a:solidFill>
                </a:rPr>
                <a:t> </a:t>
              </a:r>
              <a:endParaRPr lang="ru-RU" sz="5400" b="1" cap="none" spc="0" dirty="0">
                <a:ln/>
                <a:solidFill>
                  <a:srgbClr val="0070C0"/>
                </a:solidFill>
                <a:effectLst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563888" y="1299677"/>
            <a:ext cx="4410182" cy="5357531"/>
            <a:chOff x="2006869" y="231709"/>
            <a:chExt cx="4410182" cy="5357531"/>
          </a:xfrm>
        </p:grpSpPr>
        <p:pic>
          <p:nvPicPr>
            <p:cNvPr id="16" name="Picture 4" descr="D:\БУКВИ\Д\main_2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231709"/>
              <a:ext cx="3312368" cy="4416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2006869" y="4665910"/>
              <a:ext cx="44101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/>
                  <a:solidFill>
                    <a:srgbClr val="0070C0"/>
                  </a:solidFill>
                </a:rPr>
                <a:t>Подорожник</a:t>
              </a:r>
              <a:endParaRPr lang="ru-RU" sz="5400" b="1" cap="none" spc="0" dirty="0">
                <a:ln/>
                <a:solidFill>
                  <a:srgbClr val="0070C0"/>
                </a:solidFill>
                <a:effectLst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141686" y="1299677"/>
            <a:ext cx="4390754" cy="5243810"/>
            <a:chOff x="3059832" y="332656"/>
            <a:chExt cx="2880320" cy="524381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3149804" y="4653136"/>
              <a:ext cx="26324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/>
                  <a:solidFill>
                    <a:srgbClr val="0070C0"/>
                  </a:solidFill>
                </a:rPr>
                <a:t>Череда</a:t>
              </a:r>
              <a:endParaRPr lang="ru-RU" sz="5400" b="1" cap="none" spc="0" dirty="0">
                <a:ln/>
                <a:solidFill>
                  <a:srgbClr val="0070C0"/>
                </a:solidFill>
                <a:effectLst/>
              </a:endParaRPr>
            </a:p>
          </p:txBody>
        </p:sp>
        <p:pic>
          <p:nvPicPr>
            <p:cNvPr id="20" name="Picture 5" descr="D:\БУКВИ\Д\2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32656"/>
              <a:ext cx="2880320" cy="41737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12455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3491" y="-76745"/>
            <a:ext cx="8240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Гра</a:t>
            </a: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Метограма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  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44425" y="549255"/>
            <a:ext cx="3853939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Як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хворий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він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</a:p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то добре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знаєш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</a:p>
          <a:p>
            <a:pPr algn="ctr"/>
            <a:r>
              <a:rPr lang="ru-RU" sz="3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Скільки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біди</a:t>
            </a:r>
            <a:endParaRPr lang="ru-RU" sz="32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й лиха з ним.</a:t>
            </a:r>
          </a:p>
          <a:p>
            <a:pPr algn="ctr"/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Лиш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на  </a:t>
            </a:r>
          </a:p>
          <a:p>
            <a:pPr algn="ctr"/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поміняєш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Враз стане </a:t>
            </a:r>
          </a:p>
          <a:p>
            <a:pPr algn="ctr"/>
            <a:r>
              <a:rPr lang="ru-RU" sz="3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дужим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і </a:t>
            </a:r>
            <a:r>
              <a:rPr lang="ru-RU" sz="32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міцним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uk-UA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290" name="Picture 2" descr="\\Solnce\D\ДОКУМЕНТАЦИЯ\ПРЕЗЕНТАЦІЇ\шаблоны\анимация\букви\Красный алфавит\буквы\з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8463" y="2568300"/>
            <a:ext cx="475647" cy="51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\\Solnce\D\ДОКУМЕНТАЦИЯ\ПРЕЗЕНТАЦІЇ\шаблоны\анимация\букви\Красный алфавит\буквы\д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2467" y="2498435"/>
            <a:ext cx="594643" cy="65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44425" y="4221088"/>
            <a:ext cx="43893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Зуб- дуб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0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8595"/>
            <a:ext cx="824050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Гра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«</a:t>
            </a:r>
            <a:r>
              <a:rPr lang="ru-RU" sz="4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Запам</a:t>
            </a:r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’</a:t>
            </a:r>
            <a:r>
              <a:rPr lang="uk-UA" sz="4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ятай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слова із</a:t>
            </a:r>
          </a:p>
          <a:p>
            <a:pPr algn="ctr"/>
            <a:r>
              <a:rPr lang="uk-UA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вуком </a:t>
            </a:r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[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]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[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]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Назви свої слова,</a:t>
            </a:r>
          </a:p>
          <a:p>
            <a:pPr algn="ctr"/>
            <a:r>
              <a:rPr lang="uk-UA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яких є ці звуки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  </a:t>
            </a: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13155" y="2505670"/>
            <a:ext cx="5516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Прослухай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вірш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\\Solnce\D\ДОКУМЕНТАЦИЯ\ПРЕЗЕНТАЦІЇ\шаблоны\анимация\букви\Диплом_дети\Д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7452" y="4148236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6876256" y="635399"/>
            <a:ext cx="170173" cy="212941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501222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567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1-tub-ua.yandex.net/i?id=11775983-1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0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2592199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accent3">
                    <a:lumMod val="50000"/>
                  </a:schemeClr>
                </a:solidFill>
              </a:rPr>
              <a:t>        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</a:rPr>
              <a:t>…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</a:rPr>
              <a:t>им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</a:rPr>
              <a:t>          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</a:rPr>
              <a:t>посу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</a:rPr>
              <a:t>…</a:t>
            </a:r>
          </a:p>
          <a:p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</a:rPr>
              <a:t>са</a:t>
            </a:r>
            <a:r>
              <a:rPr lang="uk-UA" sz="4000" dirty="0" smtClean="0">
                <a:solidFill>
                  <a:schemeClr val="accent6">
                    <a:lumMod val="75000"/>
                  </a:schemeClr>
                </a:solidFill>
              </a:rPr>
              <a:t>…           …</a:t>
            </a:r>
            <a:r>
              <a:rPr lang="uk-UA" sz="4000" dirty="0" err="1" smtClean="0">
                <a:solidFill>
                  <a:schemeClr val="accent6">
                    <a:lumMod val="75000"/>
                  </a:schemeClr>
                </a:solidFill>
              </a:rPr>
              <a:t>иван</a:t>
            </a:r>
            <a:r>
              <a:rPr lang="uk-UA" sz="4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12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58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1412776"/>
            <a:ext cx="4464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7030A0"/>
                </a:solidFill>
              </a:rPr>
              <a:t>  Гра «Незакінчені                         речення»</a:t>
            </a:r>
            <a:endParaRPr lang="ru-RU" sz="5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8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720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6368" y="1196752"/>
            <a:ext cx="54726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uk-UA" sz="2800" dirty="0" smtClean="0">
                <a:solidFill>
                  <a:srgbClr val="7030A0"/>
                </a:solidFill>
              </a:rPr>
              <a:t>Ми подорожували до міста…</a:t>
            </a:r>
          </a:p>
          <a:p>
            <a:pPr algn="just">
              <a:lnSpc>
                <a:spcPct val="200000"/>
              </a:lnSpc>
            </a:pPr>
            <a:r>
              <a:rPr lang="uk-UA" sz="2800" dirty="0" smtClean="0">
                <a:solidFill>
                  <a:srgbClr val="7030A0"/>
                </a:solidFill>
              </a:rPr>
              <a:t>У місті ми познайомились з …</a:t>
            </a:r>
          </a:p>
          <a:p>
            <a:pPr algn="just">
              <a:lnSpc>
                <a:spcPct val="200000"/>
              </a:lnSpc>
            </a:pPr>
            <a:r>
              <a:rPr lang="uk-UA" sz="2800" dirty="0" smtClean="0">
                <a:solidFill>
                  <a:srgbClr val="7030A0"/>
                </a:solidFill>
              </a:rPr>
              <a:t>Буква «Д» позначає…</a:t>
            </a:r>
          </a:p>
          <a:p>
            <a:pPr algn="just">
              <a:lnSpc>
                <a:spcPct val="200000"/>
              </a:lnSpc>
            </a:pPr>
            <a:r>
              <a:rPr lang="uk-UA" sz="2800" dirty="0" smtClean="0">
                <a:solidFill>
                  <a:srgbClr val="7030A0"/>
                </a:solidFill>
              </a:rPr>
              <a:t>Найбільше мені сподобалось…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74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0-tub-ua.yandex.net/i?id=10276284-0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5474"/>
            <a:ext cx="2880253" cy="20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78454" y="2636912"/>
            <a:ext cx="6624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FF0000"/>
                </a:solidFill>
              </a:rPr>
              <a:t>Молодці! Дякую за роботу!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2" name="MS900069280[1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52835" y="197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694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olnce\D\ДОКУМЕНТАЦИЯ\ПРЕЗЕНТАЦІЇ\шаблоны\фони детские\пейзажи\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27" y="-94400"/>
            <a:ext cx="915062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Solnce\D\ДОКУМЕНТАЦИЯ\ПРЕЗЕНТАЦІЇ\шаблоны\анимация\диддлы 1 часть\1a1eeacafca6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3" y="-94400"/>
            <a:ext cx="2649885" cy="1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Solnce\D\ДОКУМЕНТАЦИЯ\ПРЕЗЕНТАЦІЇ\шаблоны\анимация\диддлы 1 часть\1c9f9b6a3094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565" y="3717032"/>
            <a:ext cx="1728172" cy="21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Solnce\D\ДОКУМЕНТАЦИЯ\ПРЕЗЕНТАЦІЇ\шаблоны\анимация\диддлы 1 часть\1ccc0e4faf5f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1739" y="-33292"/>
            <a:ext cx="1316527" cy="23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\\Solnce\D\ДОКУМЕНТАЦИЯ\ПРЕЗЕНТАЦІЇ\шаблоны\анимация\диддлы 1 часть\01k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2459" y="-276308"/>
            <a:ext cx="2736304" cy="20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\Solnce\D\ДОКУМЕНТАЦИЯ\ПРЕЗЕНТАЦІЇ\шаблоны\анимация\диддлы 1 часть\2de6dedb251a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9108" y="971333"/>
            <a:ext cx="1973309" cy="197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olnce\D\ДОКУМЕНТАЦИЯ\ПРЕЗЕНТАЦІЇ\шаблоны\анимация\диддлы 1 часть\003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5788" y="692696"/>
            <a:ext cx="2025951" cy="270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Solnce\D\ДОКУМЕНТАЦИЯ\ПРЕЗЕНТАЦІЇ\шаблоны\анимация\диддлы 1 часть\3d1d433fa97f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5000" y="1957988"/>
            <a:ext cx="1615049" cy="166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Solnce\D\ДОКУМЕНТАЦИЯ\ПРЕЗЕНТАЦІЇ\шаблоны\анимация\диддлы 1 часть\04k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4359" y="2991022"/>
            <a:ext cx="2392575" cy="179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Solnce\D\ДОКУМЕНТАЦИЯ\ПРЕЗЕНТАЦІЇ\шаблоны\анимация\диддлы 1 часть\04w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62796"/>
            <a:ext cx="1738936" cy="231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13606" y="1573885"/>
            <a:ext cx="19607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solidFill>
                  <a:srgbClr val="FF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Графіка</a:t>
            </a:r>
            <a:endParaRPr lang="ru-RU" sz="3600" b="1" cap="none" spc="0" dirty="0">
              <a:ln w="11430"/>
              <a:solidFill>
                <a:srgbClr val="FF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4165" y="4421996"/>
            <a:ext cx="19351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Загадка</a:t>
            </a:r>
          </a:p>
          <a:p>
            <a:pPr algn="ctr"/>
            <a:endParaRPr lang="uk-UA" sz="3600" b="1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05290" y="4698994"/>
            <a:ext cx="474340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Жива 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книга</a:t>
            </a:r>
          </a:p>
          <a:p>
            <a:pPr algn="ctr"/>
            <a:r>
              <a:rPr lang="ru-RU" sz="3600" b="1" cap="none" spc="0" dirty="0" err="1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природи</a:t>
            </a:r>
            <a:endParaRPr lang="ru-RU" sz="36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88089" y="2020147"/>
            <a:ext cx="22525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Мовні</a:t>
            </a:r>
            <a:r>
              <a:rPr lang="ru-RU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ігри</a:t>
            </a:r>
            <a:endParaRPr lang="ru-RU" sz="32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74399" y="2220216"/>
            <a:ext cx="170431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66FF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Весела </a:t>
            </a:r>
          </a:p>
          <a:p>
            <a:pPr algn="ctr"/>
            <a:r>
              <a:rPr lang="ru-RU" sz="3200" b="1" cap="none" spc="0" dirty="0" err="1" smtClean="0">
                <a:ln w="11430"/>
                <a:solidFill>
                  <a:srgbClr val="66FF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абетка</a:t>
            </a:r>
            <a:endParaRPr lang="ru-RU" sz="3200" b="1" cap="none" spc="0" dirty="0">
              <a:ln w="11430"/>
              <a:solidFill>
                <a:srgbClr val="66FF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42017" y="5130880"/>
            <a:ext cx="32335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Відпочивайка</a:t>
            </a:r>
            <a:endParaRPr lang="ru-RU" sz="3600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51060" y="819833"/>
            <a:ext cx="295946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Школа </a:t>
            </a:r>
          </a:p>
          <a:p>
            <a:pPr algn="ctr"/>
            <a:r>
              <a:rPr lang="ru-RU" sz="3200" b="1" dirty="0" err="1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тітоньки</a:t>
            </a:r>
            <a:r>
              <a:rPr lang="ru-RU" sz="3200" b="1" dirty="0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Сови</a:t>
            </a:r>
            <a:endParaRPr lang="ru-RU" sz="3200" b="1" cap="none" spc="0" dirty="0">
              <a:ln w="11430"/>
              <a:solidFill>
                <a:srgbClr val="00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52417" y="2970408"/>
            <a:ext cx="17059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Ребуси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98509" y="1483692"/>
            <a:ext cx="23214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Читайлик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4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Solnce\D\ДОКУМЕНТАЦИЯ\ПРЕЗЕНТАЦІЇ\шаблоны\фони детские\рамки\c43191be048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72"/>
            <a:ext cx="9144000" cy="685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57624" y="1844486"/>
            <a:ext cx="644118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Либонь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дружиною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крота не стала</a:t>
            </a:r>
          </a:p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uk-U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вусатого жука.</a:t>
            </a:r>
          </a:p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Разом з ластівкою літала</a:t>
            </a:r>
          </a:p>
          <a:p>
            <a:pPr algn="ctr"/>
            <a:r>
              <a:rPr lang="uk-U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Високо під небеса.</a:t>
            </a:r>
            <a:endParaRPr lang="ru-RU" sz="4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3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БУКВИ\Д\dim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" y="-8289"/>
            <a:ext cx="9143482" cy="6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261371"/>
            <a:ext cx="79608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Дюймовочка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\\Solnce\D\ДОКУМЕНТАЦИЯ\ПРЕЗЕНТАЦІЇ\шаблоны\анимация\букви\Диплом_дети\Д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3818" y="4127867"/>
            <a:ext cx="1584176" cy="27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2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858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БУКВИ\Д\1259407595_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0" y="0"/>
            <a:ext cx="9121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3663" y="0"/>
            <a:ext cx="618348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Розгадайте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загадки </a:t>
            </a:r>
          </a:p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Складіть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звукову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модель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слів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42592" y="2551837"/>
            <a:ext cx="47323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Зубів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немає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кусає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БУКВИ\Д\125776607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5583" y="1203448"/>
            <a:ext cx="4859215" cy="440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677935" y="4955837"/>
            <a:ext cx="4680520" cy="1800200"/>
            <a:chOff x="971600" y="1340768"/>
            <a:chExt cx="4680520" cy="18002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71600" y="1844824"/>
              <a:ext cx="2160240" cy="129614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131840" y="1844824"/>
              <a:ext cx="2520280" cy="129614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187624" y="2465552"/>
              <a:ext cx="648072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339752" y="2276872"/>
              <a:ext cx="648072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347864" y="2204864"/>
              <a:ext cx="648072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47864" y="2573707"/>
              <a:ext cx="648072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860032" y="2420888"/>
              <a:ext cx="648072" cy="144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039284" y="2276872"/>
              <a:ext cx="648072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4687356" y="1340768"/>
              <a:ext cx="388700" cy="360040"/>
            </a:xfrm>
            <a:prstGeom prst="line">
              <a:avLst/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7812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424</TotalTime>
  <Words>707</Words>
  <Application>Microsoft Office PowerPoint</Application>
  <PresentationFormat>Экран (4:3)</PresentationFormat>
  <Paragraphs>228</Paragraphs>
  <Slides>52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Admin-1</cp:lastModifiedBy>
  <cp:revision>60</cp:revision>
  <dcterms:created xsi:type="dcterms:W3CDTF">2012-07-10T15:01:21Z</dcterms:created>
  <dcterms:modified xsi:type="dcterms:W3CDTF">2013-11-25T21:38:26Z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3637743</vt:lpwstr>
  </property>
  <property fmtid="{D5CDD505-2E9C-101B-9397-08002B2CF9AE}" name="NXPowerLiteVersion" pid="3">
    <vt:lpwstr>D4.1.4</vt:lpwstr>
  </property>
</Properties>
</file>