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theme+xml" PartName="/ppt/theme/theme4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4"/>
  </p:notesMasterIdLst>
  <p:sldIdLst>
    <p:sldId id="256" r:id="rId4"/>
    <p:sldId id="257" r:id="rId5"/>
    <p:sldId id="258" r:id="rId6"/>
    <p:sldId id="259" r:id="rId7"/>
    <p:sldId id="260" r:id="rId8"/>
    <p:sldId id="263" r:id="rId9"/>
    <p:sldId id="261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4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99"/>
    <a:srgbClr val="FFCCCC"/>
    <a:srgbClr val="008000"/>
    <a:srgbClr val="FFFF66"/>
    <a:srgbClr val="0000FF"/>
    <a:srgbClr val="69FF69"/>
    <a:srgbClr val="4BFF4B"/>
    <a:srgbClr val="66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EED5D-EB5E-4D72-A373-6D852BD848C1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8CC68-11BC-474B-9926-0B58AA7FA0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9128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 ?><Relationships xmlns="http://schemas.openxmlformats.org/package/2006/relationships"><Relationship Id="rId8" Target="../media/image35.jpeg" Type="http://schemas.openxmlformats.org/officeDocument/2006/relationships/image"/><Relationship Id="rId3" Target="../media/image30.jpeg" Type="http://schemas.openxmlformats.org/officeDocument/2006/relationships/image"/><Relationship Id="rId7" Target="../media/image34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17.xml" Type="http://schemas.openxmlformats.org/officeDocument/2006/relationships/slideLayout"/><Relationship Id="rId6" Target="../media/image33.jpeg" Type="http://schemas.openxmlformats.org/officeDocument/2006/relationships/image"/><Relationship Id="rId5" Target="../media/image32.jpe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8" Target="../media/image42.jpeg" Type="http://schemas.openxmlformats.org/officeDocument/2006/relationships/image"/><Relationship Id="rId3" Target="../media/image37.jpeg" Type="http://schemas.openxmlformats.org/officeDocument/2006/relationships/image"/><Relationship Id="rId7" Target="../media/image41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17.xml" Type="http://schemas.openxmlformats.org/officeDocument/2006/relationships/slideLayout"/><Relationship Id="rId6" Target="../media/image40.wmf" Type="http://schemas.openxmlformats.org/officeDocument/2006/relationships/image"/><Relationship Id="rId5" Target="../media/image39.jpeg" Type="http://schemas.openxmlformats.org/officeDocument/2006/relationships/image"/><Relationship Id="rId10" Target="../media/image44.jpeg" Type="http://schemas.openxmlformats.org/officeDocument/2006/relationships/image"/><Relationship Id="rId4" Target="../media/image38.jpeg" Type="http://schemas.openxmlformats.org/officeDocument/2006/relationships/image"/><Relationship Id="rId9" Target="../media/image43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ВІДКРИТИЙ УРОК\Фон\sredstva_obscheniya_prezentaciya_1871_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30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3116"/>
            <a:ext cx="7215238" cy="1470025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Інформація. Інформаційні процеси: отримання, зберігання, опрацювання і передавання повідомлень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26"/>
          <p:cNvSpPr/>
          <p:nvPr/>
        </p:nvSpPr>
        <p:spPr>
          <a:xfrm>
            <a:off x="3571868" y="3571876"/>
            <a:ext cx="4237654" cy="278608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  <p:sp>
        <p:nvSpPr>
          <p:cNvPr id="12" name="Скругленный прямоугольник 11"/>
          <p:cNvSpPr/>
          <p:nvPr/>
        </p:nvSpPr>
        <p:spPr>
          <a:xfrm>
            <a:off x="357158" y="1357298"/>
            <a:ext cx="7286676" cy="150019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1571612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86538"/>
            </a:pPr>
            <a:r>
              <a:rPr lang="uk-UA" sz="2800" b="1" dirty="0" smtClean="0">
                <a:solidFill>
                  <a:srgbClr val="C00000"/>
                </a:solidFill>
              </a:rPr>
              <a:t>Інформаційні процеси </a:t>
            </a:r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– дії, які можна виконувати з інформацією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71480"/>
            <a:ext cx="271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8000"/>
                </a:solidFill>
              </a:rPr>
              <a:t>Словничок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0640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ВІДКРИТИЙ УРОК\Фон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158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14678" y="1571612"/>
            <a:ext cx="2928958" cy="1000132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Інформаційні процеси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214818"/>
            <a:ext cx="2143140" cy="1000132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Отримання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4214818"/>
            <a:ext cx="2143140" cy="1000132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Зберігання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29422" y="4143380"/>
            <a:ext cx="2214578" cy="1000132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Опрацювання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08" y="4214818"/>
            <a:ext cx="2428860" cy="1000132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Передавання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1428728" y="2500306"/>
            <a:ext cx="1785950" cy="1571636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250397" y="2964653"/>
            <a:ext cx="1143008" cy="357190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4786314" y="3214686"/>
            <a:ext cx="1500198" cy="21431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143636" y="2500306"/>
            <a:ext cx="1428760" cy="1071570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мм.jpg" id="1030" name="Picture 6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-1" y="-1"/>
            <a:ext cx="92774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b="1" dirty="0" err="1" lang="ru-RU" smtClean="0" sz="6000">
                <a:solidFill>
                  <a:srgbClr val="008000"/>
                </a:solidFill>
              </a:rPr>
              <a:t>Отримання</a:t>
            </a:r>
            <a:r>
              <a:rPr b="1" dirty="0" lang="ru-RU" smtClean="0" sz="6000">
                <a:solidFill>
                  <a:srgbClr val="008000"/>
                </a:solidFill>
              </a:rPr>
              <a:t> </a:t>
            </a:r>
            <a:endParaRPr b="1" dirty="0" lang="ru-RU" sz="6000">
              <a:solidFill>
                <a:srgbClr val="008000"/>
              </a:solidFill>
            </a:endParaRPr>
          </a:p>
        </p:txBody>
      </p:sp>
      <p:sp>
        <p:nvSpPr>
          <p:cNvPr id="3" name="Shape 381"/>
          <p:cNvSpPr/>
          <p:nvPr/>
        </p:nvSpPr>
        <p:spPr>
          <a:xfrm>
            <a:off x="6362681" y="1214422"/>
            <a:ext cx="2781319" cy="21288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" name="Shape 382"/>
          <p:cNvSpPr/>
          <p:nvPr/>
        </p:nvSpPr>
        <p:spPr>
          <a:xfrm>
            <a:off x="2786050" y="1142984"/>
            <a:ext cx="3143272" cy="207170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email"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/>
        </p:blipFill>
        <p:spPr>
          <a:xfrm>
            <a:off x="357158" y="1000108"/>
            <a:ext cx="228601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98575620_large_3640123_5cf14c152e8345faa362950847423468.jpg" id="1026" name="Picture 2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571876"/>
            <a:ext cx="2780022" cy="2065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7242.jpg" id="1028" name="Picture 4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643314"/>
            <a:ext cx="2643174" cy="208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74120818__07092008_1456__dsc3215_2m.jpg" id="1029" name="Picture 5"/>
          <p:cNvPicPr>
            <a:picLocks noChangeArrowheads="1"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285720" y="3571876"/>
            <a:ext cx="242886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imagesCA61I3TO.jpg" id="2058" name="Picture 10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b="1" dirty="0" lang="uk-UA" smtClean="0" sz="6000">
                <a:solidFill>
                  <a:schemeClr val="bg1"/>
                </a:solidFill>
              </a:rPr>
              <a:t>Передавання</a:t>
            </a:r>
            <a:endParaRPr b="1" dirty="0" lang="ru-RU" sz="6000">
              <a:solidFill>
                <a:schemeClr val="bg1"/>
              </a:solidFill>
            </a:endParaRPr>
          </a:p>
        </p:txBody>
      </p:sp>
      <p:sp>
        <p:nvSpPr>
          <p:cNvPr id="4" name="Shape 366"/>
          <p:cNvSpPr/>
          <p:nvPr/>
        </p:nvSpPr>
        <p:spPr>
          <a:xfrm>
            <a:off x="500034" y="2500306"/>
            <a:ext cx="2071702" cy="17859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4"/>
          <a:srcRect r="108"/>
          <a:stretch>
            <a:fillRect/>
          </a:stretch>
        </p:blipFill>
        <p:spPr bwMode="auto">
          <a:xfrm>
            <a:off x="2000232" y="857232"/>
            <a:ext cx="5143536" cy="143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hape 365"/>
          <p:cNvSpPr/>
          <p:nvPr/>
        </p:nvSpPr>
        <p:spPr>
          <a:xfrm>
            <a:off x="4572000" y="2500306"/>
            <a:ext cx="1785950" cy="178595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pic>
        <p:nvPicPr>
          <p:cNvPr descr="j0299741" id="9" name="Picture 21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428868"/>
            <a:ext cx="1501775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hape 362"/>
          <p:cNvSpPr/>
          <p:nvPr/>
        </p:nvSpPr>
        <p:spPr>
          <a:xfrm>
            <a:off x="6858016" y="2428868"/>
            <a:ext cx="1839908" cy="191293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</p:sp>
      <p:pic>
        <p:nvPicPr>
          <p:cNvPr descr="F:\ВІДКРИТИЙ УРОК\УРОК_КАРТИНКИ\6.jpg" id="2051" name="Picture 3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4572008"/>
            <a:ext cx="2799005" cy="1867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KoDJyC41Xs8.jpg" id="2054" name="Picture 6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4643446"/>
            <a:ext cx="257173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big_c34bfe236e_12.jpg" id="2057" name="Picture 9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4572008"/>
            <a:ext cx="2714644" cy="1839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b="1" dirty="0" lang="uk-UA" smtClean="0" sz="6000">
                <a:solidFill>
                  <a:schemeClr val="accent1">
                    <a:lumMod val="75000"/>
                  </a:schemeClr>
                </a:solidFill>
              </a:rPr>
              <a:t>Зберігання</a:t>
            </a:r>
            <a:endParaRPr b="1" dirty="0" lang="ru-RU" sz="60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descr="F:\ВІДКРИТИЙ УРОК\УРОК_КАРТИНКИ\17635926us1.jpg" id="3993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6072198" y="1142984"/>
            <a:ext cx="1839331" cy="1377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i.jpg" id="39940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142984"/>
            <a:ext cx="1214446" cy="1366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photos0-800x600.jpg" id="39941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428728" y="1214422"/>
            <a:ext cx="1357295" cy="1156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1.jpg" id="39942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714876" y="1071546"/>
            <a:ext cx="1143008" cy="1468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5077152.jpg" id="39943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928926" y="1214422"/>
            <a:ext cx="1341084" cy="1396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143372" y="714356"/>
            <a:ext cx="785818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 sz="8800"/>
              <a:t>‘</a:t>
            </a:r>
            <a:endParaRPr dirty="0" lang="ru-RU" sz="8800"/>
          </a:p>
        </p:txBody>
      </p:sp>
      <p:sp>
        <p:nvSpPr>
          <p:cNvPr id="11" name="Прямоугольник 10"/>
          <p:cNvSpPr/>
          <p:nvPr/>
        </p:nvSpPr>
        <p:spPr>
          <a:xfrm>
            <a:off x="7929586" y="1000108"/>
            <a:ext cx="9076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dirty="0" lang="uk-UA" smtClean="0" sz="12000">
                <a:solidFill>
                  <a:prstClr val="black"/>
                </a:solidFill>
              </a:rPr>
              <a:t>ь</a:t>
            </a:r>
            <a:endParaRPr dirty="0" lang="ru-RU" sz="1200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14282" y="2571744"/>
            <a:ext cx="8715404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8800" u="none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	 </a:t>
            </a:r>
            <a:r>
              <a:rPr b="1" cap="none" dirty="0" i="0" kern="1200" kumimoji="0" lang="uk-UA" noProof="0" normalizeH="0" smtClean="0" spc="0" strike="noStrike" sz="8800" u="none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b="1" baseline="0" cap="none" dirty="0" i="0" kern="1200" kumimoji="0" lang="uk-UA" noProof="0" normalizeH="0" smtClean="0" spc="0" strike="noStrike" sz="8800" u="none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	М</a:t>
            </a:r>
            <a:r>
              <a:rPr b="1" baseline="0" cap="none" dirty="0" i="0" kern="1200" kumimoji="0" lang="en-US" noProof="0" normalizeH="0" smtClean="0" spc="0" strike="noStrike" sz="8800" u="none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b="1" baseline="0" cap="none" dirty="0" i="0" kern="1200" kumimoji="0" lang="uk-UA" noProof="0" normalizeH="0" smtClean="0" spc="0" strike="noStrike" sz="8800" u="none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	Я	  Т  	Ь</a:t>
            </a:r>
            <a:endParaRPr b="1" baseline="0" cap="none" dirty="0" i="0" kern="1200" kumimoji="0" lang="ru-RU" noProof="0" normalizeH="0" spc="0" strike="noStrike" sz="8800" u="none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descr="F:\ВІДКРИТИЙ УРОК\УРОК_КАРТИНКИ\iCAR09KV5.jpg" id="39954" name="Picture 18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571876"/>
            <a:ext cx="146305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658x0_cea_mai_frumoasa_carte.jpg" id="39955" name="Picture 19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5357826"/>
            <a:ext cx="2002261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83144577_4000491_SD.jpg" id="39956" name="Picture 20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2357422" y="3714752"/>
            <a:ext cx="1401897" cy="1306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ee4e5471-1786-11dd-9641-001f2908c552.jpg" id="39957" name="Picture 2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1000100" y="5143512"/>
            <a:ext cx="1500174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FizI7-27.jpg" id="39958" name="Picture 22"/>
          <p:cNvPicPr>
            <a:picLocks noChangeArrowheads="1" noChangeAspect="1"/>
          </p:cNvPicPr>
          <p:nvPr/>
        </p:nvPicPr>
        <p:blipFill>
          <a:blip cstate="print" r:embed="rId11"/>
          <a:srcRect/>
          <a:stretch>
            <a:fillRect/>
          </a:stretch>
        </p:blipFill>
        <p:spPr bwMode="auto">
          <a:xfrm>
            <a:off x="4357686" y="3786190"/>
            <a:ext cx="1984367" cy="1488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iCA8894P9.jpg" id="39959" name="Picture 23"/>
          <p:cNvPicPr>
            <a:picLocks noChangeArrowheads="1"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00826" y="5214958"/>
            <a:ext cx="1643042" cy="1643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iCAOP85IS.jpg" id="39961" name="Picture 25"/>
          <p:cNvPicPr>
            <a:picLocks noChangeArrowheads="1"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43768" y="3786190"/>
            <a:ext cx="1534478" cy="1504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0" y="1000108"/>
            <a:ext cx="9144000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0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1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2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8"/>
                                        <p:tgtEl>
                                          <p:spTgt spid="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3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6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9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2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5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animBg="1" grpId="0" spid="19"/>
      <p:bldP animBg="1" grpId="1" spid="19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9784"/>
          </a:xfrm>
        </p:spPr>
        <p:txBody>
          <a:bodyPr>
            <a:noAutofit/>
          </a:bodyPr>
          <a:lstStyle/>
          <a:p>
            <a:r>
              <a:rPr b="1" dirty="0" lang="uk-UA" smtClean="0" sz="6000">
                <a:solidFill>
                  <a:srgbClr val="000099"/>
                </a:solidFill>
              </a:rPr>
              <a:t>Опрацювання</a:t>
            </a:r>
            <a:endParaRPr b="1" dirty="0" lang="ru-RU" sz="6000">
              <a:solidFill>
                <a:srgbClr val="000099"/>
              </a:solidFill>
            </a:endParaRPr>
          </a:p>
        </p:txBody>
      </p:sp>
      <p:sp>
        <p:nvSpPr>
          <p:cNvPr id="3" name="Shape 374"/>
          <p:cNvSpPr/>
          <p:nvPr/>
        </p:nvSpPr>
        <p:spPr>
          <a:xfrm>
            <a:off x="285720" y="3857628"/>
            <a:ext cx="2643206" cy="180817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</p:sp>
      <p:sp>
        <p:nvSpPr>
          <p:cNvPr id="4" name="Shape 491"/>
          <p:cNvSpPr/>
          <p:nvPr/>
        </p:nvSpPr>
        <p:spPr>
          <a:xfrm>
            <a:off x="5357818" y="4000504"/>
            <a:ext cx="1643074" cy="192882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</p:sp>
      <p:sp>
        <p:nvSpPr>
          <p:cNvPr id="5" name="Shape 372"/>
          <p:cNvSpPr/>
          <p:nvPr/>
        </p:nvSpPr>
        <p:spPr>
          <a:xfrm>
            <a:off x="3000364" y="5000636"/>
            <a:ext cx="2214578" cy="157163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</p:sp>
      <p:pic>
        <p:nvPicPr>
          <p:cNvPr id="6" name="Рисунок 5"/>
          <p:cNvPicPr/>
          <p:nvPr/>
        </p:nvPicPr>
        <p:blipFill>
          <a:blip r:embed="rId5"/>
          <a:srcRect b="26" r="193"/>
          <a:stretch>
            <a:fillRect/>
          </a:stretch>
        </p:blipFill>
        <p:spPr bwMode="auto">
          <a:xfrm rot="16200000">
            <a:off x="3428992" y="-642966"/>
            <a:ext cx="264320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F:\ВІДКРИТИЙ УРОК\УРОК_КАРТИНКИ\cooos114.png" id="40962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7362839" y="4857760"/>
            <a:ext cx="1781161" cy="1715233"/>
          </a:xfrm>
          <a:prstGeom prst="rect">
            <a:avLst/>
          </a:prstGeom>
          <a:ln cap="sq" w="9525">
            <a:solidFill>
              <a:schemeClr val="accent1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F:\ВІДКРИТИЙ УРОК\НУЖНО\13.jpeg" id="41986" name="Picture 2"/>
          <p:cNvPicPr>
            <a:picLocks noChangeArrowheads="1" noChangeAspect="1"/>
          </p:cNvPicPr>
          <p:nvPr/>
        </p:nvPicPr>
        <p:blipFill>
          <a:blip r:embed="rId2"/>
          <a:srcRect b="66385" r="8"/>
          <a:stretch>
            <a:fillRect/>
          </a:stretch>
        </p:blipFill>
        <p:spPr bwMode="auto">
          <a:xfrm>
            <a:off x="214282" y="642918"/>
            <a:ext cx="8929718" cy="500066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2" name="Овал 1"/>
          <p:cNvSpPr/>
          <p:nvPr/>
        </p:nvSpPr>
        <p:spPr>
          <a:xfrm>
            <a:off x="3707904" y="4077072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3707904" y="4511310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6304689" y="5013176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6304689" y="4511310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5"/>
      <p:bldP animBg="1" grpId="0" spid="6"/>
      <p:bldP animBg="1" grpId="0" spid="8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F:\ВІДКРИТИЙ УРОК\НУЖНО\13.jpeg" id="3" name="Picture 2"/>
          <p:cNvPicPr>
            <a:picLocks noChangeArrowheads="1" noChangeAspect="1"/>
          </p:cNvPicPr>
          <p:nvPr/>
        </p:nvPicPr>
        <p:blipFill>
          <a:blip r:embed="rId2"/>
          <a:srcRect l="1926" r="6559" t="327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99892" y="2060848"/>
            <a:ext cx="25202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1</a:t>
            </a:r>
            <a:endParaRPr dirty="0" lang="uk-UA"/>
          </a:p>
        </p:txBody>
      </p:sp>
      <p:sp>
        <p:nvSpPr>
          <p:cNvPr id="5" name="TextBox 4"/>
          <p:cNvSpPr txBox="1"/>
          <p:nvPr/>
        </p:nvSpPr>
        <p:spPr>
          <a:xfrm>
            <a:off x="6516216" y="3789040"/>
            <a:ext cx="25202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2</a:t>
            </a:r>
            <a:endParaRPr dirty="0" lang="uk-UA"/>
          </a:p>
        </p:txBody>
      </p:sp>
      <p:sp>
        <p:nvSpPr>
          <p:cNvPr id="6" name="TextBox 5"/>
          <p:cNvSpPr txBox="1"/>
          <p:nvPr/>
        </p:nvSpPr>
        <p:spPr>
          <a:xfrm>
            <a:off x="3481844" y="3803429"/>
            <a:ext cx="25202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3</a:t>
            </a:r>
            <a:endParaRPr dirty="0" lang="uk-UA"/>
          </a:p>
        </p:txBody>
      </p:sp>
      <p:sp>
        <p:nvSpPr>
          <p:cNvPr id="7" name="TextBox 6"/>
          <p:cNvSpPr txBox="1"/>
          <p:nvPr/>
        </p:nvSpPr>
        <p:spPr>
          <a:xfrm>
            <a:off x="5868144" y="2060848"/>
            <a:ext cx="25202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4</a:t>
            </a:r>
            <a:endParaRPr dirty="0" lang="uk-UA"/>
          </a:p>
        </p:txBody>
      </p:sp>
      <p:cxnSp>
        <p:nvCxnSpPr>
          <p:cNvPr id="9" name="Пряма сполучна лінія 8"/>
          <p:cNvCxnSpPr/>
          <p:nvPr/>
        </p:nvCxnSpPr>
        <p:spPr>
          <a:xfrm>
            <a:off x="3725906" y="6525344"/>
            <a:ext cx="9901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 сполучна лінія 9"/>
          <p:cNvCxnSpPr/>
          <p:nvPr/>
        </p:nvCxnSpPr>
        <p:spPr>
          <a:xfrm>
            <a:off x="4878034" y="6525344"/>
            <a:ext cx="9901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grpId="0" spid="5"/>
      <p:bldP grpId="0" spid="6"/>
      <p:bldP grpId="0" spid="7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ВІДКРИТИЙ ЗАХІД\Фон\shablony-dlya-prezentaziy-1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714488"/>
            <a:ext cx="6357982" cy="4572032"/>
          </a:xfrm>
        </p:spPr>
        <p:txBody>
          <a:bodyPr>
            <a:normAutofit fontScale="40000" lnSpcReduction="20000"/>
          </a:bodyPr>
          <a:lstStyle/>
          <a:p>
            <a:endParaRPr lang="uk-UA" dirty="0" smtClean="0">
              <a:solidFill>
                <a:srgbClr val="002060"/>
              </a:solidFill>
            </a:endParaRPr>
          </a:p>
          <a:p>
            <a:endParaRPr lang="uk-UA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12600" b="1" dirty="0" smtClean="0">
                <a:solidFill>
                  <a:srgbClr val="008000"/>
                </a:solidFill>
              </a:rPr>
              <a:t>1 – зелений </a:t>
            </a:r>
          </a:p>
          <a:p>
            <a:pPr>
              <a:buNone/>
            </a:pPr>
            <a:r>
              <a:rPr lang="uk-UA" sz="12600" b="1" dirty="0" smtClean="0">
                <a:solidFill>
                  <a:srgbClr val="FFFF00"/>
                </a:solidFill>
              </a:rPr>
              <a:t>2 – жовтий </a:t>
            </a:r>
          </a:p>
          <a:p>
            <a:pPr>
              <a:buNone/>
            </a:pPr>
            <a:r>
              <a:rPr lang="uk-UA" sz="12600" b="1" dirty="0" smtClean="0">
                <a:solidFill>
                  <a:srgbClr val="FF0000"/>
                </a:solidFill>
              </a:rPr>
              <a:t>3 – червоний </a:t>
            </a:r>
          </a:p>
          <a:p>
            <a:pPr>
              <a:buNone/>
            </a:pPr>
            <a:r>
              <a:rPr lang="uk-UA" sz="12600" b="1" dirty="0" smtClean="0">
                <a:solidFill>
                  <a:srgbClr val="FF3300"/>
                </a:solidFill>
              </a:rPr>
              <a:t>4 </a:t>
            </a:r>
            <a:r>
              <a:rPr lang="uk-UA" sz="12600" b="1" smtClean="0">
                <a:solidFill>
                  <a:srgbClr val="FF3300"/>
                </a:solidFill>
              </a:rPr>
              <a:t>– помаранчевий </a:t>
            </a:r>
            <a:endParaRPr lang="uk-UA" sz="12600" b="1" dirty="0" smtClean="0">
              <a:solidFill>
                <a:srgbClr val="FF3300"/>
              </a:solidFill>
            </a:endParaRPr>
          </a:p>
          <a:p>
            <a:pPr>
              <a:buNone/>
            </a:pPr>
            <a:r>
              <a:rPr lang="uk-UA" sz="12600" b="1" dirty="0" smtClean="0">
                <a:solidFill>
                  <a:srgbClr val="000099"/>
                </a:solidFill>
              </a:rPr>
              <a:t>5 – синій</a:t>
            </a:r>
            <a:endParaRPr lang="ru-RU" sz="12600" b="1" dirty="0" smtClean="0">
              <a:solidFill>
                <a:srgbClr val="000099"/>
              </a:solidFill>
            </a:endParaRPr>
          </a:p>
          <a:p>
            <a:endParaRPr lang="ru-RU" sz="93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s22.jpg" id="2" name="Picture 2"/>
          <p:cNvPicPr>
            <a:picLocks noChangeArrowheads="1" noChangeAspect="1"/>
          </p:cNvPicPr>
          <p:nvPr/>
        </p:nvPicPr>
        <p:blipFill>
          <a:blip r:embed="rId2"/>
          <a:srcRect b="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857232"/>
            <a:ext cx="7858180" cy="4525963"/>
          </a:xfrm>
        </p:spPr>
        <p:txBody>
          <a:bodyPr>
            <a:normAutofit/>
          </a:bodyPr>
          <a:lstStyle/>
          <a:p>
            <a:pPr algn="just" indent="-1169988" marL="1169988">
              <a:buNone/>
            </a:pPr>
            <a:r>
              <a:rPr b="1" dirty="0" lang="uk-UA" smtClean="0" sz="2800">
                <a:solidFill>
                  <a:srgbClr val="008000"/>
                </a:solidFill>
                <a:latin charset="0" pitchFamily="18" typeface="Times New Roman"/>
                <a:cs charset="0" pitchFamily="18" typeface="Times New Roman"/>
              </a:rPr>
              <a:t>Мета: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 ознайомити з поняттям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“інформація”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, з інформаційними процесами: отримання, зберігання, опрацювання і передавання інформації; розвивати спостережливість, </a:t>
            </a:r>
            <a:r>
              <a:rPr dirty="0" err="1" lang="uk-UA" smtClean="0" sz="2800">
                <a:latin charset="0" pitchFamily="18" typeface="Times New Roman"/>
                <a:cs charset="0" pitchFamily="18" typeface="Times New Roman"/>
              </a:rPr>
              <a:t>пам</a:t>
            </a:r>
            <a:r>
              <a:rPr dirty="0" lang="en-US" smtClean="0" sz="2800">
                <a:latin charset="0" pitchFamily="18" typeface="Times New Roman"/>
                <a:cs charset="0" pitchFamily="18" typeface="Times New Roman"/>
              </a:rPr>
              <a:t>’</a:t>
            </a:r>
            <a:r>
              <a:rPr dirty="0" lang="uk-UA" smtClean="0" sz="2800">
                <a:latin charset="0" pitchFamily="18" typeface="Times New Roman"/>
                <a:cs charset="0" pitchFamily="18" typeface="Times New Roman"/>
              </a:rPr>
              <a:t>ять, мову; навички роботи з мишею, виховувати наполегливість у досягненні мети, працелюбність, інтерес до вивчення інформатики. </a:t>
            </a:r>
            <a:endParaRPr dirty="0" lang="ru-RU" sz="28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016.jpg" id="44035" name="Picture 3"/>
          <p:cNvPicPr>
            <a:picLocks noChangeArrowheads="1" noChangeAspect="1"/>
          </p:cNvPicPr>
          <p:nvPr/>
        </p:nvPicPr>
        <p:blipFill>
          <a:blip r:embed="rId2"/>
          <a:srcRect b="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err="1" i="0" kumimoji="0" lang="ru-RU" normalizeH="0" smtClean="0" strike="noStrike" sz="2800" u="none">
                <a:ln>
                  <a:noFill/>
                </a:ln>
                <a:solidFill>
                  <a:srgbClr val="C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Гра</a:t>
            </a:r>
            <a:r>
              <a:rPr b="1" baseline="0" cap="none" dirty="0" i="0" kumimoji="0" lang="ru-RU" normalizeH="0" smtClean="0" strike="noStrike" sz="2800" u="none">
                <a:ln>
                  <a:noFill/>
                </a:ln>
                <a:solidFill>
                  <a:srgbClr val="C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«</a:t>
            </a:r>
            <a:r>
              <a:rPr b="1" baseline="0" cap="none" dirty="0" err="1" i="0" kumimoji="0" lang="ru-RU" normalizeH="0" smtClean="0" strike="noStrike" sz="2800" u="none">
                <a:ln>
                  <a:noFill/>
                </a:ln>
                <a:solidFill>
                  <a:srgbClr val="C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Пропущене</a:t>
            </a:r>
            <a:r>
              <a:rPr b="1" baseline="0" cap="none" dirty="0" i="0" kumimoji="0" lang="ru-RU" normalizeH="0" smtClean="0" strike="noStrike" sz="2800" u="none">
                <a:ln>
                  <a:noFill/>
                </a:ln>
                <a:solidFill>
                  <a:srgbClr val="C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слово» 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1" baseline="0" cap="none" dirty="0" i="0" kumimoji="0" lang="ru-RU" normalizeH="0" smtClean="0" strike="noStrike" sz="2800" u="none">
              <a:ln>
                <a:noFill/>
              </a:ln>
              <a:solidFill>
                <a:srgbClr val="C00000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Я                            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інформацію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, коли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розв’язую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задачу.</a:t>
            </a: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endParaRPr b="1" baseline="0" cap="none" dirty="0" i="0" kumimoji="0" lang="ru-RU" normalizeH="0" smtClean="0" strike="noStrike" sz="24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Я                       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інформацію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, коли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слухаю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вчителя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.</a:t>
            </a: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endParaRPr b="1" baseline="0" cap="none" dirty="0" i="0" kumimoji="0" lang="ru-RU" normalizeH="0" smtClean="0" strike="noStrike" sz="24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Я                    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інформацію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, коли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записую</a:t>
            </a:r>
            <a:r>
              <a:rPr b="1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в </a:t>
            </a:r>
            <a:r>
              <a:rPr b="1" baseline="0" cap="none" dirty="0" err="1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зошит</a:t>
            </a:r>
            <a:r>
              <a:rPr b="0" baseline="0" cap="none" dirty="0" i="0" kumimoji="0" lang="ru-RU" normalizeH="0" smtClean="0" strike="noStrike" sz="2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. </a:t>
            </a:r>
            <a:endParaRPr b="0" baseline="0" cap="none" dirty="0" i="0" kumimoji="0" lang="ru-RU" normalizeH="0" smtClean="0" strike="noStrike" sz="24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5000628" y="4429132"/>
            <a:ext cx="3429024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917575"/>
                <a:tab algn="l" pos="1381125"/>
                <a:tab algn="l" pos="1838325"/>
                <a:tab algn="l" pos="2295525"/>
              </a:tabLst>
            </a:pPr>
            <a:r>
              <a:rPr b="1" baseline="0" cap="none" dirty="0" i="0" kumimoji="0" lang="uk-UA" normalizeH="0" smtClean="0" strike="noStrike" sz="4800" u="none">
                <a:ln>
                  <a:noFill/>
                </a:ln>
                <a:solidFill>
                  <a:srgbClr val="C00000"/>
                </a:solidFill>
                <a:effectLst/>
                <a:latin charset="0" pitchFamily="34" typeface="Arial"/>
                <a:cs charset="0" pitchFamily="34" typeface="Arial"/>
              </a:rPr>
              <a:t>ЗНАННЯ</a:t>
            </a:r>
            <a:endParaRPr b="1" baseline="0" cap="none" dirty="0" i="0" kumimoji="0" lang="ru-RU" normalizeH="0" smtClean="0" strike="noStrike" sz="4800" u="none">
              <a:ln>
                <a:noFill/>
              </a:ln>
              <a:solidFill>
                <a:srgbClr val="C00000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500306"/>
            <a:ext cx="164307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dirty="0"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857232"/>
            <a:ext cx="2214578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ru-RU" smtClean="0" sz="2400">
                <a:solidFill>
                  <a:srgbClr val="C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опрацьовую</a:t>
            </a:r>
            <a:endParaRPr dirty="0" lang="ru-RU" sz="240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643050"/>
            <a:ext cx="164307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ru-RU" smtClean="0" sz="2400">
                <a:solidFill>
                  <a:srgbClr val="C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отримую</a:t>
            </a:r>
            <a:endParaRPr dirty="0" lang="ru-RU" sz="240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357430"/>
            <a:ext cx="164307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C00000"/>
                </a:solidFill>
                <a:latin charset="0" pitchFamily="34" typeface="Arial"/>
                <a:cs charset="0" pitchFamily="34" typeface="Arial"/>
              </a:rPr>
              <a:t>зберігаю</a:t>
            </a:r>
            <a:endParaRPr b="1" dirty="0" lang="ru-RU" sz="2400">
              <a:solidFill>
                <a:srgbClr val="C00000"/>
              </a:solidFill>
              <a:latin charset="0" pitchFamily="34" typeface="Arial"/>
              <a:cs charset="0" pitchFamily="34" typeface="Arial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71800" y="3081970"/>
          <a:ext cx="5595936" cy="1036320"/>
        </p:xfrm>
        <a:graphic>
          <a:graphicData uri="http://schemas.openxmlformats.org/drawingml/2006/table">
            <a:tbl>
              <a:tblPr bandRow="1" firstRow="1">
                <a:tableStyleId>{5C22544A-7EE6-4342-B048-85BDC9FD1C3A}</a:tableStyleId>
              </a:tblPr>
              <a:tblGrid>
                <a:gridCol w="932656"/>
                <a:gridCol w="932656"/>
                <a:gridCol w="932656"/>
                <a:gridCol w="932656"/>
                <a:gridCol w="932656"/>
                <a:gridCol w="932656"/>
              </a:tblGrid>
              <a:tr h="263683"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Н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Я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Н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А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Н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З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</a:tr>
              <a:tr h="263683"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2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6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4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3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5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solidFill>
                            <a:schemeClr val="tx1"/>
                          </a:solidFill>
                        </a:rPr>
                        <a:t>1</a:t>
                      </a:r>
                      <a:endParaRPr b="1" dirty="0" lang="ru-RU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403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ВІДКРИТИЙ УРОК\УРОК_КАРТИНКИ\83961207_large_0_5e31a_c50800f9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72518" cy="2143140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Девіз: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dirty="0" smtClean="0">
                <a:solidFill>
                  <a:schemeClr val="bg1"/>
                </a:solidFill>
              </a:rPr>
              <a:t>Щоб нам злетіти до зірок –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dirty="0" smtClean="0">
                <a:solidFill>
                  <a:schemeClr val="bg1"/>
                </a:solidFill>
              </a:rPr>
              <a:t>Новому вчимось крок за кроком.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F:\ВІДКРИТИЙ УРОК\Космос\Ракета 4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928934"/>
            <a:ext cx="4000528" cy="3603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fokina_l__p__shablon_prezentacii-400x300.jpg" id="4105" name="Picture 9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b="1" dirty="0" lang="uk-UA" smtClean="0" sz="2800">
                <a:solidFill>
                  <a:schemeClr val="accent2">
                    <a:lumMod val="50000"/>
                  </a:schemeClr>
                </a:solidFill>
              </a:rPr>
              <a:t>Назвати орган чуття за допомогою якого сприймається інформація та назвати тип інформації</a:t>
            </a:r>
            <a:endParaRPr b="1" dirty="0" lang="ru-RU" sz="28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dirty="0" lang="uk-UA" smtClean="0"/>
          </a:p>
          <a:p>
            <a:pPr algn="ctr">
              <a:buNone/>
            </a:pPr>
            <a:r>
              <a:rPr b="1" dirty="0" lang="uk-UA" smtClean="0"/>
              <a:t>про колір неба</a:t>
            </a:r>
          </a:p>
          <a:p>
            <a:pPr algn="ctr">
              <a:buNone/>
            </a:pPr>
            <a:r>
              <a:rPr b="1" dirty="0" lang="uk-UA" smtClean="0"/>
              <a:t>про запах квітів</a:t>
            </a:r>
          </a:p>
          <a:p>
            <a:pPr algn="ctr">
              <a:buNone/>
            </a:pPr>
            <a:r>
              <a:rPr b="1" dirty="0" lang="uk-UA" smtClean="0"/>
              <a:t>про голоси птахів</a:t>
            </a:r>
          </a:p>
          <a:p>
            <a:pPr algn="ctr">
              <a:buNone/>
            </a:pPr>
            <a:r>
              <a:rPr b="1" dirty="0" lang="uk-UA" smtClean="0"/>
              <a:t>про смак фруктів</a:t>
            </a:r>
          </a:p>
          <a:p>
            <a:pPr algn="ctr">
              <a:buNone/>
            </a:pPr>
            <a:r>
              <a:rPr b="1" dirty="0" lang="uk-UA" smtClean="0"/>
              <a:t>про вологість трави</a:t>
            </a:r>
            <a:endParaRPr b="1" dirty="0" lang="ru-RU"/>
          </a:p>
        </p:txBody>
      </p:sp>
      <p:pic>
        <p:nvPicPr>
          <p:cNvPr descr="F:\ВІДКРИТИЙ УРОК\УРОК_КАРТИНКИ\uho.jpe" id="4099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1191217" cy="1825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1_7.jpg" id="4100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1472" y="3857628"/>
            <a:ext cx="1448048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0b194c3da0b8ee53b0e98b88bd8788a3.jpg" id="4101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143768" y="4857760"/>
            <a:ext cx="1504942" cy="158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1307096116_007.jpg" id="4102" name="Picture 6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1000108"/>
            <a:ext cx="2047868" cy="1535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n50c0ca3ed2bea.jpg" id="4103" name="Picture 7"/>
          <p:cNvPicPr>
            <a:picLocks noChangeArrowheads="1" noChangeAspect="1"/>
          </p:cNvPicPr>
          <p:nvPr/>
        </p:nvPicPr>
        <p:blipFill>
          <a:blip r:embed="rId7"/>
          <a:srcRect b="141" r="162"/>
          <a:stretch>
            <a:fillRect/>
          </a:stretch>
        </p:blipFill>
        <p:spPr bwMode="auto">
          <a:xfrm>
            <a:off x="7286644" y="2714620"/>
            <a:ext cx="1428760" cy="1637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5929322" y="2071678"/>
            <a:ext cx="1357322" cy="428628"/>
          </a:xfrm>
          <a:prstGeom prst="straightConnector1">
            <a:avLst/>
          </a:prstGeom>
          <a:ln w="5715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 rot="10800000">
            <a:off x="1857356" y="3214686"/>
            <a:ext cx="1285884" cy="114300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1785918" y="2500306"/>
            <a:ext cx="1214446" cy="1071570"/>
          </a:xfrm>
          <a:prstGeom prst="straightConnector1">
            <a:avLst/>
          </a:prstGeom>
          <a:ln w="5715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215074" y="4357694"/>
            <a:ext cx="928694" cy="785818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4103" idx="1"/>
          </p:cNvCxnSpPr>
          <p:nvPr/>
        </p:nvCxnSpPr>
        <p:spPr>
          <a:xfrm flipH="1" flipV="1" rot="5400000">
            <a:off x="6160189" y="3731305"/>
            <a:ext cx="1324216" cy="928694"/>
          </a:xfrm>
          <a:prstGeom prst="straightConnector1">
            <a:avLst/>
          </a:prstGeom>
          <a:ln w="5715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mph" presetID="19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500" fill="hold" id="9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dur="500" fill="hold" id="10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dur="500" fill="hold" id="11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500" fill="hold" id="12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8" nodeType="withEffect" presetClass="emph" presetID="19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500" fill="hold" id="19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dur="500" fill="hold" id="20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dur="500" fill="hold" id="21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500" fill="hold" id="22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8" nodeType="withEffect" presetClass="emph" presetID="19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500" fill="hold" id="29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animClr clrSpc="rgb" dir="cw">
                                      <p:cBhvr>
                                        <p:cTn dur="500" fill="hold" id="30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dur="500" fill="hold" id="31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500" fill="hold" id="32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7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8" nodeType="withEffect" presetClass="emph" presetID="19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500" fill="hold" id="39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  <p:animClr clrSpc="rgb" dir="cw">
                                      <p:cBhvr>
                                        <p:cTn dur="500" fill="hold" id="40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  <p:set>
                                      <p:cBhvr>
                                        <p:cTn dur="500" fill="hold" id="41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500" fill="hold" id="42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7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8" nodeType="withEffect" presetClass="emph" presetID="19" presetSubtype="0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dur="500" fill="hold" id="49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  <p:animClr clrSpc="rgb" dir="cw">
                                      <p:cBhvr>
                                        <p:cTn dur="500" fill="hold" id="50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  <p:set>
                                      <p:cBhvr>
                                        <p:cTn dur="500" fill="hold" id="51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dur="500" fill="hold" id="52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ІДКРИТИЙ УРОК\Фон\246784-10c52c82d8ed3b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796908"/>
          </a:xfrm>
        </p:spPr>
        <p:txBody>
          <a:bodyPr/>
          <a:lstStyle/>
          <a:p>
            <a:r>
              <a:rPr lang="uk-UA" b="1" dirty="0" smtClean="0">
                <a:solidFill>
                  <a:srgbClr val="000099"/>
                </a:solidFill>
              </a:rPr>
              <a:t>1 екіпаж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000108"/>
            <a:ext cx="2857520" cy="1500198"/>
          </a:xfrm>
          <a:prstGeom prst="roundRect">
            <a:avLst/>
          </a:prstGeom>
          <a:solidFill>
            <a:srgbClr val="69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0099"/>
                </a:solidFill>
              </a:rPr>
              <a:t>Слухові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голосно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тихо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868" y="4714884"/>
            <a:ext cx="2857520" cy="1928802"/>
          </a:xfrm>
          <a:prstGeom prst="roundRect">
            <a:avLst/>
          </a:prstGeom>
          <a:solidFill>
            <a:srgbClr val="69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0099"/>
                </a:solidFill>
              </a:rPr>
              <a:t>Зорові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красиво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яскраво</a:t>
            </a:r>
          </a:p>
          <a:p>
            <a:pPr algn="ctr"/>
            <a:r>
              <a:rPr lang="uk-UA" sz="2800" b="1" dirty="0" err="1" smtClean="0">
                <a:solidFill>
                  <a:srgbClr val="C00000"/>
                </a:solidFill>
              </a:rPr>
              <a:t>кольорово</a:t>
            </a:r>
            <a:endParaRPr lang="uk-UA" sz="2800" b="1" dirty="0" smtClean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2786058"/>
            <a:ext cx="2857520" cy="1857388"/>
          </a:xfrm>
          <a:prstGeom prst="roundRect">
            <a:avLst/>
          </a:prstGeom>
          <a:solidFill>
            <a:srgbClr val="69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0099"/>
                </a:solidFill>
              </a:rPr>
              <a:t>Смакові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смачно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солодко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кисло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28" y="2786058"/>
            <a:ext cx="2857520" cy="1785950"/>
          </a:xfrm>
          <a:prstGeom prst="roundRect">
            <a:avLst/>
          </a:prstGeom>
          <a:solidFill>
            <a:srgbClr val="69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b="1" dirty="0" smtClean="0">
              <a:solidFill>
                <a:schemeClr val="tx1"/>
              </a:solidFill>
            </a:endParaRPr>
          </a:p>
          <a:p>
            <a:pPr algn="ctr"/>
            <a:r>
              <a:rPr lang="uk-UA" sz="4000" b="1" dirty="0" smtClean="0">
                <a:solidFill>
                  <a:srgbClr val="000099"/>
                </a:solidFill>
              </a:rPr>
              <a:t>Дотикові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боляче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гаряче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тепло</a:t>
            </a:r>
            <a:r>
              <a:rPr lang="uk-UA" b="1" dirty="0" smtClean="0">
                <a:solidFill>
                  <a:schemeClr val="tx1"/>
                </a:solidFill>
              </a:rPr>
              <a:t/>
            </a:r>
            <a:br>
              <a:rPr lang="uk-UA" b="1" dirty="0" smtClean="0">
                <a:solidFill>
                  <a:schemeClr val="tx1"/>
                </a:solidFill>
              </a:rPr>
            </a:br>
            <a:r>
              <a:rPr lang="uk-UA" b="1" dirty="0" smtClean="0">
                <a:solidFill>
                  <a:schemeClr val="tx1"/>
                </a:solidFill>
              </a:rPr>
              <a:t/>
            </a:r>
            <a:br>
              <a:rPr lang="uk-UA" b="1" dirty="0" smtClean="0">
                <a:solidFill>
                  <a:schemeClr val="tx1"/>
                </a:solidFill>
              </a:rPr>
            </a:br>
            <a:endParaRPr lang="uk-UA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0694" y="928670"/>
            <a:ext cx="2857520" cy="1500198"/>
          </a:xfrm>
          <a:prstGeom prst="roundRect">
            <a:avLst/>
          </a:prstGeom>
          <a:solidFill>
            <a:srgbClr val="69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b="1" dirty="0" smtClean="0">
              <a:solidFill>
                <a:schemeClr val="tx1"/>
              </a:solidFill>
            </a:endParaRPr>
          </a:p>
          <a:p>
            <a:pPr algn="ctr"/>
            <a:r>
              <a:rPr lang="uk-UA" sz="4000" b="1" dirty="0" smtClean="0">
                <a:solidFill>
                  <a:srgbClr val="000099"/>
                </a:solidFill>
              </a:rPr>
              <a:t>Нюхові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ароматно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/>
            </a:r>
            <a:br>
              <a:rPr lang="uk-UA" b="1" dirty="0" smtClean="0">
                <a:solidFill>
                  <a:schemeClr val="tx1"/>
                </a:solidFill>
              </a:rPr>
            </a:br>
            <a:r>
              <a:rPr lang="uk-UA" b="1" dirty="0" smtClean="0">
                <a:solidFill>
                  <a:schemeClr val="tx1"/>
                </a:solidFill>
              </a:rPr>
              <a:t/>
            </a:r>
            <a:br>
              <a:rPr lang="uk-UA" b="1" dirty="0" smtClean="0">
                <a:solidFill>
                  <a:schemeClr val="tx1"/>
                </a:solidFill>
              </a:rPr>
            </a:br>
            <a:endParaRPr lang="uk-UA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F:\ВІДКРИТИЙ УРОК\Фон\fokina_l__p__shablon_shkolnyy-400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F:\ВІДКРИТИЙ УРОК\УРОК_КАРТИНКИ\1301321202085eae090813bdef0a324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14356"/>
            <a:ext cx="2500330" cy="2337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214414" y="3071810"/>
            <a:ext cx="2500330" cy="571504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Числова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7" name="Picture 3" descr="F:\ВІДКРИТИЙ УРОК\УРОК_КАРТИНКИ\zvonok13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43504" y="857232"/>
            <a:ext cx="2214562" cy="2214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85720" y="3857628"/>
            <a:ext cx="3357586" cy="2143140"/>
          </a:xfrm>
          <a:prstGeom prst="horizontalScroll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0099"/>
                </a:solidFill>
              </a:rPr>
              <a:t>Інформація. Інформаційні процеси: отримання, зберігання, опрацювання і передавання повідомлень</a:t>
            </a:r>
            <a:endParaRPr lang="ru-RU" dirty="0">
              <a:solidFill>
                <a:srgbClr val="000099"/>
              </a:solidFill>
            </a:endParaRPr>
          </a:p>
        </p:txBody>
      </p:sp>
      <p:pic>
        <p:nvPicPr>
          <p:cNvPr id="6148" name="Picture 4" descr="F:\Информатика\2 КЛАС\ДОДАТКИ\Додаткові файли\слова за лабіринто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000504"/>
            <a:ext cx="4176717" cy="1643074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8"/>
          <p:cNvSpPr txBox="1">
            <a:spLocks/>
          </p:cNvSpPr>
          <p:nvPr/>
        </p:nvSpPr>
        <p:spPr>
          <a:xfrm>
            <a:off x="5143504" y="3071810"/>
            <a:ext cx="250033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Звукова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8"/>
          <p:cNvSpPr txBox="1">
            <a:spLocks/>
          </p:cNvSpPr>
          <p:nvPr/>
        </p:nvSpPr>
        <p:spPr>
          <a:xfrm>
            <a:off x="1071538" y="5715016"/>
            <a:ext cx="250033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Текстова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8"/>
          <p:cNvSpPr txBox="1">
            <a:spLocks/>
          </p:cNvSpPr>
          <p:nvPr/>
        </p:nvSpPr>
        <p:spPr>
          <a:xfrm>
            <a:off x="5500694" y="6000768"/>
            <a:ext cx="250033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Графічна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8"/>
          <p:cNvSpPr txBox="1">
            <a:spLocks/>
          </p:cNvSpPr>
          <p:nvPr/>
        </p:nvSpPr>
        <p:spPr>
          <a:xfrm>
            <a:off x="3286116" y="0"/>
            <a:ext cx="250033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ЕКІПАЖ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ВІДКРИТИЙ УРОК\Фон\Landscape_Wallpapers_640x480_800x480_211.jpg" id="7176" name="Picture 8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571604" y="285728"/>
          <a:ext cx="7191404" cy="6215080"/>
        </p:xfrm>
        <a:graphic>
          <a:graphicData uri="http://schemas.openxmlformats.org/drawingml/2006/table">
            <a:tbl>
              <a:tblPr bandRow="1" firstRow="1">
                <a:tableStyleId>{327F97BB-C833-4FB7-BDE5-3F7075034690}</a:tableStyleId>
              </a:tblPr>
              <a:tblGrid>
                <a:gridCol w="3595702"/>
                <a:gridCol w="3595702"/>
              </a:tblGrid>
              <a:tr h="1243016">
                <a:tc>
                  <a:txBody>
                    <a:bodyPr/>
                    <a:lstStyle/>
                    <a:p>
                      <a:endParaRPr dirty="0"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cap="none" dirty="0" lang="uk-UA" smtClean="0" spc="0" sz="4800">
                          <a:ln cmpd="sng" w="31550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algn="tl" blurRad="41275" dir="12000000" dist="12700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charset="0" pitchFamily="34" typeface="Arial Black"/>
                        </a:rPr>
                        <a:t>ЗІР</a:t>
                      </a:r>
                      <a:endParaRPr b="1" cap="none" dirty="0" lang="ru-RU" spc="0" sz="4800">
                        <a:ln cmpd="sng" w="31550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algn="tl" blurRad="41275" dir="12000000" dist="12700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charset="0" pitchFamily="34" typeface="Arial Black"/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3016">
                <a:tc>
                  <a:txBody>
                    <a:bodyPr/>
                    <a:lstStyle/>
                    <a:p>
                      <a:endParaRPr dirty="0"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cap="none" dirty="0" lang="uk-UA" smtClean="0" spc="0" sz="4800">
                          <a:ln cmpd="sng" w="31550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algn="tl" blurRad="41275" dir="12000000" dist="12700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charset="0" pitchFamily="34" typeface="Arial Black"/>
                        </a:rPr>
                        <a:t>СЛУХ</a:t>
                      </a:r>
                      <a:endParaRPr dirty="0" lang="ru-RU" sz="480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3016">
                <a:tc>
                  <a:txBody>
                    <a:bodyPr/>
                    <a:lstStyle/>
                    <a:p>
                      <a:endParaRPr dirty="0"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cap="none" dirty="0" lang="uk-UA" smtClean="0" spc="0" sz="4800">
                          <a:ln cmpd="sng" w="31550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algn="tl" blurRad="41275" dir="12000000" dist="12700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charset="0" pitchFamily="34" typeface="Arial Black"/>
                        </a:rPr>
                        <a:t>ДОТИК</a:t>
                      </a:r>
                      <a:endParaRPr b="1" cap="none" dirty="0" lang="ru-RU" smtClean="0" spc="0" sz="4800">
                        <a:ln cmpd="sng" w="31550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algn="tl" blurRad="41275" dir="12000000" dist="12700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charset="0" pitchFamily="34" typeface="Arial Black"/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3016">
                <a:tc>
                  <a:txBody>
                    <a:bodyPr/>
                    <a:lstStyle/>
                    <a:p>
                      <a:endParaRPr dirty="0"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cap="none" dirty="0" lang="uk-UA" smtClean="0" spc="0" sz="4800">
                          <a:ln cmpd="sng" w="31550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algn="tl" blurRad="41275" dir="12000000" dist="12700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charset="0" pitchFamily="34" typeface="Arial Black"/>
                        </a:rPr>
                        <a:t>СМАК</a:t>
                      </a:r>
                      <a:endParaRPr dirty="0" lang="ru-RU" sz="480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3016">
                <a:tc>
                  <a:txBody>
                    <a:bodyPr/>
                    <a:lstStyle/>
                    <a:p>
                      <a:endParaRPr dirty="0"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cap="none" dirty="0" lang="uk-UA" smtClean="0" spc="0" sz="4800">
                          <a:ln cmpd="sng" w="31550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algn="tl" blurRad="41275" dir="12000000" dist="12700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charset="0" pitchFamily="34" typeface="Arial Black"/>
                        </a:rPr>
                        <a:t>НЮХ</a:t>
                      </a:r>
                      <a:endParaRPr b="1" cap="none" dirty="0" lang="ru-RU" smtClean="0" spc="0" sz="4800">
                        <a:ln cmpd="sng" w="31550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algn="tl" blurRad="41275" dir="12000000" dist="12700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charset="0" pitchFamily="34" typeface="Arial Black"/>
                      </a:endParaRPr>
                    </a:p>
                  </a:txBody>
                  <a:tcPr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descr="F:\ВІДКРИТИЙ УРОК\УРОК_КАРТИНКИ\800PX-~1.JPG" id="7171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500298" y="1571612"/>
            <a:ext cx="1943114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e37965cf4e17.jpg" id="7174" name="Picture 6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71736" y="4000504"/>
            <a:ext cx="1714512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ЗАХІД\Картинки\post1067861_img2_631e93c045bcad7132477cd0900edc7a.gif" id="7175" name="Picture 7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571736" y="2786058"/>
            <a:ext cx="1709410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ВІДКРИТИЙ УРОК\УРОК_КАРТИНКИ\25a04294d860.jpg" id="7170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643174" y="5214950"/>
            <a:ext cx="1614800" cy="134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7158" y="428604"/>
            <a:ext cx="574195" cy="437042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4</a:t>
            </a:r>
          </a:p>
          <a:p>
            <a:pPr algn="ctr"/>
            <a:endParaRPr dirty="0" lang="uk-UA" smtClean="0" sz="28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latin charset="0" pitchFamily="34" typeface="Arial Black"/>
            </a:endParaRP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Е</a:t>
            </a: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К</a:t>
            </a: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І</a:t>
            </a: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П</a:t>
            </a: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А</a:t>
            </a:r>
          </a:p>
          <a:p>
            <a:pPr algn="ctr"/>
            <a:r>
              <a:rPr dirty="0" lang="uk-UA" smtClean="0" sz="28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34" typeface="Arial Black"/>
              </a:rPr>
              <a:t>Ж</a:t>
            </a:r>
          </a:p>
          <a:p>
            <a:pPr algn="ctr"/>
            <a:endParaRPr b="1" cap="none" dirty="0" lang="ru-RU" spc="0" sz="540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descr="F:\ВІДКРИТИЙ УРОК\УРОК_КАРТИНКИ\chasy_budilnik_d-116_sm_zheltyi_veselyi_380p_-_880r.jpg" id="1026" name="Picture 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2786050" y="357166"/>
            <a:ext cx="1404929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-0.00647 L -0.01927 0.54289 " pathEditMode="relative" ptsTypes="AA" rAng="0">
                                      <p:cBhvr>
                                        <p:cTn dur="2000" fill="hold" id="6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27500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6532E-6 L -1.66667E-6 -0.36717 " pathEditMode="relative" ptsTypes="AA">
                                      <p:cBhvr>
                                        <p:cTn dur="2000" fill="hold" id="8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1676E-6 L 1.66667E-6 -0.18867 " pathEditMode="relative" ptsTypes="AA">
                                      <p:cBhvr>
                                        <p:cTn dur="2000" fill="hold" id="1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1.44509E-6 L -7.5E-6 -0.1889 " pathEditMode="relative" ptsTypes="AA">
                                      <p:cBhvr>
                                        <p:cTn dur="2000" fill="hold" id="12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68208E-6 L -0.00781 0.17827 " pathEditMode="relative" ptsTypes="AA">
                                      <p:cBhvr>
                                        <p:cTn dur="2000" fill="hold" id="14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ВІДКРИТИЙ УРОК\Фон\0001-001-Poslovitsy-o-druzh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ВІДКРИТИЙ УРОК\УРОК_КАРТИНКИ\460x30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436937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ВІДКРИТИЙ УРОК\УРОК_КАРТИНКИ\304cabc9631fd7f5eb41ab631f8ace7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571744"/>
            <a:ext cx="4024340" cy="3841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ІДКРИТИЙ УРОК\Фон\imagesCAUKN2P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42926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lvl="0"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002060"/>
                </a:solidFill>
              </a:rPr>
              <a:t> </a:t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Інформація(від лат. “</a:t>
            </a:r>
            <a:r>
              <a:rPr lang="en-US" b="1" dirty="0" err="1" smtClean="0">
                <a:solidFill>
                  <a:srgbClr val="002060"/>
                </a:solidFill>
              </a:rPr>
              <a:t>informatio</a:t>
            </a:r>
            <a:r>
              <a:rPr lang="uk-UA" b="1" dirty="0" smtClean="0">
                <a:solidFill>
                  <a:srgbClr val="002060"/>
                </a:solidFill>
              </a:rPr>
              <a:t>”)-</a:t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dirty="0" smtClean="0"/>
              <a:t>- роз</a:t>
            </a:r>
            <a:r>
              <a:rPr lang="en-US" dirty="0" smtClean="0"/>
              <a:t>’</a:t>
            </a:r>
            <a:r>
              <a:rPr lang="uk-UA" dirty="0" err="1" smtClean="0"/>
              <a:t>яснення</a:t>
            </a:r>
            <a:r>
              <a:rPr lang="uk-UA" dirty="0" smtClean="0"/>
              <a:t>;</a:t>
            </a:r>
            <a:br>
              <a:rPr lang="uk-UA" dirty="0" smtClean="0"/>
            </a:br>
            <a:r>
              <a:rPr lang="uk-UA" dirty="0" smtClean="0"/>
              <a:t>- уявлення;</a:t>
            </a:r>
            <a:br>
              <a:rPr lang="uk-UA" dirty="0" smtClean="0"/>
            </a:br>
            <a:r>
              <a:rPr lang="uk-UA" dirty="0" smtClean="0"/>
              <a:t>- ознайомлення.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008000"/>
                </a:solidFill>
              </a:rPr>
              <a:t>Словничок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002060"/>
                </a:solidFill>
              </a:rPr>
              <a:t>Інформація </a:t>
            </a:r>
            <a:r>
              <a:rPr lang="uk-UA" dirty="0" smtClean="0"/>
              <a:t> - відомості, знання про навколишній світ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3429000"/>
            <a:ext cx="8229600" cy="23574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228</Words>
  <Application>Microsoft Office PowerPoint</Application>
  <PresentationFormat>Экран (4:3)</PresentationFormat>
  <Paragraphs>99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1_Тема Office</vt:lpstr>
      <vt:lpstr>Изящная</vt:lpstr>
      <vt:lpstr>Інформація. Інформаційні процеси: отримання, зберігання, опрацювання і передавання повідомлень</vt:lpstr>
      <vt:lpstr>Слайд 2</vt:lpstr>
      <vt:lpstr>Девіз: Щоб нам злетіти до зірок – Новому вчимось крок за кроком.</vt:lpstr>
      <vt:lpstr>Назвати орган чуття за допомогою якого сприймається інформація та назвати тип інформації</vt:lpstr>
      <vt:lpstr>1 екіпаж</vt:lpstr>
      <vt:lpstr>Числова</vt:lpstr>
      <vt:lpstr>Слайд 7</vt:lpstr>
      <vt:lpstr>Слайд 8</vt:lpstr>
      <vt:lpstr>      Інформація(від лат. “informatio”)- - роз’яснення; - уявлення; - ознайомлення.   Словничок  Інформація  - відомості, знання про навколишній світ    </vt:lpstr>
      <vt:lpstr>Слайд 10</vt:lpstr>
      <vt:lpstr>Слайд 11</vt:lpstr>
      <vt:lpstr>Отримання </vt:lpstr>
      <vt:lpstr>Передавання</vt:lpstr>
      <vt:lpstr>Зберігання</vt:lpstr>
      <vt:lpstr>Опрацювання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Інформація. Інформаційні процеси: отримання, зберігання, опрацювання і передавання повідомлень</dc:title>
  <dc:creator>Пользователь</dc:creator>
  <cp:lastModifiedBy>Пользователь</cp:lastModifiedBy>
  <cp:revision>93</cp:revision>
  <dcterms:created xsi:type="dcterms:W3CDTF">2013-12-04T19:27:15Z</dcterms:created>
  <dcterms:modified xsi:type="dcterms:W3CDTF">2013-12-24T20:39:41Z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1594724</vt:lpwstr>
  </property>
  <property fmtid="{D5CDD505-2E9C-101B-9397-08002B2CF9AE}" name="NXPowerLiteVersion" pid="3">
    <vt:lpwstr>D4.1.4</vt:lpwstr>
  </property>
</Properties>
</file>