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8" r:id="rId21"/>
    <p:sldId id="276" r:id="rId22"/>
    <p:sldId id="277" r:id="rId23"/>
    <p:sldId id="278" r:id="rId24"/>
    <p:sldId id="279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1052736"/>
            <a:ext cx="7272808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2400" b="1" dirty="0" smtClean="0"/>
          </a:p>
          <a:p>
            <a:pPr algn="ctr">
              <a:spcBef>
                <a:spcPct val="0"/>
              </a:spcBef>
              <a:defRPr/>
            </a:pPr>
            <a:endParaRPr lang="ru-RU" sz="2400" b="1" dirty="0"/>
          </a:p>
          <a:p>
            <a:pPr algn="ctr">
              <a:spcBef>
                <a:spcPct val="0"/>
              </a:spcBef>
              <a:defRPr/>
            </a:pPr>
            <a:endParaRPr lang="ru-RU" sz="2400" b="1" dirty="0" smtClean="0"/>
          </a:p>
          <a:p>
            <a:pPr algn="ctr">
              <a:spcBef>
                <a:spcPct val="0"/>
              </a:spcBef>
              <a:defRPr/>
            </a:pPr>
            <a:r>
              <a:rPr lang="ru-RU" sz="5400" b="1" dirty="0" smtClean="0">
                <a:solidFill>
                  <a:srgbClr val="7030A0"/>
                </a:solidFill>
              </a:rPr>
              <a:t>ТЕМА УРОКА: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/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Склонение имен существительных в единственном числе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Начальная форма имен существительных. Употребление падежных предлогов.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653136"/>
            <a:ext cx="3992488" cy="17526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ПОНОМАРЁВА Н.А.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ДСШ № 33</a:t>
            </a:r>
          </a:p>
          <a:p>
            <a:pPr algn="ctr">
              <a:spcBef>
                <a:spcPts val="0"/>
              </a:spcBef>
              <a:buNone/>
            </a:pPr>
            <a:endParaRPr lang="ru-RU" sz="2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2450232" cy="2184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4031873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Звезды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меркнут и гаснут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огне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облака.</a:t>
            </a: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лугам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расстилается.</a:t>
            </a: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зеркальной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воде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кудрям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лозняка</a:t>
            </a: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алый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разливается.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779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42484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истории занимательной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грамматики</a:t>
            </a: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72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Сказка о падеже</a:t>
            </a:r>
          </a:p>
          <a:p>
            <a:pPr algn="ctr">
              <a:spcBef>
                <a:spcPct val="0"/>
              </a:spcBef>
              <a:defRPr/>
            </a:pPr>
            <a:endParaRPr lang="ru-RU" sz="3600" b="1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005064"/>
            <a:ext cx="316835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9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 еще не родился, а уже думали какое дать ему имя, и решили назвать </a:t>
            </a:r>
          </a:p>
          <a:p>
            <a:pPr algn="ctr"/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979712" y="3861048"/>
            <a:ext cx="5760640" cy="144016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ИМЕНИТЕЛЬНЫЙ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79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Родился - стал </a:t>
            </a:r>
            <a:endParaRPr lang="ru-RU" sz="7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979712" y="3861048"/>
            <a:ext cx="5760640" cy="144016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РОДИТЕЛЬНЫЙ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 был малышом, ему все давали и он стал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979712" y="3861048"/>
            <a:ext cx="5760640" cy="144016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ДАТЕЛЬНЫЙ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он был большим озорником, за всяческие проделки его винили, и он стал</a:t>
            </a:r>
            <a:r>
              <a:rPr lang="ru-RU" sz="4400" dirty="0"/>
              <a:t> 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979712" y="4077072"/>
            <a:ext cx="5760640" cy="144016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ВИНИТЕЛЬНЫМ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Потом подрос, стал творить добрые дела и называться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979712" y="3861048"/>
            <a:ext cx="5760640" cy="144016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ТВОРИТЕЛЬНЫЙ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 стал предлагать свою помощь, о нем все заговорили и назвали его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979712" y="3861048"/>
            <a:ext cx="5760640" cy="144016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ПРЕДЛОЖНЫЙ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897257"/>
              </p:ext>
            </p:extLst>
          </p:nvPr>
        </p:nvGraphicFramePr>
        <p:xfrm>
          <a:off x="1403648" y="1268760"/>
          <a:ext cx="6840759" cy="38551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{1FECB4D8-DB02-4DC6-A0A2-4F2EBAE1DC90}</a:tableStyleId>
              </a:tblPr>
              <a:tblGrid>
                <a:gridCol w="1824203"/>
                <a:gridCol w="2508278"/>
                <a:gridCol w="2508278"/>
              </a:tblGrid>
              <a:tr h="642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И. П.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кто?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Р. П.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кого?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чего?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Д. П.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кому?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чему?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В. П.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кого?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Т. П.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кем?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чем?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П. П.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 ком?</a:t>
                      </a:r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 чем?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18000" y="764704"/>
            <a:ext cx="4572000" cy="563231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Запомните эту фразу: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И</a:t>
            </a:r>
            <a:r>
              <a:rPr lang="ru-RU" sz="4800" b="1" dirty="0">
                <a:solidFill>
                  <a:srgbClr val="7030A0"/>
                </a:solidFill>
              </a:rPr>
              <a:t>ван          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Р</a:t>
            </a:r>
            <a:r>
              <a:rPr lang="ru-RU" sz="4800" b="1" dirty="0">
                <a:solidFill>
                  <a:srgbClr val="7030A0"/>
                </a:solidFill>
              </a:rPr>
              <a:t>убил          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4800" b="1" dirty="0">
                <a:solidFill>
                  <a:srgbClr val="7030A0"/>
                </a:solidFill>
              </a:rPr>
              <a:t>рова          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В</a:t>
            </a:r>
            <a:r>
              <a:rPr lang="ru-RU" sz="4800" b="1" dirty="0">
                <a:solidFill>
                  <a:srgbClr val="7030A0"/>
                </a:solidFill>
              </a:rPr>
              <a:t>елел          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Т</a:t>
            </a:r>
            <a:r>
              <a:rPr lang="ru-RU" sz="4800" b="1" dirty="0">
                <a:solidFill>
                  <a:srgbClr val="7030A0"/>
                </a:solidFill>
              </a:rPr>
              <a:t>ащить          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sz="4800" b="1" dirty="0">
                <a:solidFill>
                  <a:srgbClr val="7030A0"/>
                </a:solidFill>
              </a:rPr>
              <a:t>илу</a:t>
            </a:r>
          </a:p>
        </p:txBody>
      </p:sp>
    </p:spTree>
    <p:extLst>
      <p:ext uri="{BB962C8B-B14F-4D97-AF65-F5344CB8AC3E}">
        <p14:creationId xmlns:p14="http://schemas.microsoft.com/office/powerpoint/2010/main" val="318355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Существительное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школа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Просыпается -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прилагательным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веселый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школьный день пришел,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Встали мы -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местоимение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Бьет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числительное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семь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ученье без сомненья 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Приниматься надо всем.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332656"/>
            <a:ext cx="6827040" cy="6494085"/>
          </a:xfrm>
          <a:prstGeom prst="rect">
            <a:avLst/>
          </a:prstGeom>
          <a:scene3d>
            <a:camera prst="perspectiveBelow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Тянуть канитель</a:t>
            </a:r>
          </a:p>
          <a:p>
            <a:pPr algn="just"/>
            <a:r>
              <a:rPr lang="ru-RU" sz="3200" dirty="0" smtClean="0"/>
              <a:t>                    </a:t>
            </a:r>
            <a:r>
              <a:rPr lang="ru-RU" sz="3200" b="1" i="1" dirty="0" smtClean="0"/>
              <a:t>Канителью </a:t>
            </a:r>
            <a:r>
              <a:rPr lang="ru-RU" sz="3200" b="1" i="1" dirty="0"/>
              <a:t>называлась металлическая нить. </a:t>
            </a:r>
            <a:r>
              <a:rPr lang="ru-RU" sz="3200" b="1" i="1" dirty="0" smtClean="0"/>
              <a:t>   </a:t>
            </a:r>
          </a:p>
          <a:p>
            <a:pPr algn="just"/>
            <a:r>
              <a:rPr lang="ru-RU" sz="3200" b="1" i="1" dirty="0"/>
              <a:t> </a:t>
            </a:r>
            <a:r>
              <a:rPr lang="ru-RU" sz="3200" b="1" i="1" dirty="0" smtClean="0"/>
              <a:t>                1</a:t>
            </a:r>
            <a:r>
              <a:rPr lang="ru-RU" sz="3200" b="1" i="1" dirty="0"/>
              <a:t>) Мастера вытягивали </a:t>
            </a:r>
            <a:r>
              <a:rPr lang="ru-RU" sz="3200" b="1" i="1" dirty="0">
                <a:solidFill>
                  <a:srgbClr val="7030A0"/>
                </a:solidFill>
              </a:rPr>
              <a:t>канитель </a:t>
            </a:r>
            <a:r>
              <a:rPr lang="ru-RU" sz="3200" b="1" i="1" dirty="0" smtClean="0">
                <a:solidFill>
                  <a:srgbClr val="7030A0"/>
                </a:solidFill>
              </a:rPr>
              <a:t>(</a:t>
            </a:r>
            <a:r>
              <a:rPr lang="ru-RU" sz="3200" b="1" i="1" dirty="0" err="1">
                <a:solidFill>
                  <a:srgbClr val="7030A0"/>
                </a:solidFill>
              </a:rPr>
              <a:t>В</a:t>
            </a:r>
            <a:r>
              <a:rPr lang="ru-RU" sz="3200" b="1" i="1" dirty="0" err="1" smtClean="0">
                <a:solidFill>
                  <a:srgbClr val="7030A0"/>
                </a:solidFill>
              </a:rPr>
              <a:t>.п</a:t>
            </a:r>
            <a:r>
              <a:rPr lang="ru-RU" sz="3200" b="1" i="1" dirty="0">
                <a:solidFill>
                  <a:srgbClr val="7030A0"/>
                </a:solidFill>
              </a:rPr>
              <a:t>.) </a:t>
            </a:r>
            <a:r>
              <a:rPr lang="ru-RU" sz="3200" b="1" i="1" dirty="0"/>
              <a:t>из раскаленной проволоки. </a:t>
            </a:r>
            <a:endParaRPr lang="ru-RU" sz="3200" b="1" i="1" dirty="0" smtClean="0"/>
          </a:p>
          <a:p>
            <a:pPr algn="just"/>
            <a:r>
              <a:rPr lang="ru-RU" sz="3200" b="1" i="1" dirty="0"/>
              <a:t> </a:t>
            </a:r>
            <a:r>
              <a:rPr lang="ru-RU" sz="3200" b="1" i="1" dirty="0" smtClean="0"/>
              <a:t>               2</a:t>
            </a:r>
            <a:r>
              <a:rPr lang="ru-RU" sz="3200" b="1" i="1" dirty="0"/>
              <a:t>) </a:t>
            </a:r>
            <a:r>
              <a:rPr lang="ru-RU" sz="3200" b="1" i="1" dirty="0">
                <a:solidFill>
                  <a:srgbClr val="7030A0"/>
                </a:solidFill>
              </a:rPr>
              <a:t>Канитель </a:t>
            </a:r>
            <a:r>
              <a:rPr lang="ru-RU" sz="3200" b="1" i="1" dirty="0" smtClean="0">
                <a:solidFill>
                  <a:srgbClr val="7030A0"/>
                </a:solidFill>
              </a:rPr>
              <a:t>(</a:t>
            </a:r>
            <a:r>
              <a:rPr lang="ru-RU" sz="3200" b="1" i="1" dirty="0" err="1">
                <a:solidFill>
                  <a:srgbClr val="7030A0"/>
                </a:solidFill>
              </a:rPr>
              <a:t>И</a:t>
            </a:r>
            <a:r>
              <a:rPr lang="ru-RU" sz="3200" b="1" i="1" dirty="0" err="1" smtClean="0">
                <a:solidFill>
                  <a:srgbClr val="7030A0"/>
                </a:solidFill>
              </a:rPr>
              <a:t>.п</a:t>
            </a:r>
            <a:r>
              <a:rPr lang="ru-RU" sz="3200" b="1" i="1" dirty="0">
                <a:solidFill>
                  <a:srgbClr val="7030A0"/>
                </a:solidFill>
              </a:rPr>
              <a:t>.) </a:t>
            </a:r>
            <a:r>
              <a:rPr lang="ru-RU" sz="3200" b="1" i="1" dirty="0"/>
              <a:t>применялась в рукоделии. </a:t>
            </a:r>
            <a:endParaRPr lang="ru-RU" sz="3200" b="1" i="1" dirty="0" smtClean="0"/>
          </a:p>
          <a:p>
            <a:pPr algn="just"/>
            <a:r>
              <a:rPr lang="ru-RU" sz="3200" b="1" i="1" dirty="0"/>
              <a:t> </a:t>
            </a:r>
            <a:r>
              <a:rPr lang="ru-RU" sz="3200" b="1" i="1" dirty="0" smtClean="0"/>
              <a:t>     Вытягивать </a:t>
            </a:r>
            <a:r>
              <a:rPr lang="ru-RU" sz="3200" b="1" i="1" dirty="0"/>
              <a:t>металлическую нить и вышивать ею – дело нелегкое. Эта работа требовала много времени.</a:t>
            </a:r>
          </a:p>
          <a:p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24779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39144" y="1988840"/>
            <a:ext cx="7704856" cy="230832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7200" b="1" dirty="0"/>
              <a:t>ФИЗМИНУТКА</a:t>
            </a:r>
            <a:endParaRPr lang="ru-RU" sz="7200" dirty="0"/>
          </a:p>
          <a:p>
            <a:pPr algn="ctr"/>
            <a:endParaRPr lang="ru-RU" sz="7200" b="1" i="1" dirty="0"/>
          </a:p>
        </p:txBody>
      </p:sp>
    </p:spTree>
    <p:extLst>
      <p:ext uri="{BB962C8B-B14F-4D97-AF65-F5344CB8AC3E}">
        <p14:creationId xmlns:p14="http://schemas.microsoft.com/office/powerpoint/2010/main" val="37206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620688"/>
            <a:ext cx="6840760" cy="50167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березе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 </a:t>
            </a: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осине</a:t>
            </a:r>
          </a:p>
          <a:p>
            <a:pPr algn="ctr"/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Догорели </a:t>
            </a: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листья.</a:t>
            </a:r>
          </a:p>
          <a:p>
            <a:pPr algn="ctr"/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рябина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снегирям</a:t>
            </a:r>
          </a:p>
          <a:p>
            <a:pPr algn="ctr"/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Раздарила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кисти.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06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3012" y="1988840"/>
            <a:ext cx="7704856" cy="1938992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/>
            <a:r>
              <a:rPr lang="ru-RU" sz="60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«Контроль-экспресс»</a:t>
            </a:r>
            <a:endParaRPr 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064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674766"/>
              </p:ext>
            </p:extLst>
          </p:nvPr>
        </p:nvGraphicFramePr>
        <p:xfrm>
          <a:off x="971600" y="1088740"/>
          <a:ext cx="7344816" cy="32011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{327F97BB-C833-4FB7-BDE5-3F7075034690}</a:tableStyleId>
              </a:tblPr>
              <a:tblGrid>
                <a:gridCol w="3751466"/>
                <a:gridCol w="3593350"/>
              </a:tblGrid>
              <a:tr h="32011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Не спеши языком,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Не гордись званием,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 курами ложись,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Часом с квасом,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порою с водою.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а гордись знанием.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торопись делом.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 петухами вставай.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Стрелка вниз 7"/>
          <p:cNvSpPr/>
          <p:nvPr/>
        </p:nvSpPr>
        <p:spPr>
          <a:xfrm rot="18998507">
            <a:off x="4289351" y="1128459"/>
            <a:ext cx="288032" cy="122501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6200000">
            <a:off x="4346531" y="1517754"/>
            <a:ext cx="288032" cy="9361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17977221">
            <a:off x="4289351" y="1975368"/>
            <a:ext cx="288032" cy="9361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3717166">
            <a:off x="4098297" y="1259147"/>
            <a:ext cx="288032" cy="165548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53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404664"/>
            <a:ext cx="6408712" cy="58169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Единственное число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шуток не любит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  От слова до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целая верста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 Не по сути дело, а по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делу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суть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Ты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дело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дело за тебя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Велик телом, да мал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делом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 И умен, и пригож, и в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гож.</a:t>
            </a:r>
          </a:p>
        </p:txBody>
      </p:sp>
    </p:spTree>
    <p:extLst>
      <p:ext uri="{BB962C8B-B14F-4D97-AF65-F5344CB8AC3E}">
        <p14:creationId xmlns:p14="http://schemas.microsoft.com/office/powerpoint/2010/main" val="311753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19675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Человек, который совершает поездку на поезде, пароходе или ином виде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транспорта.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1331640" y="3789040"/>
            <a:ext cx="6768752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ПАССАЖИР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19675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Горящая куча дров, хвороста, сучьев.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1331640" y="3789040"/>
            <a:ext cx="5904656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КОСТЁР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404664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19675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 какого-либо человека или группы людей в живописи, скульптуре, графике, фотографии. </a:t>
            </a:r>
          </a:p>
        </p:txBody>
      </p:sp>
      <p:sp>
        <p:nvSpPr>
          <p:cNvPr id="3" name="Овальная выноска 2"/>
          <p:cNvSpPr/>
          <p:nvPr/>
        </p:nvSpPr>
        <p:spPr>
          <a:xfrm>
            <a:off x="1331640" y="3789040"/>
            <a:ext cx="5904656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ПОРТРЕТ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19675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Упакованные вещи, которые берет с собой пассажир в дорогу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1331640" y="3789040"/>
            <a:ext cx="5904656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БАГАЖ</a:t>
            </a:r>
            <a:endParaRPr lang="ru-RU" sz="5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02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19675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Электроэнергия, используемая для народнохозяйственных и бытовых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целей.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683568" y="3789040"/>
            <a:ext cx="7560840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Электричество</a:t>
            </a:r>
            <a:endParaRPr lang="ru-RU" sz="5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02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19675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то, что служит для производства, составляет производство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683568" y="3789040"/>
            <a:ext cx="7560840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sz="5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996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«Восстанови стихотворение»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зеркальной воде, по кудрям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лозняка</a:t>
            </a:r>
          </a:p>
          <a:p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зари алый свет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разливается</a:t>
            </a:r>
          </a:p>
          <a:p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 пар по лугам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расстилается</a:t>
            </a:r>
          </a:p>
          <a:p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Звезды меркнут и гаснут в огне облака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432</Words>
  <Application>Microsoft Office PowerPoint</Application>
  <PresentationFormat>Экран (4:3)</PresentationFormat>
  <Paragraphs>115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15</cp:revision>
  <dcterms:created xsi:type="dcterms:W3CDTF">2013-08-20T23:50:31Z</dcterms:created>
  <dcterms:modified xsi:type="dcterms:W3CDTF">2013-10-22T11:50:28Z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691163</vt:lpwstr>
  </property>
  <property fmtid="{D5CDD505-2E9C-101B-9397-08002B2CF9AE}" name="NXPowerLiteVersion" pid="3">
    <vt:lpwstr>D4.1.4</vt:lpwstr>
  </property>
</Properties>
</file>