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5" r:id="rId11"/>
    <p:sldId id="276" r:id="rId12"/>
    <p:sldId id="277" r:id="rId13"/>
    <p:sldId id="278" r:id="rId14"/>
    <p:sldId id="279" r:id="rId15"/>
    <p:sldId id="285" r:id="rId16"/>
    <p:sldId id="269" r:id="rId17"/>
    <p:sldId id="282" r:id="rId18"/>
    <p:sldId id="286" r:id="rId19"/>
    <p:sldId id="272" r:id="rId20"/>
    <p:sldId id="271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0000">
              <a:schemeClr val="bg1">
                <a:tint val="90000"/>
                <a:shade val="90000"/>
                <a:satMod val="120000"/>
              </a:schemeClr>
            </a:gs>
            <a:gs pos="100000">
              <a:schemeClr val="bg1">
                <a:tint val="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3E15F70-525D-4B3F-8597-FB0F6E303386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E2D7B03-0AB2-4E26-9BD4-3CFF74EA0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10.gif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7;&#1077;&#1088;&#1075;&#1110;&#1108;&#1085;&#1082;&#1086;%20&#1053;.&#1042;\&#1078;&#1091;&#1088;&#1085;&#1072;&#1083;%20&#1042;&#1110;&#1076;&#1082;&#1088;&#1080;&#1090;&#1080;&#1081;%20&#1091;&#1088;&#1086;&#1082;\&#1083;&#1102;&#1090;&#1080;&#1081;\detskie_kuda_uehal_cirk.wav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0"/>
            <a:ext cx="3357554" cy="24948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714356"/>
            <a:ext cx="50990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Сходинки </a:t>
            </a:r>
            <a:endParaRPr lang="en-US" sz="48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до інформатики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500042"/>
            <a:ext cx="170973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Урок 20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710168"/>
            <a:ext cx="4429156" cy="3816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Рисунок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986" y="2100159"/>
            <a:ext cx="8847014" cy="47578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chemeClr val="accent3"/>
                </a:solidFill>
              </a:rPr>
              <a:t>Самостійна</a:t>
            </a:r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dirty="0" smtClean="0">
                <a:ln/>
                <a:solidFill>
                  <a:schemeClr val="accent3"/>
                </a:solidFill>
              </a:rPr>
              <a:t>робота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714356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chemeClr val="accent3"/>
                </a:solidFill>
              </a:rPr>
              <a:t>завдання 2 с.36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Admin\Рабочий стол\ruchka-dlya-dvyechnikv-yaka-ne-dast-zrobiti-pomilku_2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94" y="-71462"/>
            <a:ext cx="2214538" cy="13287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643174" y="3857628"/>
            <a:ext cx="407196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6000" b="1" dirty="0" err="1" smtClean="0">
                <a:ln/>
                <a:solidFill>
                  <a:schemeClr val="accent3"/>
                </a:solidFill>
              </a:rPr>
              <a:t>Взаємо-</a:t>
            </a:r>
            <a:endParaRPr lang="uk-UA" sz="6000" b="1" dirty="0" smtClean="0">
              <a:ln/>
              <a:solidFill>
                <a:schemeClr val="accent3"/>
              </a:solidFill>
            </a:endParaRPr>
          </a:p>
          <a:p>
            <a:pPr marL="742950" indent="-742950" algn="ctr"/>
            <a:r>
              <a:rPr lang="uk-UA" sz="6000" b="1" dirty="0" smtClean="0">
                <a:ln/>
                <a:solidFill>
                  <a:schemeClr val="accent3"/>
                </a:solidFill>
              </a:rPr>
              <a:t>перевірка</a:t>
            </a:r>
            <a:endParaRPr lang="ru-RU" sz="6000" b="1" dirty="0" smtClean="0">
              <a:ln/>
              <a:solidFill>
                <a:schemeClr val="accent3"/>
              </a:solidFill>
            </a:endParaRPr>
          </a:p>
          <a:p>
            <a:pPr marL="742950" indent="-742950" algn="ctr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57166"/>
            <a:ext cx="31586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Вгору </a:t>
            </a:r>
            <a:r>
              <a:rPr lang="uk-UA" sz="4000" b="1" dirty="0" smtClean="0">
                <a:solidFill>
                  <a:srgbClr val="FF0000"/>
                </a:solidFill>
              </a:rPr>
              <a:t>7</a:t>
            </a:r>
            <a:r>
              <a:rPr lang="uk-UA" sz="3200" b="1" dirty="0" smtClean="0"/>
              <a:t> кроків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14422"/>
            <a:ext cx="3521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Вправо </a:t>
            </a:r>
            <a:r>
              <a:rPr lang="uk-UA" sz="4000" b="1" dirty="0" smtClean="0">
                <a:solidFill>
                  <a:srgbClr val="FF0000"/>
                </a:solidFill>
              </a:rPr>
              <a:t>7 </a:t>
            </a:r>
            <a:r>
              <a:rPr lang="uk-UA" sz="3200" b="1" dirty="0" smtClean="0"/>
              <a:t>кроків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000240"/>
            <a:ext cx="3044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Вгору </a:t>
            </a:r>
            <a:r>
              <a:rPr lang="uk-UA" sz="4000" b="1" dirty="0" smtClean="0">
                <a:solidFill>
                  <a:srgbClr val="FF0000"/>
                </a:solidFill>
              </a:rPr>
              <a:t>3</a:t>
            </a:r>
            <a:r>
              <a:rPr lang="uk-UA" sz="3200" b="1" dirty="0" smtClean="0"/>
              <a:t> кроки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786058"/>
            <a:ext cx="3027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Вліво </a:t>
            </a:r>
            <a:r>
              <a:rPr lang="uk-UA" sz="4000" b="1" dirty="0" smtClean="0">
                <a:solidFill>
                  <a:srgbClr val="FF0000"/>
                </a:solidFill>
              </a:rPr>
              <a:t>3</a:t>
            </a:r>
            <a:r>
              <a:rPr lang="uk-UA" sz="3200" b="1" dirty="0" smtClean="0"/>
              <a:t> кроки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571876"/>
            <a:ext cx="3044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Вгору </a:t>
            </a:r>
            <a:r>
              <a:rPr lang="uk-UA" sz="4000" b="1" dirty="0" smtClean="0">
                <a:solidFill>
                  <a:srgbClr val="FF0000"/>
                </a:solidFill>
              </a:rPr>
              <a:t>4</a:t>
            </a:r>
            <a:r>
              <a:rPr lang="uk-UA" sz="3200" b="1" dirty="0" smtClean="0"/>
              <a:t> кроки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429132"/>
            <a:ext cx="3027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Вліво </a:t>
            </a:r>
            <a:r>
              <a:rPr lang="uk-UA" sz="4000" b="1" dirty="0" smtClean="0">
                <a:solidFill>
                  <a:srgbClr val="FF0000"/>
                </a:solidFill>
              </a:rPr>
              <a:t>3</a:t>
            </a:r>
            <a:r>
              <a:rPr lang="uk-UA" sz="3200" b="1" dirty="0" smtClean="0"/>
              <a:t> кроки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214950"/>
            <a:ext cx="3044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Вгору </a:t>
            </a:r>
            <a:r>
              <a:rPr lang="uk-UA" sz="4000" b="1" dirty="0" smtClean="0">
                <a:solidFill>
                  <a:srgbClr val="FF0000"/>
                </a:solidFill>
              </a:rPr>
              <a:t>3</a:t>
            </a:r>
            <a:r>
              <a:rPr lang="uk-UA" sz="3200" b="1" dirty="0" smtClean="0"/>
              <a:t> кроки</a:t>
            </a:r>
            <a:endParaRPr lang="ru-RU" sz="3200" b="1" dirty="0"/>
          </a:p>
        </p:txBody>
      </p:sp>
      <p:pic>
        <p:nvPicPr>
          <p:cNvPr id="1026" name="Picture 2" descr="C:\Documents and Settings\Admin\Рабочий стол\Рисунок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643570" cy="6795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285860"/>
            <a:ext cx="621510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6000" b="1" dirty="0" smtClean="0">
                <a:ln/>
                <a:solidFill>
                  <a:schemeClr val="accent3"/>
                </a:solidFill>
              </a:rPr>
              <a:t>Жартівливий алгоритм</a:t>
            </a:r>
            <a:endParaRPr lang="ru-RU" sz="6000" b="1" dirty="0" smtClean="0">
              <a:ln/>
              <a:solidFill>
                <a:schemeClr val="accent3"/>
              </a:solidFill>
            </a:endParaRPr>
          </a:p>
          <a:p>
            <a:pPr marL="742950" indent="-742950" algn="ctr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 descr="D:\Сергієнко Н.В\відкритий урок 5 02 14\пр\viewer14.png"/>
          <p:cNvPicPr>
            <a:picLocks noChangeAspect="1" noChangeArrowheads="1"/>
          </p:cNvPicPr>
          <p:nvPr/>
        </p:nvPicPr>
        <p:blipFill>
          <a:blip r:embed="rId3" cstate="print"/>
          <a:srcRect l="72496" t="42199"/>
          <a:stretch>
            <a:fillRect/>
          </a:stretch>
        </p:blipFill>
        <p:spPr bwMode="auto">
          <a:xfrm>
            <a:off x="6285944" y="2355449"/>
            <a:ext cx="2858056" cy="4502551"/>
          </a:xfrm>
          <a:prstGeom prst="rect">
            <a:avLst/>
          </a:prstGeom>
          <a:noFill/>
        </p:spPr>
      </p:pic>
      <p:pic>
        <p:nvPicPr>
          <p:cNvPr id="7" name="Picture 2" descr="D:\Сергієнко Н.В\відкритий урок 5 02 14\пр\viewer14.png"/>
          <p:cNvPicPr>
            <a:picLocks noChangeAspect="1" noChangeArrowheads="1"/>
          </p:cNvPicPr>
          <p:nvPr/>
        </p:nvPicPr>
        <p:blipFill>
          <a:blip r:embed="rId3" cstate="print"/>
          <a:srcRect l="49164" t="75546" r="26671" b="7781"/>
          <a:stretch>
            <a:fillRect/>
          </a:stretch>
        </p:blipFill>
        <p:spPr bwMode="auto">
          <a:xfrm>
            <a:off x="3286116" y="5143512"/>
            <a:ext cx="3038496" cy="15716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72132" y="248173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chemeClr val="accent3"/>
                </a:solidFill>
              </a:rPr>
              <a:t>завдання 3 с.36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3" descr="C:\Documents and Settings\Admin\Рабочий стол\138804_html_m37d4940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785926"/>
            <a:ext cx="2500330" cy="3720729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Рисунок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857364"/>
            <a:ext cx="8497907" cy="39290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43538" y="785794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chemeClr val="accent3"/>
                </a:solidFill>
              </a:rPr>
              <a:t>завдання 4 с.37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0"/>
            <a:ext cx="81439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chemeClr val="accent3"/>
                </a:solidFill>
              </a:rPr>
              <a:t>Самостійна</a:t>
            </a:r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dirty="0" smtClean="0">
                <a:ln/>
                <a:solidFill>
                  <a:schemeClr val="accent3"/>
                </a:solidFill>
              </a:rPr>
              <a:t>робота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4500570"/>
            <a:ext cx="11528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sym typeface="Wingdings"/>
              </a:rPr>
              <a:t>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0"/>
            <a:ext cx="81439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4800" b="1" dirty="0" smtClean="0">
                <a:ln/>
                <a:solidFill>
                  <a:schemeClr val="accent3"/>
                </a:solidFill>
              </a:rPr>
              <a:t>Працюємо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dirty="0" smtClean="0">
                <a:ln/>
                <a:solidFill>
                  <a:schemeClr val="accent3"/>
                </a:solidFill>
              </a:rPr>
              <a:t>разом!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43538" y="785794"/>
            <a:ext cx="35004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200" b="1" dirty="0" smtClean="0">
                <a:ln/>
                <a:solidFill>
                  <a:schemeClr val="accent3"/>
                </a:solidFill>
              </a:rPr>
              <a:t>завдання 5 с.37</a:t>
            </a:r>
            <a:endParaRPr lang="ru-RU" sz="3200" b="1" dirty="0" smtClean="0">
              <a:ln/>
              <a:solidFill>
                <a:schemeClr val="accent3"/>
              </a:solidFill>
            </a:endParaRPr>
          </a:p>
          <a:p>
            <a:pPr marL="742950" indent="-742950"/>
            <a:endParaRPr lang="uk-UA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786050" y="3643314"/>
            <a:ext cx="3500462" cy="3143248"/>
            <a:chOff x="3000364" y="4091309"/>
            <a:chExt cx="3121427" cy="2766691"/>
          </a:xfrm>
        </p:grpSpPr>
        <p:pic>
          <p:nvPicPr>
            <p:cNvPr id="11" name="Picture 2" descr="D:\Сергієнко Н.В\відкритий урок 5 02 14\пр\viewer16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4331" t="56838"/>
            <a:stretch>
              <a:fillRect/>
            </a:stretch>
          </p:blipFill>
          <p:spPr bwMode="auto">
            <a:xfrm>
              <a:off x="3071802" y="4091309"/>
              <a:ext cx="3049989" cy="2766691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3071802" y="4357694"/>
              <a:ext cx="571504" cy="11430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000364" y="5500702"/>
              <a:ext cx="571504" cy="1428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57158" y="1285860"/>
            <a:ext cx="3143272" cy="3214710"/>
            <a:chOff x="357158" y="3571876"/>
            <a:chExt cx="3071834" cy="2928958"/>
          </a:xfrm>
        </p:grpSpPr>
        <p:pic>
          <p:nvPicPr>
            <p:cNvPr id="7" name="Picture 2" descr="D:\Сергієнко Н.В\відкритий урок 5 02 14\пр\viewer16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71" t="51266" r="62404" b="3041"/>
            <a:stretch>
              <a:fillRect/>
            </a:stretch>
          </p:blipFill>
          <p:spPr bwMode="auto">
            <a:xfrm>
              <a:off x="357158" y="3571876"/>
              <a:ext cx="3071834" cy="2928958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3071802" y="4857760"/>
              <a:ext cx="357190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" name="Picture 2" descr="D:\Сергієнко Н.В\відкритий урок 5 02 14\пр\viewer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89" t="37590" r="28986" b="17831"/>
          <a:stretch>
            <a:fillRect/>
          </a:stretch>
        </p:blipFill>
        <p:spPr bwMode="auto">
          <a:xfrm>
            <a:off x="5341744" y="1285860"/>
            <a:ext cx="3302221" cy="307183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14480" y="2928934"/>
            <a:ext cx="4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4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00298" y="2928934"/>
            <a:ext cx="4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7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2214554"/>
            <a:ext cx="4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7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928794" y="221455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11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00166" y="150017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18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887950" y="285749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12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643702" y="285749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14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500958" y="285749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12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286512" y="214311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26</a:t>
            </a:r>
            <a:endParaRPr lang="ru-RU" sz="4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072330" y="214311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26</a:t>
            </a:r>
            <a:endParaRPr lang="ru-RU" sz="4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643702" y="1428736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52</a:t>
            </a:r>
            <a:endParaRPr lang="ru-RU" sz="4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428992" y="5286388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11</a:t>
            </a:r>
            <a:endParaRPr lang="ru-RU" sz="4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214810" y="5286388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12</a:t>
            </a:r>
            <a:endParaRPr lang="ru-RU" sz="4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245008" y="5286388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9</a:t>
            </a:r>
            <a:endParaRPr lang="ru-RU" sz="4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857620" y="4572008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23</a:t>
            </a:r>
            <a:endParaRPr lang="ru-RU" sz="4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714876" y="4572008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21</a:t>
            </a:r>
            <a:endParaRPr lang="ru-RU" sz="4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286248" y="3786190"/>
            <a:ext cx="755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44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15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1633" y="3929066"/>
            <a:ext cx="4442368" cy="292893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42910" y="785794"/>
            <a:ext cx="81439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err="1" smtClean="0">
                <a:ln/>
                <a:solidFill>
                  <a:schemeClr val="accent3"/>
                </a:solidFill>
              </a:rPr>
              <a:t>Правила</a:t>
            </a:r>
            <a:r>
              <a:rPr lang="uk-UA" sz="6000" b="1" dirty="0" smtClean="0">
                <a:ln/>
                <a:solidFill>
                  <a:schemeClr val="accent3"/>
                </a:solidFill>
              </a:rPr>
              <a:t> безпечної </a:t>
            </a:r>
            <a:endParaRPr lang="en-US" sz="6000" b="1" dirty="0" smtClean="0">
              <a:ln/>
              <a:solidFill>
                <a:schemeClr val="accent3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000" b="1" dirty="0" smtClean="0">
                <a:ln/>
                <a:solidFill>
                  <a:schemeClr val="accent3"/>
                </a:solidFill>
              </a:rPr>
              <a:t>роботи з </a:t>
            </a:r>
            <a:r>
              <a:rPr lang="uk-UA" sz="6000" b="1" dirty="0" err="1" smtClean="0">
                <a:ln/>
                <a:solidFill>
                  <a:schemeClr val="accent3"/>
                </a:solidFill>
              </a:rPr>
              <a:t>комп</a:t>
            </a:r>
            <a:r>
              <a:rPr lang="en-US" sz="6000" b="1" dirty="0" err="1" smtClean="0">
                <a:ln/>
                <a:solidFill>
                  <a:schemeClr val="accent3"/>
                </a:solidFill>
              </a:rPr>
              <a:t>’</a:t>
            </a:r>
            <a:r>
              <a:rPr lang="uk-UA" sz="6000" b="1" dirty="0" err="1" smtClean="0">
                <a:ln/>
                <a:solidFill>
                  <a:schemeClr val="accent3"/>
                </a:solidFill>
              </a:rPr>
              <a:t>ютером</a:t>
            </a:r>
            <a:endParaRPr lang="ru-RU" sz="6000" b="1" dirty="0" err="1" smtClean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71604" y="1362662"/>
            <a:ext cx="6348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Програма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Scratch</a:t>
            </a:r>
            <a:endParaRPr lang="uk-UA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F:\сходинки до інформатики\Сходинки до інформатики з РВО\Програмні_засоби_для_Сходинок\Scratch\Media\Costumes\Animals\cat1-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15206" y="4259198"/>
            <a:ext cx="1928794" cy="2598802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42844" y="71414"/>
            <a:ext cx="914406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66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Практична робота</a:t>
            </a:r>
            <a:endParaRPr lang="ru-RU" sz="66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42910" y="2643182"/>
            <a:ext cx="65722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429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400" b="1" dirty="0" err="1" smtClean="0">
                <a:ln/>
              </a:rPr>
              <a:t>удосконалювати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навички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виконання</a:t>
            </a:r>
            <a:r>
              <a:rPr lang="ru-RU" sz="2400" b="1" dirty="0" smtClean="0">
                <a:ln/>
              </a:rPr>
              <a:t> алгоритму </a:t>
            </a:r>
            <a:r>
              <a:rPr lang="ru-RU" sz="2400" b="1" dirty="0" err="1" smtClean="0">
                <a:ln/>
              </a:rPr>
              <a:t>розрахованого</a:t>
            </a:r>
            <a:r>
              <a:rPr lang="ru-RU" sz="2400" b="1" dirty="0" smtClean="0">
                <a:ln/>
              </a:rPr>
              <a:t> на </a:t>
            </a:r>
            <a:r>
              <a:rPr lang="ru-RU" sz="2400" b="1" dirty="0" err="1" smtClean="0">
                <a:ln/>
              </a:rPr>
              <a:t>виконавця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учня</a:t>
            </a:r>
            <a:r>
              <a:rPr lang="ru-RU" sz="2400" b="1" dirty="0" smtClean="0">
                <a:ln/>
              </a:rPr>
              <a:t>,</a:t>
            </a:r>
          </a:p>
          <a:p>
            <a:pPr marR="0" lvl="0" indent="4429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uk-UA" sz="2400" b="1" dirty="0" smtClean="0">
                <a:ln/>
              </a:rPr>
              <a:t>створювати алгоритми для </a:t>
            </a:r>
            <a:r>
              <a:rPr lang="uk-UA" sz="2400" b="1" dirty="0" err="1" smtClean="0">
                <a:ln/>
              </a:rPr>
              <a:t>комп</a:t>
            </a:r>
            <a:r>
              <a:rPr lang="en-US" sz="2400" b="1" dirty="0" smtClean="0">
                <a:ln/>
              </a:rPr>
              <a:t>’</a:t>
            </a:r>
            <a:r>
              <a:rPr lang="uk-UA" sz="2400" b="1" dirty="0" err="1" smtClean="0">
                <a:ln/>
              </a:rPr>
              <a:t>ютерного</a:t>
            </a:r>
            <a:r>
              <a:rPr lang="uk-UA" sz="2400" b="1" dirty="0" smtClean="0">
                <a:ln/>
              </a:rPr>
              <a:t> виконавця,</a:t>
            </a:r>
          </a:p>
          <a:p>
            <a:pPr marR="0" lvl="0" indent="4429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400" b="1" dirty="0" smtClean="0">
                <a:ln/>
              </a:rPr>
              <a:t>робота </a:t>
            </a:r>
            <a:r>
              <a:rPr lang="ru-RU" sz="2400" b="1" dirty="0" err="1" smtClean="0">
                <a:ln/>
              </a:rPr>
              <a:t>з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різними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типовими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елементами</a:t>
            </a:r>
            <a:r>
              <a:rPr lang="ru-RU" sz="2400" b="1" dirty="0" smtClean="0">
                <a:ln/>
              </a:rPr>
              <a:t> </a:t>
            </a:r>
            <a:r>
              <a:rPr lang="ru-RU" sz="2400" b="1" dirty="0" err="1" smtClean="0">
                <a:ln/>
              </a:rPr>
              <a:t>керування</a:t>
            </a:r>
            <a:r>
              <a:rPr lang="ru-RU" sz="2400" b="1" dirty="0" smtClean="0">
                <a:ln/>
              </a:rPr>
              <a:t>: вкладками, списками, </a:t>
            </a:r>
            <a:r>
              <a:rPr lang="ru-RU" sz="2400" b="1" dirty="0" err="1" smtClean="0">
                <a:ln/>
              </a:rPr>
              <a:t>контекстним</a:t>
            </a:r>
            <a:r>
              <a:rPr lang="ru-RU" sz="2400" b="1" dirty="0" smtClean="0">
                <a:ln/>
              </a:rPr>
              <a:t> меню, рядком </a:t>
            </a:r>
            <a:r>
              <a:rPr lang="ru-RU" sz="2400" b="1" dirty="0" err="1" smtClean="0">
                <a:ln/>
              </a:rPr>
              <a:t>введення</a:t>
            </a:r>
            <a:endParaRPr lang="ru-RU" sz="2400" b="1" dirty="0" smtClean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1433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7158" y="1928802"/>
            <a:ext cx="62151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6600" u="sng">
                <a:ln>
                  <a:noFill/>
                </a:ln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18" typeface="Times New Roman"/>
                <a:ea typeface="+mj-ea"/>
                <a:cs charset="0" pitchFamily="18" typeface="Times New Roman"/>
              </a:rPr>
              <a:t>Релаксація</a:t>
            </a:r>
          </a:p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i="1" lang="uk-UA" smtClean="0" sz="6600">
                <a:solidFill>
                  <a:schemeClr val="accent6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ea typeface="+mj-ea"/>
                <a:cs charset="0" pitchFamily="18" typeface="Times New Roman"/>
              </a:rPr>
              <a:t>вправа для очей</a:t>
            </a:r>
            <a:endParaRPr b="1" baseline="0" cap="none" dirty="0" i="1" kern="1200" kumimoji="0" lang="ru-RU" noProof="0" normalizeH="0" spc="0" strike="noStrike" sz="66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j-ea"/>
              <a:cs charset="0" pitchFamily="18" typeface="Times New Roman"/>
            </a:endParaRPr>
          </a:p>
        </p:txBody>
      </p:sp>
      <p:pic>
        <p:nvPicPr>
          <p:cNvPr descr="150002" id="5" name="Picture 2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"/>
          <a:stretch>
            <a:fillRect/>
          </a:stretch>
        </p:blipFill>
        <p:spPr bwMode="auto">
          <a:xfrm>
            <a:off x="5929322" y="1142984"/>
            <a:ext cx="278608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21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297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85786" y="-357214"/>
            <a:ext cx="742955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0" bIns="45720" compatLnSpc="1" lIns="91440" numCol="1" rIns="91440" rtlCol="0" tIns="45720" vert="horz" wrap="square">
            <a:prstTxWarp prst="textNoShape">
              <a:avLst/>
            </a:prstTxWarp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uk-UA" smtClean="0" sz="4000">
                <a:ln/>
                <a:solidFill>
                  <a:schemeClr val="accent3"/>
                </a:solidFill>
              </a:rPr>
              <a:t>Віднови алгоритми</a:t>
            </a:r>
            <a:endParaRPr b="1" dirty="0" lang="ru-RU" sz="4000">
              <a:ln/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760381"/>
            <a:ext cx="178595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Дідусь</a:t>
            </a:r>
          </a:p>
          <a:p>
            <a:endParaRPr b="1" dirty="0" lang="ru-RU" sz="28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214422"/>
            <a:ext cx="4929222" cy="378565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Піди до синього моря.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Поклич рибку.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err="1" lang="uk-UA" smtClean="0" sz="2000"/>
              <a:t>Поскаржися</a:t>
            </a:r>
            <a:r>
              <a:rPr b="1" dirty="0" lang="uk-UA" smtClean="0" sz="2000"/>
              <a:t> на стару.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Передай рибці бажання </a:t>
            </a:r>
          </a:p>
          <a:p>
            <a:pPr indent="-457200" marL="457200">
              <a:lnSpc>
                <a:spcPct val="150000"/>
              </a:lnSpc>
            </a:pPr>
            <a:r>
              <a:rPr b="1" dirty="0" lang="uk-UA" smtClean="0" sz="2000"/>
              <a:t>       старої.</a:t>
            </a:r>
          </a:p>
          <a:p>
            <a:pPr indent="-457200" marL="457200">
              <a:lnSpc>
                <a:spcPct val="150000"/>
              </a:lnSpc>
              <a:buFont typeface="+mj-lt"/>
              <a:buAutoNum startAt="6"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  <a:buFont typeface="+mj-lt"/>
              <a:buAutoNum startAt="6" type="arabicPeriod"/>
            </a:pPr>
            <a:r>
              <a:rPr b="1" dirty="0" lang="uk-UA" smtClean="0" sz="2000"/>
              <a:t>Побач, чи бажання виконано.</a:t>
            </a:r>
            <a:endParaRPr b="1" dirty="0" lang="ru-RU" sz="2000"/>
          </a:p>
        </p:txBody>
      </p:sp>
      <p:sp>
        <p:nvSpPr>
          <p:cNvPr id="9" name="TextBox 8"/>
          <p:cNvSpPr txBox="1"/>
          <p:nvPr/>
        </p:nvSpPr>
        <p:spPr>
          <a:xfrm>
            <a:off x="571472" y="4741143"/>
            <a:ext cx="1857388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Стара</a:t>
            </a:r>
          </a:p>
          <a:p>
            <a:endParaRPr b="1" dirty="0" lang="ru-RU" smtClean="0" sz="28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286388"/>
            <a:ext cx="3071834" cy="142032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Посвари дідуся.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Отримай бажане.</a:t>
            </a:r>
            <a:endParaRPr b="1" dirty="0" lang="ru-RU" sz="2000"/>
          </a:p>
        </p:txBody>
      </p:sp>
      <p:sp>
        <p:nvSpPr>
          <p:cNvPr id="11" name="TextBox 10"/>
          <p:cNvSpPr txBox="1"/>
          <p:nvPr/>
        </p:nvSpPr>
        <p:spPr>
          <a:xfrm>
            <a:off x="5143504" y="857232"/>
            <a:ext cx="314327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Золота</a:t>
            </a:r>
            <a:r>
              <a:rPr b="1" dirty="0" lang="uk-UA" smtClean="0" sz="24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uk-UA" smtClean="0" sz="28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рибка</a:t>
            </a:r>
            <a:endParaRPr b="1" dirty="0" lang="ru-RU" smtClean="0" sz="2800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1214422"/>
            <a:ext cx="4929222" cy="372864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Почуй поклик дідуся.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Спитай, чого треба.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Пообіцяй виконати бажання старої.</a:t>
            </a:r>
          </a:p>
          <a:p>
            <a:pPr indent="-457200" marL="457200">
              <a:lnSpc>
                <a:spcPct val="150000"/>
              </a:lnSpc>
              <a:buFont typeface="+mj-lt"/>
              <a:buAutoNum type="arabicPeriod"/>
            </a:pPr>
            <a:r>
              <a:rPr b="1" dirty="0" lang="uk-UA" smtClean="0" sz="2000"/>
              <a:t>… .</a:t>
            </a:r>
          </a:p>
          <a:p>
            <a:pPr indent="-457200" marL="457200">
              <a:lnSpc>
                <a:spcPct val="150000"/>
              </a:lnSpc>
            </a:pPr>
            <a:endParaRPr b="1" dirty="0" lang="ru-RU" sz="2000"/>
          </a:p>
        </p:txBody>
      </p:sp>
      <p:pic>
        <p:nvPicPr>
          <p:cNvPr id="13" name="Picture 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"/>
          <a:stretch>
            <a:fillRect/>
          </a:stretch>
        </p:blipFill>
        <p:spPr bwMode="auto">
          <a:xfrm>
            <a:off x="4680263" y="4430354"/>
            <a:ext cx="4463737" cy="242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5000628" y="5000636"/>
            <a:ext cx="1714512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/>
              <a:t>Поклонися</a:t>
            </a:r>
            <a:endParaRPr dirty="0" lang="ru-RU"/>
          </a:p>
        </p:txBody>
      </p:sp>
      <p:sp>
        <p:nvSpPr>
          <p:cNvPr id="15" name="TextBox 14"/>
          <p:cNvSpPr txBox="1"/>
          <p:nvPr/>
        </p:nvSpPr>
        <p:spPr>
          <a:xfrm>
            <a:off x="5000628" y="6215082"/>
            <a:ext cx="207170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wrap="square">
            <a:spAutoFit/>
          </a:bodyPr>
          <a:lstStyle/>
          <a:p>
            <a:r>
              <a:rPr dirty="0" lang="uk-UA" smtClean="0"/>
              <a:t>Піди до землянки</a:t>
            </a:r>
            <a:endParaRPr dirty="0" lang="ru-RU"/>
          </a:p>
        </p:txBody>
      </p:sp>
      <p:sp>
        <p:nvSpPr>
          <p:cNvPr id="16" name="TextBox 15"/>
          <p:cNvSpPr txBox="1"/>
          <p:nvPr/>
        </p:nvSpPr>
        <p:spPr>
          <a:xfrm>
            <a:off x="7072330" y="4929198"/>
            <a:ext cx="191045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wrap="none">
            <a:spAutoFit/>
          </a:bodyPr>
          <a:lstStyle/>
          <a:p>
            <a:r>
              <a:rPr dirty="0" lang="uk-UA" smtClean="0"/>
              <a:t>Відішли до рибки</a:t>
            </a:r>
            <a:endParaRPr dirty="0" lang="ru-RU"/>
          </a:p>
        </p:txBody>
      </p:sp>
      <p:sp>
        <p:nvSpPr>
          <p:cNvPr id="17" name="TextBox 16"/>
          <p:cNvSpPr txBox="1"/>
          <p:nvPr/>
        </p:nvSpPr>
        <p:spPr>
          <a:xfrm>
            <a:off x="5000628" y="5643578"/>
            <a:ext cx="124745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wrap="none">
            <a:spAutoFit/>
          </a:bodyPr>
          <a:lstStyle/>
          <a:p>
            <a:r>
              <a:rPr dirty="0" lang="uk-UA" smtClean="0"/>
              <a:t>Припливи</a:t>
            </a:r>
            <a:endParaRPr dirty="0" lang="ru-RU"/>
          </a:p>
        </p:txBody>
      </p:sp>
      <p:sp>
        <p:nvSpPr>
          <p:cNvPr id="18" name="TextBox 17"/>
          <p:cNvSpPr txBox="1"/>
          <p:nvPr/>
        </p:nvSpPr>
        <p:spPr>
          <a:xfrm>
            <a:off x="7429520" y="6215082"/>
            <a:ext cx="121444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wrap="square">
            <a:spAutoFit/>
          </a:bodyPr>
          <a:lstStyle/>
          <a:p>
            <a:r>
              <a:rPr dirty="0" lang="uk-UA" smtClean="0"/>
              <a:t>Вислухай</a:t>
            </a:r>
            <a:endParaRPr dirty="0" lang="ru-RU"/>
          </a:p>
        </p:txBody>
      </p:sp>
      <p:sp>
        <p:nvSpPr>
          <p:cNvPr id="19" name="TextBox 18"/>
          <p:cNvSpPr txBox="1"/>
          <p:nvPr/>
        </p:nvSpPr>
        <p:spPr>
          <a:xfrm>
            <a:off x="6858016" y="5572140"/>
            <a:ext cx="214314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wrap="square">
            <a:spAutoFit/>
          </a:bodyPr>
          <a:lstStyle/>
          <a:p>
            <a:r>
              <a:rPr dirty="0" lang="uk-UA" smtClean="0"/>
              <a:t>Виконай бажання</a:t>
            </a:r>
            <a:endParaRPr dirty="0" lang="ru-RU"/>
          </a:p>
        </p:txBody>
      </p:sp>
      <p:sp>
        <p:nvSpPr>
          <p:cNvPr id="20" name="TextBox 19"/>
          <p:cNvSpPr txBox="1"/>
          <p:nvPr/>
        </p:nvSpPr>
        <p:spPr>
          <a:xfrm>
            <a:off x="4143340" y="500042"/>
            <a:ext cx="5000660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“Казка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про рибака та </a:t>
            </a:r>
            <a:r>
              <a:rPr b="1" dirty="0" err="1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рибку”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О.С.Пушкін </a:t>
            </a: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45556 -0.40741 " pathEditMode="relative" ptsTypes="AA" rAng="0">
                                      <p:cBhvr>
                                        <p:cTn dur="2000" fill="hold" id="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9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45139 -0.31759 " pathEditMode="relative" ptsTypes="AA" rAng="0">
                                      <p:cBhvr>
                                        <p:cTn dur="2000" fill="hold" id="1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13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4 1.48148E-6 L 0.01094 -0.57037 " pathEditMode="relative" ptsTypes="AA" rAng="0">
                                      <p:cBhvr>
                                        <p:cTn dur="2000" fill="hold" id="1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17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23715 -0.51713 " pathEditMode="relative" ptsTypes="AA" rAng="0">
                                      <p:cBhvr>
                                        <p:cTn dur="2000" fill="hold" id="18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-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21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-0.17031 -0.22384 " pathEditMode="relative" ptsTypes="AA" rAng="0">
                                      <p:cBhvr>
                                        <p:cTn dur="2000" fill="hold" id="22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2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-0.6691 0.14283 " pathEditMode="relative" ptsTypes="AA" rAng="0">
                                      <p:cBhvr>
                                        <p:cTn dur="2000" fill="hold" id="26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4"/>
      <p:bldP animBg="1" grpId="0" spid="15"/>
      <p:bldP animBg="1" grpId="0" spid="16"/>
      <p:bldP animBg="1" grpId="0" spid="17"/>
      <p:bldP animBg="1" grpId="0" spid="18"/>
      <p:bldP animBg="1" grpId="0" spid="19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428604"/>
            <a:ext cx="75633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i="1" dirty="0" smtClean="0">
                <a:ln/>
                <a:solidFill>
                  <a:schemeClr val="accent3"/>
                </a:solidFill>
              </a:rPr>
              <a:t>Домашнє</a:t>
            </a:r>
            <a:r>
              <a:rPr lang="uk-UA" sz="6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6000" b="1" i="1" dirty="0" smtClean="0">
                <a:ln/>
                <a:solidFill>
                  <a:schemeClr val="accent3"/>
                </a:solidFill>
              </a:rPr>
              <a:t>завдання</a:t>
            </a:r>
            <a:endParaRPr lang="ru-RU" sz="6000" b="1" i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00100" y="2143116"/>
            <a:ext cx="70009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Підручник - ст.99-103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Зошит – з.6 ст.37</a:t>
            </a:r>
            <a:endParaRPr kumimoji="0" lang="uk-UA" sz="5400" b="1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 descr="C:\Documents and Settings\Admin\Рабочий стол\imagesпп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463992"/>
            <a:ext cx="2447927" cy="2394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285728"/>
            <a:ext cx="49103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742950" indent="-742950" algn="ctr"/>
            <a:r>
              <a:rPr lang="ru-RU" sz="5400" b="1" dirty="0" err="1" smtClean="0">
                <a:ln/>
                <a:solidFill>
                  <a:schemeClr val="accent3"/>
                </a:solidFill>
              </a:rPr>
              <a:t>Вправа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 </a:t>
            </a:r>
          </a:p>
          <a:p>
            <a:pPr marL="742950" indent="-742950"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«</a:t>
            </a:r>
            <a:r>
              <a:rPr lang="ru-RU" sz="5400" b="1" dirty="0" err="1" smtClean="0">
                <a:ln/>
                <a:solidFill>
                  <a:schemeClr val="accent3"/>
                </a:solidFill>
              </a:rPr>
              <a:t>Кубування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5103674"/>
            <a:ext cx="80092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3600" b="1" dirty="0" smtClean="0">
                <a:ln/>
                <a:solidFill>
                  <a:schemeClr val="accent3"/>
                </a:solidFill>
              </a:rPr>
              <a:t>Команда – це …</a:t>
            </a:r>
          </a:p>
          <a:p>
            <a:pPr marL="742950" indent="-742950"/>
            <a:r>
              <a:rPr lang="uk-UA" sz="3600" b="1" dirty="0" smtClean="0">
                <a:ln/>
                <a:solidFill>
                  <a:schemeClr val="accent3"/>
                </a:solidFill>
              </a:rPr>
              <a:t>Виконавець команд – це…</a:t>
            </a:r>
          </a:p>
          <a:p>
            <a:pPr marL="742950" indent="-742950"/>
            <a:r>
              <a:rPr lang="uk-UA" sz="3600" b="1" dirty="0" smtClean="0">
                <a:ln/>
                <a:solidFill>
                  <a:schemeClr val="accent3"/>
                </a:solidFill>
              </a:rPr>
              <a:t>Система команд виконавця – це…</a:t>
            </a:r>
            <a:endParaRPr lang="ru-RU" sz="3600" b="1" dirty="0" smtClean="0">
              <a:ln/>
              <a:solidFill>
                <a:schemeClr val="accent3"/>
              </a:solidFill>
            </a:endParaRPr>
          </a:p>
        </p:txBody>
      </p:sp>
      <p:pic>
        <p:nvPicPr>
          <p:cNvPr id="1026" name="Picture 2" descr="C:\Documents and Settings\Admin\Рабочий стол\Hexahedron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1643050"/>
            <a:ext cx="4081474" cy="4081474"/>
          </a:xfrm>
          <a:prstGeom prst="rect">
            <a:avLst/>
          </a:prstGeom>
          <a:noFill/>
        </p:spPr>
      </p:pic>
      <p:pic>
        <p:nvPicPr>
          <p:cNvPr id="8" name="Picture 4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4"/>
          <a:srcRect l="66129" t="13104"/>
          <a:stretch>
            <a:fillRect/>
          </a:stretch>
        </p:blipFill>
        <p:spPr bwMode="auto">
          <a:xfrm flipH="1">
            <a:off x="428596" y="285728"/>
            <a:ext cx="1571636" cy="3316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544039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Оцініть свою </a:t>
            </a:r>
          </a:p>
          <a:p>
            <a:pPr algn="ctr"/>
            <a:r>
              <a:rPr lang="uk-UA" sz="60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роботу</a:t>
            </a:r>
            <a:endParaRPr lang="ru-RU" sz="60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496"/>
            <a:ext cx="766689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недостатньо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старанно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вгору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добре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руки до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плечей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чудово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аплодуємо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F:\малюнки для презентацій\Новая папка\m_ef805ea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57166"/>
            <a:ext cx="2309820" cy="2149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2460073"/>
            <a:ext cx="1036637" cy="866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229" y="1840947"/>
            <a:ext cx="1200150" cy="1485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73" y="2473793"/>
            <a:ext cx="1368425" cy="1000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2382848"/>
            <a:ext cx="1036637" cy="936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Д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2304752"/>
            <a:ext cx="1124249" cy="11242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Ц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209" y="2515289"/>
            <a:ext cx="857250" cy="847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52712"/>
            <a:ext cx="455612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868" y="5929330"/>
            <a:ext cx="3877518" cy="646321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uk-UA" sz="36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Дякую за </a:t>
            </a:r>
            <a:r>
              <a:rPr lang="uk-UA" sz="36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увагу!</a:t>
            </a:r>
            <a:endParaRPr lang="uk-UA" sz="36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9" y="6525344"/>
            <a:ext cx="184712" cy="369322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-71414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39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42" y="500042"/>
            <a:ext cx="87154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ru-RU" sz="4800" b="1" dirty="0" err="1" smtClean="0">
                <a:ln/>
                <a:solidFill>
                  <a:schemeClr val="accent3"/>
                </a:solidFill>
              </a:rPr>
              <a:t>Гра</a:t>
            </a:r>
            <a:r>
              <a:rPr lang="ru-RU" sz="4800" b="1" dirty="0" smtClean="0">
                <a:ln/>
                <a:solidFill>
                  <a:schemeClr val="accent3"/>
                </a:solidFill>
              </a:rPr>
              <a:t> «</a:t>
            </a:r>
            <a:r>
              <a:rPr lang="ru-RU" sz="4800" b="1" dirty="0" err="1" smtClean="0">
                <a:ln/>
                <a:solidFill>
                  <a:schemeClr val="accent3"/>
                </a:solidFill>
              </a:rPr>
              <a:t>Допоможи</a:t>
            </a:r>
            <a:r>
              <a:rPr lang="ru-RU" sz="48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800" b="1" dirty="0" err="1" smtClean="0">
                <a:ln/>
                <a:solidFill>
                  <a:schemeClr val="accent3"/>
                </a:solidFill>
              </a:rPr>
              <a:t>Півникові</a:t>
            </a:r>
            <a:r>
              <a:rPr lang="ru-RU" sz="4800" b="1" dirty="0" smtClean="0">
                <a:ln/>
                <a:solidFill>
                  <a:schemeClr val="accent3"/>
                </a:solidFill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4286256"/>
            <a:ext cx="39828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Знайти колосок.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925545"/>
            <a:ext cx="32051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Обмолотити.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857628"/>
            <a:ext cx="37147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Замісити тісто.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425611"/>
            <a:ext cx="33909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Витопити піч.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500306"/>
            <a:ext cx="48577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Спекти пиріжків.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714884"/>
            <a:ext cx="48655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Намолоти борошна.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5643578"/>
            <a:ext cx="4103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РЕЗУЛЬТАТ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4500562" y="5929330"/>
            <a:ext cx="857256" cy="357190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8563" y="2857496"/>
            <a:ext cx="2865437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00034 -0.39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4.44444E-6 -0.1171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4.07407E-6 L 0.00677 0.288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5695 L -0.00139 -0.2916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-3.05556E-6 -0.0842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1505 L 0.00034 0.0689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031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428604"/>
            <a:ext cx="16941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3071810"/>
            <a:ext cx="785043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з’ясуємо</a:t>
            </a:r>
            <a:r>
              <a:rPr lang="uk-U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що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таке алгоритм,</a:t>
            </a: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визначимо</a:t>
            </a:r>
            <a:r>
              <a:rPr lang="uk-U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які вимоги ставляться до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алгоритму,</a:t>
            </a: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навчимося </a:t>
            </a:r>
            <a:r>
              <a:rPr lang="uk-U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створювати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алгоритми, </a:t>
            </a: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будемо </a:t>
            </a:r>
            <a:r>
              <a:rPr lang="uk-U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розв’язувати інформаційні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вправи,</a:t>
            </a:r>
          </a:p>
          <a:p>
            <a:pPr marL="365125" lvl="0" indent="-365125">
              <a:buSzPct val="100000"/>
              <a:buFont typeface="Century Schoolbook" pitchFamily="18" charset="0"/>
              <a:buChar char="●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програмувати </a:t>
            </a:r>
            <a:r>
              <a:rPr lang="uk-UA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алгоритми для комп’ютерного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виконавця</a:t>
            </a:r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282603"/>
            <a:ext cx="51725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 на уроці ми:</a:t>
            </a:r>
          </a:p>
        </p:txBody>
      </p:sp>
      <p:pic>
        <p:nvPicPr>
          <p:cNvPr id="8" name="Picture 6" descr="hp-2710p-tablet-pc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58015" y="4929199"/>
            <a:ext cx="2078977" cy="192880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7356" y="285728"/>
            <a:ext cx="686457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742950" indent="-742950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Алгоритми</a:t>
            </a: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/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Словесне </a:t>
            </a: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подання алгоритмів. </a:t>
            </a:r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/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Складання </a:t>
            </a: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алгоритмів для 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виконавців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/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4098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214290"/>
            <a:ext cx="5572164" cy="2123658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6600">
                <a:ln/>
                <a:solidFill>
                  <a:schemeClr val="accent3"/>
                </a:solidFill>
              </a:rPr>
              <a:t>Девіз уроку:</a:t>
            </a:r>
            <a:endParaRPr b="1" dirty="0" lang="ru-RU" smtClean="0" sz="6600">
              <a:ln/>
              <a:solidFill>
                <a:schemeClr val="accent3"/>
              </a:solidFill>
            </a:endParaRPr>
          </a:p>
          <a:p>
            <a:pPr indent="-742950" marL="742950"/>
            <a:endParaRPr b="1" dirty="0" lang="uk-UA" smtClean="0" spc="50" sz="6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1929364"/>
            <a:ext cx="5386411" cy="378565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cap="none" dirty="0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Уважно слухай!</a:t>
            </a:r>
          </a:p>
          <a:p>
            <a:pPr indent="-742950" marL="742950"/>
            <a:r>
              <a:rPr b="1" cap="none" dirty="0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Старанно учись!</a:t>
            </a:r>
          </a:p>
          <a:p>
            <a:pPr indent="-742950" marL="742950"/>
            <a:r>
              <a:rPr b="1" dirty="0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Плідно працюй!</a:t>
            </a:r>
            <a:endParaRPr b="1" dirty="0" lang="uk-UA" smtClean="0" spc="50" sz="4800">
              <a:ln w="11430"/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indent="-742950" marL="742950"/>
            <a:r>
              <a:rPr b="1" dirty="0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Творчо міркуй!</a:t>
            </a:r>
            <a:endParaRPr b="1" dirty="0" lang="ru-RU" smtClean="0" spc="50" sz="4800">
              <a:ln w="11430"/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  <a:p>
            <a:pPr indent="-742950" marL="742950"/>
            <a:endParaRPr b="1" dirty="0" lang="uk-UA" smtClean="0" spc="50" sz="4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Учень 3\Рабочий стол\Новая папка\2454266_html_19fe122b.jpg" id="3074" name="Picture 2"/>
          <p:cNvPicPr>
            <a:picLocks noChangeArrowheads="1" noChangeAspect="1"/>
          </p:cNvPicPr>
          <p:nvPr/>
        </p:nvPicPr>
        <p:blipFill>
          <a:blip cstate="print" r:embed="rId3">
            <a:lum contrast="10000"/>
          </a:blip>
          <a:srcRect r="52"/>
          <a:stretch>
            <a:fillRect/>
          </a:stretch>
        </p:blipFill>
        <p:spPr bwMode="auto">
          <a:xfrm flipH="1">
            <a:off x="428596" y="2143116"/>
            <a:ext cx="214395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5122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728" y="2643182"/>
            <a:ext cx="4031360" cy="193899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6000">
                <a:ln/>
                <a:solidFill>
                  <a:schemeClr val="accent3"/>
                </a:solidFill>
              </a:rPr>
              <a:t>Міркуємо!</a:t>
            </a:r>
            <a:endParaRPr b="1" dirty="0" lang="ru-RU" smtClean="0" sz="6000">
              <a:ln/>
              <a:solidFill>
                <a:schemeClr val="accent3"/>
              </a:solidFill>
            </a:endParaRPr>
          </a:p>
          <a:p>
            <a:pPr indent="-742950" marL="742950"/>
            <a:endParaRPr b="1" dirty="0" lang="uk-UA" smtClean="0" spc="50" sz="6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387058"/>
            <a:ext cx="7727563" cy="218521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indent="-742950" marL="742950"/>
            <a:r>
              <a:rPr b="1" dirty="0" i="1" lang="uk-UA" sz="3200"/>
              <a:t>П</a:t>
            </a:r>
            <a:r>
              <a:rPr b="1" dirty="0" i="1" lang="uk-UA" smtClean="0" sz="3200"/>
              <a:t>ослідовність </a:t>
            </a:r>
            <a:r>
              <a:rPr b="1" dirty="0" i="1" lang="uk-UA" sz="3200"/>
              <a:t>команд, </a:t>
            </a:r>
            <a:endParaRPr b="1" dirty="0" i="1" lang="uk-UA" smtClean="0" sz="3200"/>
          </a:p>
          <a:p>
            <a:pPr algn="ctr" indent="-742950" marL="742950"/>
            <a:r>
              <a:rPr b="1" dirty="0" i="1" lang="uk-UA" smtClean="0" sz="3200"/>
              <a:t>виконання яких </a:t>
            </a:r>
          </a:p>
          <a:p>
            <a:pPr algn="ctr" indent="-742950" marL="742950"/>
            <a:r>
              <a:rPr b="1" dirty="0" i="1" lang="uk-UA" smtClean="0" sz="3200"/>
              <a:t>приводить </a:t>
            </a:r>
            <a:r>
              <a:rPr b="1" dirty="0" i="1" lang="uk-UA" sz="3200"/>
              <a:t>до результату </a:t>
            </a:r>
            <a:endParaRPr b="1" dirty="0" i="1" lang="uk-UA" smtClean="0" sz="3200"/>
          </a:p>
          <a:p>
            <a:pPr algn="ctr" indent="-742950" marL="742950"/>
            <a:r>
              <a:rPr b="1" dirty="0" i="1" lang="uk-UA" smtClean="0" sz="3200"/>
              <a:t>називається  </a:t>
            </a:r>
            <a:r>
              <a:rPr b="1" dirty="0" lang="uk-UA" sz="4000" u="sng">
                <a:solidFill>
                  <a:srgbClr val="FF0000"/>
                </a:solidFill>
              </a:rPr>
              <a:t>алгоритмом</a:t>
            </a:r>
            <a:endParaRPr b="1" dirty="0" lang="uk-UA" smtClean="0" spc="50" sz="4000" u="sng">
              <a:ln w="11430"/>
              <a:solidFill>
                <a:srgbClr val="FF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14290"/>
            <a:ext cx="5429288" cy="1458091"/>
          </a:xfrm>
          <a:prstGeom prst="rect">
            <a:avLst/>
          </a:prstGeom>
        </p:spPr>
        <p:txBody>
          <a:bodyPr bIns="51435" lIns="102870" rIns="102870" tIns="51435" wrap="square">
            <a:spAutoFit/>
          </a:bodyPr>
          <a:lstStyle/>
          <a:p>
            <a:pPr algn="ctr"/>
            <a:r>
              <a:rPr b="1" dirty="0" lang="uk-UA" sz="4400">
                <a:ln/>
                <a:solidFill>
                  <a:schemeClr val="accent3"/>
                </a:solidFill>
              </a:rPr>
              <a:t>Робота </a:t>
            </a:r>
            <a:endParaRPr b="1" dirty="0" lang="uk-UA" smtClean="0" sz="4400">
              <a:ln/>
              <a:solidFill>
                <a:schemeClr val="accent3"/>
              </a:solidFill>
            </a:endParaRPr>
          </a:p>
          <a:p>
            <a:pPr algn="ctr"/>
            <a:r>
              <a:rPr b="1" dirty="0" lang="uk-UA" smtClean="0" sz="4400">
                <a:ln/>
                <a:solidFill>
                  <a:schemeClr val="accent3"/>
                </a:solidFill>
              </a:rPr>
              <a:t>з підручником с.99</a:t>
            </a:r>
            <a:endParaRPr b="1" dirty="0" lang="uk-UA" sz="4400">
              <a:ln/>
              <a:solidFill>
                <a:schemeClr val="accent3"/>
              </a:solidFill>
            </a:endParaRPr>
          </a:p>
        </p:txBody>
      </p:sp>
      <p:pic>
        <p:nvPicPr>
          <p:cNvPr descr="F:\малюнки для презентацій\BookAnim.gif" id="10" name="Picture 2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2898222" cy="172404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4"/>
          <a:srcRect r="179"/>
          <a:stretch>
            <a:fillRect/>
          </a:stretch>
        </p:blipFill>
        <p:spPr bwMode="auto">
          <a:xfrm>
            <a:off x="5857884" y="1756968"/>
            <a:ext cx="2286016" cy="2594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614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428604"/>
            <a:ext cx="6000792" cy="2308324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cap="none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Піди на кухню.</a:t>
            </a:r>
          </a:p>
          <a:p>
            <a:pPr indent="-742950" marL="742950"/>
            <a:r>
              <a:rPr b="1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Візьми яблуко.</a:t>
            </a:r>
          </a:p>
          <a:p>
            <a:pPr indent="-742950" marL="742950"/>
            <a:r>
              <a:rPr b="1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Почисти яблуко.</a:t>
            </a:r>
          </a:p>
          <a:p>
            <a:pPr indent="-742950" marL="742950"/>
            <a:r>
              <a:rPr b="1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Принеси нам з </a:t>
            </a:r>
            <a:r>
              <a:rPr b="1" dirty="0" err="1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Елзіком</a:t>
            </a:r>
            <a:r>
              <a:rPr b="1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143380"/>
            <a:ext cx="7858180" cy="642942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i="1" lang="uk-UA" smtClean="0" sz="3600"/>
              <a:t>Алгоритм має бути зрозумілим.</a:t>
            </a:r>
            <a:endParaRPr b="1" dirty="0" lang="uk-UA" smtClean="0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857760"/>
            <a:ext cx="7000924" cy="64633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i="1" lang="uk-UA" smtClean="0" sz="3600"/>
              <a:t>Команди можна виконати.</a:t>
            </a:r>
            <a:endParaRPr b="1" dirty="0" lang="uk-UA" smtClean="0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572140"/>
            <a:ext cx="6715172" cy="64633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i="1" lang="uk-UA" smtClean="0" sz="3600"/>
              <a:t>Алгоритм має результат.</a:t>
            </a:r>
            <a:endParaRPr b="1" dirty="0" lang="uk-UA" smtClean="0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Documents and Settings\Admin\Рабочий стол\урок на середу\2134.jpg" id="3074" name="Picture 2"/>
          <p:cNvPicPr>
            <a:picLocks noChangeArrowheads="1" noChangeAspect="1"/>
          </p:cNvPicPr>
          <p:nvPr/>
        </p:nvPicPr>
        <p:blipFill>
          <a:blip r:embed="rId3"/>
          <a:srcRect b="93"/>
          <a:stretch>
            <a:fillRect/>
          </a:stretch>
        </p:blipFill>
        <p:spPr bwMode="auto">
          <a:xfrm>
            <a:off x="6500826" y="357166"/>
            <a:ext cx="2071702" cy="2343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500166" y="3143248"/>
            <a:ext cx="3930884" cy="193899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err="1" lang="uk-UA" smtClean="0" sz="6000">
                <a:ln/>
                <a:solidFill>
                  <a:schemeClr val="accent3"/>
                </a:solidFill>
              </a:rPr>
              <a:t>Пам</a:t>
            </a:r>
            <a:r>
              <a:rPr b="1" dirty="0" lang="en-US" smtClean="0" sz="6000">
                <a:ln/>
                <a:solidFill>
                  <a:schemeClr val="accent3"/>
                </a:solidFill>
              </a:rPr>
              <a:t>’</a:t>
            </a:r>
            <a:r>
              <a:rPr b="1" dirty="0" err="1" lang="uk-UA" smtClean="0" sz="6000">
                <a:ln/>
                <a:solidFill>
                  <a:schemeClr val="accent3"/>
                </a:solidFill>
              </a:rPr>
              <a:t>ятай</a:t>
            </a:r>
            <a:r>
              <a:rPr b="1" dirty="0" lang="uk-UA" smtClean="0" sz="6000">
                <a:ln/>
                <a:solidFill>
                  <a:schemeClr val="accent3"/>
                </a:solidFill>
              </a:rPr>
              <a:t>!</a:t>
            </a:r>
            <a:endParaRPr b="1" dirty="0" lang="ru-RU" smtClean="0" sz="6000">
              <a:ln/>
              <a:solidFill>
                <a:schemeClr val="accent3"/>
              </a:solidFill>
            </a:endParaRPr>
          </a:p>
          <a:p>
            <a:pPr indent="-742950" marL="742950"/>
            <a:endParaRPr b="1" dirty="0" lang="uk-UA" smtClean="0" spc="50" sz="6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8"/>
      <p:bldP grpId="0" spid="9"/>
      <p:bldP grpId="0" spid="1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detskie_kuda_uehal_cirk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\Рабочий стол\Рисунок1.jpg" id="717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Documents and Settings\Admin\Рабочий стол\народна іграшка\Новая папка\imagesдл.jpg" id="8" name="Рисунок 7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643306" y="2071678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785794"/>
            <a:ext cx="5982920" cy="156966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-742950" marL="742950"/>
            <a:r>
              <a:rPr b="1" dirty="0" lang="uk-UA" smtClean="0" sz="6000">
                <a:ln/>
                <a:solidFill>
                  <a:schemeClr val="accent3"/>
                </a:solidFill>
              </a:rPr>
              <a:t>Розгадай</a:t>
            </a:r>
            <a:r>
              <a:rPr b="1" cap="none" dirty="0" lang="uk-UA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lang="uk-UA" smtClean="0" sz="6000">
                <a:ln/>
                <a:solidFill>
                  <a:schemeClr val="accent3"/>
                </a:solidFill>
              </a:rPr>
              <a:t>ребус</a:t>
            </a:r>
            <a:endParaRPr b="1" dirty="0" lang="ru-RU" smtClean="0" sz="6000">
              <a:ln/>
              <a:solidFill>
                <a:schemeClr val="accent3"/>
              </a:solidFill>
            </a:endParaRPr>
          </a:p>
          <a:p>
            <a:pPr indent="-742950" marL="742950"/>
            <a:endParaRPr b="1" dirty="0" lang="uk-UA" smtClean="0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85720" y="2357430"/>
            <a:ext cx="928694" cy="1500198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Impact"/>
              </a:rPr>
              <a:t>А</a:t>
            </a:r>
            <a:endParaRPr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descr="D:\Image\Бібліотека картинок\Звірі\Звірі Woods\тропік (14).JPG" id="5" name="Рисунок 4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1214414" y="2000240"/>
            <a:ext cx="20002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142976" y="3571876"/>
            <a:ext cx="380978" cy="64768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b="1"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Monotype Corsiva"/>
              </a:rPr>
              <a:t>’</a:t>
            </a:r>
            <a:endParaRPr b="1"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Monotype Corsiva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2857488" y="2000240"/>
            <a:ext cx="380978" cy="64768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b="1"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Monotype Corsiva"/>
              </a:rPr>
              <a:t>’</a:t>
            </a:r>
            <a:endParaRPr b="1"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Monotype Corsiva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3143240" y="1995497"/>
            <a:ext cx="380978" cy="64768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b="1"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Monotype Corsiva"/>
              </a:rPr>
              <a:t>’</a:t>
            </a:r>
            <a:endParaRPr b="1"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Monotype Corsiva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5214942" y="2000240"/>
            <a:ext cx="380978" cy="64768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b="1" dirty="0" kern="10" lang="ru-RU" smtClean="0" sz="36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/>
              </a:rPr>
              <a:t>’</a:t>
            </a:r>
            <a:endParaRPr b="1" dirty="0" kern="10" lang="ru-RU" sz="360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descr="C:\Documents and Settings\Admin\Рабочий стол\народна іграшка\Новая папка\imagesае.jpg" id="10" name="Рисунок 9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715008" y="2143116"/>
            <a:ext cx="2071702" cy="2171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5715008" y="3857628"/>
            <a:ext cx="380978" cy="64768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b="1"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Monotype Corsiva"/>
              </a:rPr>
              <a:t>’</a:t>
            </a:r>
            <a:endParaRPr b="1"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Monotype Corsiva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7858148" y="2357430"/>
            <a:ext cx="1143008" cy="1714512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/>
            <a:r>
              <a:rPr dirty="0" kern="10" lang="ru-RU" smtClean="0" spc="0" sz="360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algn="ctr" dir="2700000" dist="35921" rotWithShape="0">
                    <a:srgbClr val="990000"/>
                  </a:outerShdw>
                </a:effectLst>
                <a:latin typeface="Impact"/>
              </a:rPr>
              <a:t>М</a:t>
            </a:r>
            <a:endParaRPr dirty="0" kern="10" lang="ru-RU" spc="0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5010" y="-88652"/>
            <a:ext cx="2928990" cy="1088760"/>
          </a:xfrm>
          <a:prstGeom prst="rect">
            <a:avLst/>
          </a:prstGeom>
        </p:spPr>
        <p:txBody>
          <a:bodyPr bIns="51435" lIns="102870" rIns="102870" tIns="51435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Працюємо в </a:t>
            </a:r>
          </a:p>
          <a:p>
            <a:r>
              <a:rPr b="1" dirty="0" lang="uk-UA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зошиті с.36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4643446"/>
            <a:ext cx="8374087" cy="120032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7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 слон гора кит м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 rot="16200000">
            <a:off x="1321571" y="5107793"/>
            <a:ext cx="714380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321571" y="5179231"/>
            <a:ext cx="714380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643174" y="5000636"/>
            <a:ext cx="928694" cy="714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 rot="10800000">
            <a:off x="2643174" y="5000636"/>
            <a:ext cx="785818" cy="714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rot="16200000">
            <a:off x="5322099" y="5107793"/>
            <a:ext cx="714380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5322099" y="5179231"/>
            <a:ext cx="714380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rot="16200000">
            <a:off x="6036479" y="5107793"/>
            <a:ext cx="714380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6036479" y="5179231"/>
            <a:ext cx="714380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857356" y="5842337"/>
            <a:ext cx="4542462" cy="1015663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50" sz="60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АЛГОРИТМ</a:t>
            </a:r>
            <a:endParaRPr b="1" cap="none" dirty="0" lang="ru-RU" spc="50" sz="6000">
              <a:ln w="11430"/>
              <a:solidFill>
                <a:srgbClr val="FF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6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6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2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5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6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6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8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8"/>
      <p:bldP grpId="0" spid="38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576</TotalTime>
  <Words>409</Words>
  <Application>Microsoft Office PowerPoint</Application>
  <PresentationFormat>Экран (4:3)</PresentationFormat>
  <Paragraphs>142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200</cp:revision>
  <dcterms:created xsi:type="dcterms:W3CDTF">2014-02-02T21:27:49Z</dcterms:created>
  <dcterms:modified xsi:type="dcterms:W3CDTF">2014-02-07T20:37:15Z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2049084</vt:lpwstr>
  </property>
  <property fmtid="{D5CDD505-2E9C-101B-9397-08002B2CF9AE}" name="NXPowerLiteVersion" pid="3">
    <vt:lpwstr>D4.1.4</vt:lpwstr>
  </property>
</Properties>
</file>