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77" r:id="rId24"/>
    <p:sldId id="278" r:id="rId25"/>
    <p:sldId id="280" r:id="rId26"/>
    <p:sldId id="281" r:id="rId27"/>
    <p:sldId id="282" r:id="rId28"/>
    <p:sldId id="291" r:id="rId29"/>
    <p:sldId id="283" r:id="rId30"/>
    <p:sldId id="284" r:id="rId31"/>
    <p:sldId id="285" r:id="rId32"/>
    <p:sldId id="286" r:id="rId33"/>
    <p:sldId id="287" r:id="rId34"/>
    <p:sldId id="289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9D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3" autoAdjust="0"/>
    <p:restoredTop sz="94660"/>
  </p:normalViewPr>
  <p:slideViewPr>
    <p:cSldViewPr>
      <p:cViewPr varScale="1">
        <p:scale>
          <a:sx n="88" d="100"/>
          <a:sy n="88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9D1B9-D25D-47C9-81E0-564ABC4C734B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BF7E7-4108-4017-9A72-AC8CD50EC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7686" y="285728"/>
            <a:ext cx="4572032" cy="635798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  <a:t>Кобзарем його ми звемо</a:t>
            </a:r>
            <a:b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</a:br>
            <a: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  <a:t/>
            </a:r>
            <a:b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</a:br>
            <a: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  <a:t>Так від роду і до роду:</a:t>
            </a:r>
            <a:b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</a:br>
            <a: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  <a:t/>
            </a:r>
            <a:b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</a:br>
            <a: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  <a:t>Кожний вірш свій і поему</a:t>
            </a:r>
            <a:b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</a:br>
            <a: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  <a:t/>
            </a:r>
            <a:b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</a:br>
            <a: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  <a:t>Він присвячував народу.</a:t>
            </a:r>
            <a:r>
              <a:rPr lang="uk-UA" sz="4000" dirty="0" smtClean="0">
                <a:solidFill>
                  <a:srgbClr val="00B050"/>
                </a:solidFill>
                <a:latin typeface="Corbel" pitchFamily="34" charset="0"/>
              </a:rPr>
              <a:t/>
            </a:r>
            <a:br>
              <a:rPr lang="uk-UA" sz="4000" dirty="0" smtClean="0">
                <a:solidFill>
                  <a:srgbClr val="00B050"/>
                </a:solidFill>
                <a:latin typeface="Corbel" pitchFamily="34" charset="0"/>
              </a:rPr>
            </a:br>
            <a:r>
              <a:rPr lang="uk-UA" sz="4000" dirty="0">
                <a:solidFill>
                  <a:srgbClr val="00B050"/>
                </a:solidFill>
                <a:latin typeface="Corbel" pitchFamily="34" charset="0"/>
              </a:rPr>
              <a:t> </a:t>
            </a:r>
            <a:r>
              <a:rPr lang="uk-UA" sz="6700" dirty="0" smtClean="0">
                <a:solidFill>
                  <a:srgbClr val="00B050"/>
                </a:solidFill>
                <a:latin typeface="Corbel" pitchFamily="34" charset="0"/>
              </a:rPr>
              <a:t/>
            </a:r>
            <a:br>
              <a:rPr lang="uk-UA" sz="6700" dirty="0" smtClean="0">
                <a:solidFill>
                  <a:srgbClr val="00B050"/>
                </a:solidFill>
                <a:latin typeface="Corbel" pitchFamily="34" charset="0"/>
              </a:rPr>
            </a:br>
            <a:r>
              <a:rPr lang="uk-UA" sz="6700" dirty="0" smtClean="0">
                <a:solidFill>
                  <a:srgbClr val="00B050"/>
                </a:solidFill>
                <a:latin typeface="Corbel" pitchFamily="34" charset="0"/>
              </a:rPr>
              <a:t>        </a:t>
            </a:r>
            <a:r>
              <a:rPr lang="uk-UA" sz="3200" dirty="0" smtClean="0">
                <a:solidFill>
                  <a:srgbClr val="00B050"/>
                </a:solidFill>
                <a:latin typeface="Corbel" pitchFamily="34" charset="0"/>
              </a:rPr>
              <a:t>М. Рильський</a:t>
            </a:r>
            <a:r>
              <a:rPr lang="uk-UA" dirty="0" smtClean="0">
                <a:solidFill>
                  <a:srgbClr val="00B050"/>
                </a:solidFill>
                <a:latin typeface="Corbel" pitchFamily="34" charset="0"/>
              </a:rPr>
              <a:t>               </a:t>
            </a:r>
            <a:r>
              <a:rPr lang="uk-UA" dirty="0" smtClean="0"/>
              <a:t>           </a:t>
            </a: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248602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714356"/>
            <a:ext cx="4143404" cy="534695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336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images (10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3429001"/>
            <a:ext cx="3786182" cy="3429000"/>
          </a:xfrm>
          <a:prstGeom prst="rect">
            <a:avLst/>
          </a:prstGeom>
        </p:spPr>
      </p:pic>
      <p:pic>
        <p:nvPicPr>
          <p:cNvPr id="4" name="Рисунок 3" descr="images (1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35781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29256" y="285728"/>
            <a:ext cx="3571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  <a:latin typeface="Arial Narrow" pitchFamily="34" charset="0"/>
              </a:rPr>
              <a:t>Хай палає свічка</a:t>
            </a:r>
          </a:p>
          <a:p>
            <a:endParaRPr lang="uk-UA" sz="2400" dirty="0" smtClean="0">
              <a:solidFill>
                <a:srgbClr val="FF0000"/>
              </a:solidFill>
              <a:latin typeface="Arial Narrow" pitchFamily="34" charset="0"/>
            </a:endParaRPr>
          </a:p>
          <a:p>
            <a:r>
              <a:rPr lang="uk-UA" sz="2400" dirty="0" smtClean="0">
                <a:solidFill>
                  <a:srgbClr val="FF0000"/>
                </a:solidFill>
                <a:latin typeface="Arial Narrow" pitchFamily="34" charset="0"/>
              </a:rPr>
              <a:t>                    Хай палає</a:t>
            </a:r>
          </a:p>
          <a:p>
            <a:endParaRPr lang="uk-UA" sz="2400" dirty="0" smtClean="0">
              <a:solidFill>
                <a:srgbClr val="FF0000"/>
              </a:solidFill>
              <a:latin typeface="Arial Narrow" pitchFamily="34" charset="0"/>
            </a:endParaRPr>
          </a:p>
          <a:p>
            <a:r>
              <a:rPr lang="uk-UA" sz="2400" dirty="0" smtClean="0">
                <a:solidFill>
                  <a:srgbClr val="FF0000"/>
                </a:solidFill>
                <a:latin typeface="Arial Narrow" pitchFamily="34" charset="0"/>
              </a:rPr>
              <a:t>Хай вона запалює іскорку</a:t>
            </a:r>
          </a:p>
          <a:p>
            <a:endParaRPr lang="uk-UA" sz="2400" dirty="0" smtClean="0">
              <a:solidFill>
                <a:srgbClr val="FF0000"/>
              </a:solidFill>
              <a:latin typeface="Arial Narrow" pitchFamily="34" charset="0"/>
            </a:endParaRPr>
          </a:p>
          <a:p>
            <a:r>
              <a:rPr lang="uk-UA" sz="2400" dirty="0" smtClean="0">
                <a:solidFill>
                  <a:srgbClr val="FF0000"/>
                </a:solidFill>
                <a:latin typeface="Arial Narrow" pitchFamily="34" charset="0"/>
              </a:rPr>
              <a:t>                           поезії у нас.</a:t>
            </a:r>
            <a:endParaRPr lang="ru-RU" sz="2400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3000396" cy="5440378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  <a:latin typeface="Minion Pro SmBd" pitchFamily="18" charset="0"/>
              </a:rPr>
              <a:t>Чи знаєте ви</a:t>
            </a:r>
            <a:br>
              <a:rPr lang="uk-UA" sz="3200" b="1" dirty="0" smtClean="0">
                <a:solidFill>
                  <a:srgbClr val="7030A0"/>
                </a:solidFill>
                <a:latin typeface="Minion Pro SmBd" pitchFamily="18" charset="0"/>
              </a:rPr>
            </a:br>
            <a:r>
              <a:rPr lang="uk-UA" sz="3200" b="1" dirty="0" smtClean="0">
                <a:solidFill>
                  <a:srgbClr val="7030A0"/>
                </a:solidFill>
                <a:latin typeface="Minion Pro SmBd" pitchFamily="18" charset="0"/>
              </a:rPr>
              <a:t/>
            </a:r>
            <a:br>
              <a:rPr lang="uk-UA" sz="3200" b="1" dirty="0" smtClean="0">
                <a:solidFill>
                  <a:srgbClr val="7030A0"/>
                </a:solidFill>
                <a:latin typeface="Minion Pro SmBd" pitchFamily="18" charset="0"/>
              </a:rPr>
            </a:br>
            <a:r>
              <a:rPr lang="uk-UA" sz="3200" b="1" dirty="0" smtClean="0">
                <a:solidFill>
                  <a:srgbClr val="7030A0"/>
                </a:solidFill>
                <a:latin typeface="Minion Pro SmBd" pitchFamily="18" charset="0"/>
              </a:rPr>
              <a:t> твори</a:t>
            </a:r>
            <a:br>
              <a:rPr lang="uk-UA" sz="3200" b="1" dirty="0" smtClean="0">
                <a:solidFill>
                  <a:srgbClr val="7030A0"/>
                </a:solidFill>
                <a:latin typeface="Minion Pro SmBd" pitchFamily="18" charset="0"/>
              </a:rPr>
            </a:br>
            <a:r>
              <a:rPr lang="uk-UA" sz="3200" b="1" dirty="0">
                <a:solidFill>
                  <a:srgbClr val="7030A0"/>
                </a:solidFill>
                <a:latin typeface="Minion Pro SmBd" pitchFamily="18" charset="0"/>
              </a:rPr>
              <a:t/>
            </a:r>
            <a:br>
              <a:rPr lang="uk-UA" sz="3200" b="1" dirty="0">
                <a:solidFill>
                  <a:srgbClr val="7030A0"/>
                </a:solidFill>
                <a:latin typeface="Minion Pro SmBd" pitchFamily="18" charset="0"/>
              </a:rPr>
            </a:br>
            <a:r>
              <a:rPr lang="uk-UA" sz="3200" b="1" dirty="0" smtClean="0">
                <a:solidFill>
                  <a:srgbClr val="7030A0"/>
                </a:solidFill>
                <a:latin typeface="Minion Pro SmBd" pitchFamily="18" charset="0"/>
              </a:rPr>
              <a:t> Т.Г.Шевченка?</a:t>
            </a:r>
            <a:endParaRPr lang="ru-RU" sz="3200" b="1" dirty="0">
              <a:solidFill>
                <a:srgbClr val="7030A0"/>
              </a:solidFill>
              <a:latin typeface="Minion Pro SmBd" pitchFamily="18" charset="0"/>
            </a:endParaRPr>
          </a:p>
        </p:txBody>
      </p:sp>
      <p:pic>
        <p:nvPicPr>
          <p:cNvPr id="4" name="Рисунок 3" descr="images (1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-642966"/>
            <a:ext cx="5643569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5998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  <a:t>Дивлюся, аж світає,</a:t>
            </a:r>
            <a:b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</a:br>
            <a: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  <a:t/>
            </a:r>
            <a:b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</a:br>
            <a: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  <a:t>Край неба палає</a:t>
            </a:r>
            <a:b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</a:br>
            <a: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  <a:t/>
            </a:r>
            <a:b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</a:br>
            <a: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  <a:t>Соловейко в темнім гаї</a:t>
            </a:r>
            <a:b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</a:br>
            <a:r>
              <a:rPr lang="uk-UA" dirty="0" smtClean="0">
                <a:solidFill>
                  <a:srgbClr val="00B050"/>
                </a:solidFill>
                <a:latin typeface="Minion Pro SmBd" pitchFamily="18" charset="0"/>
              </a:rPr>
              <a:t/>
            </a:r>
            <a:br>
              <a:rPr lang="uk-UA" dirty="0" smtClean="0">
                <a:solidFill>
                  <a:srgbClr val="00B050"/>
                </a:solidFill>
                <a:latin typeface="Minion Pro SmBd" pitchFamily="18" charset="0"/>
              </a:rPr>
            </a:br>
            <a: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  <a:t>сонце …</a:t>
            </a:r>
            <a:endParaRPr lang="ru-RU" sz="3600" dirty="0">
              <a:solidFill>
                <a:srgbClr val="00B050"/>
              </a:solidFill>
              <a:latin typeface="Minion Pro SmBd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32" y="5500702"/>
            <a:ext cx="4786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00B050"/>
                </a:solidFill>
                <a:latin typeface="Minion Pro SmBd" pitchFamily="18" charset="0"/>
              </a:rPr>
              <a:t>/зустрічає/</a:t>
            </a:r>
            <a:endParaRPr lang="ru-RU" sz="4000" dirty="0">
              <a:solidFill>
                <a:srgbClr val="00B050"/>
              </a:solidFill>
              <a:latin typeface="Minion Pro SmB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40246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  <a:t>Тече вода з-під явора</a:t>
            </a:r>
            <a:b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</a:b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  <a:t/>
            </a:r>
            <a:b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</a:b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  <a:t>Яром на долину.</a:t>
            </a:r>
            <a:b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</a:b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  <a:t/>
            </a:r>
            <a:b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</a:b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  <a:t>Пишається над водою</a:t>
            </a:r>
            <a:b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</a:b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  <a:t/>
            </a:r>
            <a:b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</a:b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  <a:t>Червона …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Arno Pro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7422" y="5643578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Arno Pro" pitchFamily="18" charset="0"/>
              </a:rPr>
              <a:t>/калина/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Arno Pro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/>
          </a:bodyPr>
          <a:lstStyle/>
          <a:p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>Садок вишневий коло хати,</a:t>
            </a:r>
            <a:b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>Хрущі над вишнями гудуть.</a:t>
            </a:r>
            <a:b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>Плугатарі з плугами йдуть</a:t>
            </a:r>
            <a:b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>Співають, ідучи …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32" y="5786454"/>
            <a:ext cx="514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smtClean="0">
                <a:solidFill>
                  <a:schemeClr val="accent6">
                    <a:lumMod val="75000"/>
                  </a:schemeClr>
                </a:solidFill>
              </a:rPr>
              <a:t>/дівчата/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28654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uk-UA" sz="4800" dirty="0" smtClean="0">
                <a:solidFill>
                  <a:srgbClr val="FF0000"/>
                </a:solidFill>
                <a:latin typeface="Corbel" pitchFamily="34" charset="0"/>
              </a:rPr>
              <a:t>Не  називаю  її  раєм</a:t>
            </a:r>
            <a:br>
              <a:rPr lang="uk-UA" sz="4800" dirty="0" smtClean="0">
                <a:solidFill>
                  <a:srgbClr val="FF0000"/>
                </a:solidFill>
                <a:latin typeface="Corbel" pitchFamily="34" charset="0"/>
              </a:rPr>
            </a:br>
            <a:r>
              <a:rPr lang="uk-UA" sz="4800" dirty="0" smtClean="0">
                <a:solidFill>
                  <a:srgbClr val="FF0000"/>
                </a:solidFill>
                <a:latin typeface="Corbel" pitchFamily="34" charset="0"/>
              </a:rPr>
              <a:t/>
            </a:r>
            <a:br>
              <a:rPr lang="uk-UA" sz="4800" dirty="0" smtClean="0">
                <a:solidFill>
                  <a:srgbClr val="FF0000"/>
                </a:solidFill>
                <a:latin typeface="Corbel" pitchFamily="34" charset="0"/>
              </a:rPr>
            </a:br>
            <a:r>
              <a:rPr lang="uk-UA" sz="4800" dirty="0" smtClean="0">
                <a:solidFill>
                  <a:srgbClr val="FF0000"/>
                </a:solidFill>
                <a:latin typeface="Corbel" pitchFamily="34" charset="0"/>
              </a:rPr>
              <a:t/>
            </a:r>
            <a:br>
              <a:rPr lang="uk-UA" sz="4800" dirty="0" smtClean="0">
                <a:solidFill>
                  <a:srgbClr val="FF0000"/>
                </a:solidFill>
                <a:latin typeface="Corbel" pitchFamily="34" charset="0"/>
              </a:rPr>
            </a:br>
            <a:r>
              <a:rPr lang="uk-UA" sz="4800" dirty="0" smtClean="0">
                <a:solidFill>
                  <a:srgbClr val="FF0000"/>
                </a:solidFill>
                <a:latin typeface="Corbel" pitchFamily="34" charset="0"/>
              </a:rPr>
              <a:t>Тієї  хатиночки  у …</a:t>
            </a:r>
            <a:endParaRPr lang="ru-RU" sz="4800" dirty="0">
              <a:solidFill>
                <a:srgbClr val="FF0000"/>
              </a:solidFill>
              <a:latin typeface="Corbe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29322" y="4000504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dirty="0" smtClean="0">
                <a:solidFill>
                  <a:srgbClr val="FF0000"/>
                </a:solidFill>
              </a:rPr>
              <a:t>/гаї/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715436" cy="622619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uk-UA" sz="4800" dirty="0" smtClean="0">
                <a:solidFill>
                  <a:srgbClr val="7030A0"/>
                </a:solidFill>
                <a:latin typeface="Corbel" pitchFamily="34" charset="0"/>
              </a:rPr>
              <a:t>В лиху годину,</a:t>
            </a:r>
            <a:br>
              <a:rPr lang="uk-UA" sz="4800" dirty="0" smtClean="0">
                <a:solidFill>
                  <a:srgbClr val="7030A0"/>
                </a:solidFill>
                <a:latin typeface="Corbel" pitchFamily="34" charset="0"/>
              </a:rPr>
            </a:br>
            <a:r>
              <a:rPr lang="uk-UA" sz="4800" dirty="0" smtClean="0">
                <a:solidFill>
                  <a:srgbClr val="7030A0"/>
                </a:solidFill>
                <a:latin typeface="Corbel" pitchFamily="34" charset="0"/>
              </a:rPr>
              <a:t/>
            </a:r>
            <a:br>
              <a:rPr lang="uk-UA" sz="4800" dirty="0" smtClean="0">
                <a:solidFill>
                  <a:srgbClr val="7030A0"/>
                </a:solidFill>
                <a:latin typeface="Corbel" pitchFamily="34" charset="0"/>
              </a:rPr>
            </a:br>
            <a:r>
              <a:rPr lang="uk-UA" sz="4800" dirty="0" smtClean="0">
                <a:solidFill>
                  <a:srgbClr val="7030A0"/>
                </a:solidFill>
                <a:latin typeface="Corbel" pitchFamily="34" charset="0"/>
              </a:rPr>
              <a:t>якось недавно довелось</a:t>
            </a:r>
            <a:br>
              <a:rPr lang="uk-UA" sz="4800" dirty="0" smtClean="0">
                <a:solidFill>
                  <a:srgbClr val="7030A0"/>
                </a:solidFill>
                <a:latin typeface="Corbel" pitchFamily="34" charset="0"/>
              </a:rPr>
            </a:br>
            <a:r>
              <a:rPr lang="uk-UA" sz="5400" dirty="0" smtClean="0">
                <a:solidFill>
                  <a:srgbClr val="7030A0"/>
                </a:solidFill>
                <a:latin typeface="Corbel" pitchFamily="34" charset="0"/>
              </a:rPr>
              <a:t/>
            </a:r>
            <a:br>
              <a:rPr lang="uk-UA" sz="5400" dirty="0" smtClean="0">
                <a:solidFill>
                  <a:srgbClr val="7030A0"/>
                </a:solidFill>
                <a:latin typeface="Corbel" pitchFamily="34" charset="0"/>
              </a:rPr>
            </a:br>
            <a:r>
              <a:rPr lang="uk-UA" sz="4800" dirty="0" smtClean="0">
                <a:solidFill>
                  <a:srgbClr val="7030A0"/>
                </a:solidFill>
                <a:latin typeface="Corbel" pitchFamily="34" charset="0"/>
              </a:rPr>
              <a:t>мені </a:t>
            </a:r>
            <a:r>
              <a:rPr lang="uk-UA" sz="4800" dirty="0" err="1" smtClean="0">
                <a:solidFill>
                  <a:srgbClr val="7030A0"/>
                </a:solidFill>
                <a:latin typeface="Corbel" pitchFamily="34" charset="0"/>
              </a:rPr>
              <a:t>заїхать</a:t>
            </a:r>
            <a:r>
              <a:rPr lang="uk-UA" sz="4800" dirty="0" smtClean="0">
                <a:solidFill>
                  <a:srgbClr val="7030A0"/>
                </a:solidFill>
                <a:latin typeface="Corbel" pitchFamily="34" charset="0"/>
              </a:rPr>
              <a:t> в …  </a:t>
            </a:r>
            <a:endParaRPr lang="ru-RU" sz="5400" dirty="0">
              <a:solidFill>
                <a:srgbClr val="7030A0"/>
              </a:solidFill>
              <a:latin typeface="Corbe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3438" y="4357695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dirty="0" smtClean="0">
                <a:solidFill>
                  <a:srgbClr val="7030A0"/>
                </a:solidFill>
                <a:latin typeface="Corbel" pitchFamily="34" charset="0"/>
              </a:rPr>
              <a:t>/Україну/</a:t>
            </a:r>
            <a:endParaRPr lang="ru-RU" sz="4800" dirty="0">
              <a:solidFill>
                <a:srgbClr val="7030A0"/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  <a:t>На панщині пшеницю жала,</a:t>
            </a:r>
            <a:b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  <a:t>втомилась і не </a:t>
            </a:r>
            <a:r>
              <a:rPr lang="uk-UA" dirty="0" err="1" smtClean="0">
                <a:solidFill>
                  <a:srgbClr val="FFFF00"/>
                </a:solidFill>
                <a:latin typeface="Monotype Corsiva" pitchFamily="66" charset="0"/>
              </a:rPr>
              <a:t>спочивать</a:t>
            </a:r>
            <a: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  <a:t>пішла в снопи, пошкандибала</a:t>
            </a:r>
            <a:b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dirty="0" smtClean="0">
                <a:solidFill>
                  <a:srgbClr val="FFFF00"/>
                </a:solidFill>
                <a:latin typeface="Monotype Corsiva" pitchFamily="66" charset="0"/>
              </a:rPr>
              <a:t>Івана, сина …</a:t>
            </a:r>
            <a:endParaRPr lang="ru-RU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43636" y="4929198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FF00"/>
                </a:solidFill>
                <a:latin typeface="Monotype Corsiva" pitchFamily="66" charset="0"/>
              </a:rPr>
              <a:t>/</a:t>
            </a:r>
            <a:r>
              <a:rPr lang="uk-UA" sz="4400" dirty="0" err="1" smtClean="0">
                <a:solidFill>
                  <a:srgbClr val="FFFF00"/>
                </a:solidFill>
                <a:latin typeface="Monotype Corsiva" pitchFamily="66" charset="0"/>
              </a:rPr>
              <a:t>годувать</a:t>
            </a:r>
            <a:r>
              <a:rPr lang="uk-UA" sz="4400" dirty="0" smtClean="0">
                <a:solidFill>
                  <a:srgbClr val="FFFF00"/>
                </a:solidFill>
                <a:latin typeface="Monotype Corsiva" pitchFamily="66" charset="0"/>
              </a:rPr>
              <a:t>/</a:t>
            </a:r>
            <a:endParaRPr lang="ru-RU" sz="4400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C000"/>
                </a:solidFill>
                <a:latin typeface="Arial Black" pitchFamily="34" charset="0"/>
              </a:rPr>
              <a:t>К  Р  О  С  В  О  Р  Д</a:t>
            </a:r>
            <a:endParaRPr lang="ru-RU" sz="4000" dirty="0">
              <a:solidFill>
                <a:srgbClr val="FFC00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214422"/>
            <a:ext cx="892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92D050"/>
                </a:solidFill>
                <a:latin typeface="Minion Pro SmBd" pitchFamily="18" charset="0"/>
              </a:rPr>
              <a:t>  1. Пишається над водою червона …       (1)  </a:t>
            </a:r>
            <a:endParaRPr lang="ru-RU" sz="3600" dirty="0">
              <a:solidFill>
                <a:srgbClr val="92D050"/>
              </a:solidFill>
              <a:latin typeface="Minion Pro SmBd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2000240"/>
            <a:ext cx="9001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92D050"/>
                </a:solidFill>
                <a:latin typeface="Minion Pro SmBd" pitchFamily="18" charset="0"/>
              </a:rPr>
              <a:t>2. Тече … з-під явора                                 (2)</a:t>
            </a:r>
            <a:r>
              <a:rPr lang="uk-UA" sz="3200" dirty="0" smtClean="0">
                <a:solidFill>
                  <a:srgbClr val="92D050"/>
                </a:solidFill>
                <a:latin typeface="Minion Pro SmBd" pitchFamily="18" charset="0"/>
              </a:rPr>
              <a:t> </a:t>
            </a:r>
            <a:endParaRPr lang="ru-RU" sz="3200" dirty="0">
              <a:solidFill>
                <a:srgbClr val="92D050"/>
              </a:solidFill>
              <a:latin typeface="Minion Pro SmB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928934"/>
            <a:ext cx="8858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92D050"/>
                </a:solidFill>
                <a:latin typeface="Minion Pro SmBd" pitchFamily="18" charset="0"/>
              </a:rPr>
              <a:t> 3. А над самою водою …    похилилась    (</a:t>
            </a:r>
            <a:r>
              <a:rPr lang="uk-UA" sz="3200" dirty="0" smtClean="0">
                <a:solidFill>
                  <a:srgbClr val="92D050"/>
                </a:solidFill>
                <a:latin typeface="Minion Pro SmBd" pitchFamily="18" charset="0"/>
              </a:rPr>
              <a:t>4)</a:t>
            </a:r>
            <a:endParaRPr lang="ru-RU" sz="3200" dirty="0">
              <a:solidFill>
                <a:srgbClr val="92D050"/>
              </a:solidFill>
              <a:latin typeface="Minion Pro SmB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857628"/>
            <a:ext cx="9001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92D050"/>
                </a:solidFill>
                <a:latin typeface="Minion Pro SmBd" pitchFamily="18" charset="0"/>
              </a:rPr>
              <a:t> </a:t>
            </a:r>
            <a:r>
              <a:rPr lang="uk-UA" sz="3600" dirty="0" smtClean="0">
                <a:solidFill>
                  <a:srgbClr val="92D050"/>
                </a:solidFill>
                <a:latin typeface="Minion Pro SmBd" pitchFamily="18" charset="0"/>
              </a:rPr>
              <a:t>4.  … моя </a:t>
            </a:r>
            <a:r>
              <a:rPr lang="uk-UA" sz="3600" dirty="0" err="1" smtClean="0">
                <a:solidFill>
                  <a:srgbClr val="92D050"/>
                </a:solidFill>
                <a:latin typeface="Minion Pro SmBd" pitchFamily="18" charset="0"/>
              </a:rPr>
              <a:t>вечірняя</a:t>
            </a:r>
            <a:r>
              <a:rPr lang="uk-UA" sz="3600" dirty="0" smtClean="0">
                <a:solidFill>
                  <a:srgbClr val="92D050"/>
                </a:solidFill>
                <a:latin typeface="Minion Pro SmBd" pitchFamily="18" charset="0"/>
              </a:rPr>
              <a:t>, зійди над горою        </a:t>
            </a:r>
            <a:r>
              <a:rPr lang="en-US" sz="3600" dirty="0" smtClean="0">
                <a:solidFill>
                  <a:srgbClr val="92D050"/>
                </a:solidFill>
                <a:latin typeface="Minion Pro SmBd" pitchFamily="18" charset="0"/>
              </a:rPr>
              <a:t> </a:t>
            </a:r>
            <a:r>
              <a:rPr lang="uk-UA" sz="3600" dirty="0" smtClean="0">
                <a:solidFill>
                  <a:srgbClr val="92D050"/>
                </a:solidFill>
                <a:latin typeface="Minion Pro SmBd" pitchFamily="18" charset="0"/>
              </a:rPr>
              <a:t>(1)</a:t>
            </a:r>
            <a:r>
              <a:rPr lang="uk-UA" sz="3200" dirty="0" smtClean="0">
                <a:solidFill>
                  <a:srgbClr val="92D050"/>
                </a:solidFill>
                <a:latin typeface="Minion Pro SmBd" pitchFamily="18" charset="0"/>
              </a:rPr>
              <a:t> </a:t>
            </a:r>
            <a:endParaRPr lang="ru-RU" sz="3200" dirty="0">
              <a:solidFill>
                <a:srgbClr val="92D050"/>
              </a:solidFill>
              <a:latin typeface="Minion Pro SmBd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64344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92D050"/>
                </a:solidFill>
                <a:latin typeface="Minion Pro SmBd" pitchFamily="18" charset="0"/>
              </a:rPr>
              <a:t> 5. Поклала … коло хати маленьких </a:t>
            </a:r>
          </a:p>
          <a:p>
            <a:r>
              <a:rPr lang="uk-UA" sz="3600" dirty="0">
                <a:solidFill>
                  <a:srgbClr val="92D050"/>
                </a:solidFill>
                <a:latin typeface="Minion Pro SmBd" pitchFamily="18" charset="0"/>
              </a:rPr>
              <a:t> </a:t>
            </a:r>
            <a:r>
              <a:rPr lang="uk-UA" sz="3600" dirty="0" smtClean="0">
                <a:solidFill>
                  <a:srgbClr val="92D050"/>
                </a:solidFill>
                <a:latin typeface="Minion Pro SmBd" pitchFamily="18" charset="0"/>
              </a:rPr>
              <a:t>      діточок своїх                                          (2</a:t>
            </a:r>
            <a:r>
              <a:rPr lang="uk-UA" sz="3600" dirty="0" smtClean="0">
                <a:solidFill>
                  <a:srgbClr val="92D050"/>
                </a:solidFill>
              </a:rPr>
              <a:t>)</a:t>
            </a:r>
            <a:endParaRPr lang="ru-RU" sz="3600" dirty="0">
              <a:solidFill>
                <a:srgbClr val="92D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500703"/>
            <a:ext cx="900115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92D050"/>
                </a:solidFill>
                <a:latin typeface="Minion Pro SmBd" pitchFamily="18" charset="0"/>
              </a:rPr>
              <a:t> </a:t>
            </a:r>
          </a:p>
          <a:p>
            <a:r>
              <a:rPr lang="uk-UA" sz="3200" dirty="0" smtClean="0">
                <a:solidFill>
                  <a:srgbClr val="92D050"/>
                </a:solidFill>
                <a:latin typeface="Minion Pro SmBd" pitchFamily="18" charset="0"/>
              </a:rPr>
              <a:t> </a:t>
            </a:r>
            <a:r>
              <a:rPr lang="uk-UA" sz="3600" dirty="0" smtClean="0">
                <a:solidFill>
                  <a:srgbClr val="92D050"/>
                </a:solidFill>
                <a:latin typeface="Minion Pro SmBd" pitchFamily="18" charset="0"/>
              </a:rPr>
              <a:t>6. Тихесенько  ..  </a:t>
            </a:r>
            <a:r>
              <a:rPr lang="uk-UA" sz="3600" dirty="0">
                <a:solidFill>
                  <a:srgbClr val="92D050"/>
                </a:solidFill>
                <a:latin typeface="Minion Pro SmBd" pitchFamily="18" charset="0"/>
              </a:rPr>
              <a:t>в</a:t>
            </a:r>
            <a:r>
              <a:rPr lang="uk-UA" sz="3600" dirty="0" smtClean="0">
                <a:solidFill>
                  <a:srgbClr val="92D050"/>
                </a:solidFill>
                <a:latin typeface="Minion Pro SmBd" pitchFamily="18" charset="0"/>
              </a:rPr>
              <a:t>іє                                    (5)</a:t>
            </a:r>
            <a:endParaRPr lang="ru-RU" sz="3600" dirty="0">
              <a:solidFill>
                <a:srgbClr val="92D050"/>
              </a:solidFill>
              <a:latin typeface="Minion Pro SmB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600" y="285728"/>
          <a:ext cx="8501118" cy="6072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0112"/>
                <a:gridCol w="850112"/>
                <a:gridCol w="850112"/>
                <a:gridCol w="850112"/>
                <a:gridCol w="850112"/>
                <a:gridCol w="850112"/>
                <a:gridCol w="850112"/>
                <a:gridCol w="850112"/>
                <a:gridCol w="850112"/>
                <a:gridCol w="850110"/>
              </a:tblGrid>
              <a:tr h="1012038"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1.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а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л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и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н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/>
                        <a:t>а</a:t>
                      </a:r>
                      <a:endParaRPr lang="ru-RU" sz="5400" b="1" dirty="0"/>
                    </a:p>
                  </a:txBody>
                  <a:tcPr/>
                </a:tc>
              </a:tr>
              <a:tr h="1012038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2.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в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д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а</a:t>
                      </a:r>
                      <a:endParaRPr lang="ru-RU" sz="5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12038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3.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в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е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р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rgbClr val="FF0000"/>
                          </a:solidFill>
                        </a:rPr>
                        <a:t>б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uk-UA" sz="5400" dirty="0" smtClean="0"/>
                        <a:t>а</a:t>
                      </a:r>
                      <a:endParaRPr lang="ru-RU" sz="5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12038"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4.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rgbClr val="FF0000"/>
                          </a:solidFill>
                        </a:rPr>
                        <a:t>з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о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р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е</a:t>
                      </a:r>
                      <a:endParaRPr lang="ru-RU" sz="5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203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5.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м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т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и</a:t>
                      </a:r>
                      <a:endParaRPr lang="ru-RU" sz="5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2038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6.</a:t>
                      </a:r>
                      <a:r>
                        <a:rPr lang="uk-UA" sz="5400" dirty="0" smtClean="0"/>
                        <a:t>в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і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т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е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b="1" dirty="0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5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uk-UA" sz="6000" dirty="0" smtClean="0">
                <a:solidFill>
                  <a:srgbClr val="00B0F0"/>
                </a:solidFill>
                <a:latin typeface="Minion Pro SmBd" pitchFamily="18" charset="0"/>
              </a:rPr>
              <a:t>Шевченкове </a:t>
            </a:r>
            <a:br>
              <a:rPr lang="uk-UA" sz="6000" dirty="0" smtClean="0">
                <a:solidFill>
                  <a:srgbClr val="00B0F0"/>
                </a:solidFill>
                <a:latin typeface="Minion Pro SmBd" pitchFamily="18" charset="0"/>
              </a:rPr>
            </a:br>
            <a:r>
              <a:rPr lang="uk-UA" sz="6000" dirty="0" smtClean="0">
                <a:solidFill>
                  <a:srgbClr val="00B0F0"/>
                </a:solidFill>
                <a:latin typeface="Minion Pro SmBd" pitchFamily="18" charset="0"/>
              </a:rPr>
              <a:t>                 слово</a:t>
            </a:r>
            <a:br>
              <a:rPr lang="uk-UA" sz="6000" dirty="0" smtClean="0">
                <a:solidFill>
                  <a:srgbClr val="00B0F0"/>
                </a:solidFill>
                <a:latin typeface="Minion Pro SmBd" pitchFamily="18" charset="0"/>
              </a:rPr>
            </a:br>
            <a:r>
              <a:rPr lang="uk-UA" sz="6000" dirty="0" smtClean="0">
                <a:solidFill>
                  <a:srgbClr val="00B0F0"/>
                </a:solidFill>
                <a:latin typeface="Minion Pro SmBd" pitchFamily="18" charset="0"/>
              </a:rPr>
              <a:t>                        в віках </a:t>
            </a:r>
            <a:br>
              <a:rPr lang="uk-UA" sz="6000" dirty="0" smtClean="0">
                <a:solidFill>
                  <a:srgbClr val="00B0F0"/>
                </a:solidFill>
                <a:latin typeface="Minion Pro SmBd" pitchFamily="18" charset="0"/>
              </a:rPr>
            </a:br>
            <a:r>
              <a:rPr lang="uk-UA" sz="6000" dirty="0" smtClean="0">
                <a:solidFill>
                  <a:srgbClr val="00B0F0"/>
                </a:solidFill>
                <a:latin typeface="Minion Pro SmBd" pitchFamily="18" charset="0"/>
              </a:rPr>
              <a:t>                           не старіє</a:t>
            </a:r>
            <a:endParaRPr lang="ru-RU" sz="6000" dirty="0">
              <a:solidFill>
                <a:srgbClr val="00B0F0"/>
              </a:solidFill>
              <a:latin typeface="Minion Pro SmBd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uk-UA" sz="3600" i="1" u="sng" dirty="0" smtClean="0">
                <a:solidFill>
                  <a:srgbClr val="002060"/>
                </a:solidFill>
              </a:rPr>
              <a:t>Національна  </a:t>
            </a:r>
            <a:r>
              <a:rPr lang="uk-UA" sz="3600" i="1" u="sng" dirty="0" smtClean="0">
                <a:solidFill>
                  <a:srgbClr val="002060"/>
                </a:solidFill>
              </a:rPr>
              <a:t>Б</a:t>
            </a:r>
            <a:r>
              <a:rPr lang="uk-UA" sz="3600" i="1" u="sng" dirty="0" smtClean="0">
                <a:solidFill>
                  <a:srgbClr val="002060"/>
                </a:solidFill>
              </a:rPr>
              <a:t>іблія  </a:t>
            </a:r>
            <a:r>
              <a:rPr lang="uk-UA" sz="3600" i="1" u="sng" dirty="0" smtClean="0">
                <a:solidFill>
                  <a:srgbClr val="002060"/>
                </a:solidFill>
              </a:rPr>
              <a:t>України</a:t>
            </a:r>
            <a:endParaRPr lang="ru-RU" sz="3600" i="1" u="sng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4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2984"/>
            <a:ext cx="9144000" cy="571501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61447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0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3714752"/>
            <a:ext cx="3810000" cy="3143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0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0"/>
            <a:ext cx="3071801" cy="3786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 descr="1353721449-0489887-www.nevsepic.com.u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000364" cy="378619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03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0"/>
            <a:ext cx="3071834" cy="378616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 rot="20112872">
            <a:off x="285720" y="4643446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Картини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401533">
            <a:off x="6500826" y="4786322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Шевченка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274638"/>
            <a:ext cx="340042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0"/>
            <a:ext cx="5357818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9466794">
            <a:off x="-148259" y="1734727"/>
            <a:ext cx="41689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Наймичка</a:t>
            </a:r>
            <a:endParaRPr lang="ru-RU" sz="54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z0k0FT3gp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images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285728"/>
            <a:ext cx="83582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solidFill>
                  <a:srgbClr val="FFFF00"/>
                </a:solidFill>
                <a:latin typeface="Comic Sans MS" pitchFamily="66" charset="0"/>
              </a:rPr>
              <a:t>Співець  українського  народу</a:t>
            </a:r>
            <a:endParaRPr lang="ru-RU" sz="4400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i="1" u="sng" dirty="0" smtClean="0">
                <a:solidFill>
                  <a:srgbClr val="C00000"/>
                </a:solidFill>
              </a:rPr>
              <a:t>С к л а д и    п р и с л і в </a:t>
            </a:r>
            <a:r>
              <a:rPr lang="en-US" i="1" u="sng" dirty="0" smtClean="0">
                <a:solidFill>
                  <a:srgbClr val="C00000"/>
                </a:solidFill>
              </a:rPr>
              <a:t>’</a:t>
            </a:r>
            <a:r>
              <a:rPr lang="uk-UA" i="1" u="sng" dirty="0" smtClean="0">
                <a:solidFill>
                  <a:srgbClr val="C00000"/>
                </a:solidFill>
              </a:rPr>
              <a:t> я</a:t>
            </a:r>
            <a:endParaRPr lang="ru-RU" i="1" u="sng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500174"/>
            <a:ext cx="864399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uk-UA" sz="2000" dirty="0" smtClean="0"/>
          </a:p>
          <a:p>
            <a:pPr marL="342900" indent="-342900">
              <a:buAutoNum type="arabicPeriod"/>
            </a:pPr>
            <a:r>
              <a:rPr lang="uk-UA" sz="2800" dirty="0" smtClean="0">
                <a:solidFill>
                  <a:srgbClr val="7030A0"/>
                </a:solidFill>
              </a:rPr>
              <a:t>Шевченко Тарас наче…</a:t>
            </a:r>
            <a:r>
              <a:rPr lang="uk-UA" sz="2000" dirty="0" smtClean="0">
                <a:solidFill>
                  <a:srgbClr val="7030A0"/>
                </a:solidFill>
              </a:rPr>
              <a:t>                                                 </a:t>
            </a:r>
            <a:r>
              <a:rPr lang="uk-UA" sz="2000" b="1" dirty="0" smtClean="0">
                <a:solidFill>
                  <a:srgbClr val="7030A0"/>
                </a:solidFill>
              </a:rPr>
              <a:t> </a:t>
            </a:r>
            <a:r>
              <a:rPr lang="uk-UA" sz="2800" b="1" dirty="0" smtClean="0">
                <a:solidFill>
                  <a:srgbClr val="00B0F0"/>
                </a:solidFill>
              </a:rPr>
              <a:t>зорі</a:t>
            </a:r>
            <a:endParaRPr lang="uk-UA" sz="2000" b="1" dirty="0" smtClean="0">
              <a:solidFill>
                <a:srgbClr val="00B0F0"/>
              </a:solidFill>
            </a:endParaRPr>
          </a:p>
          <a:p>
            <a:pPr marL="342900" indent="-342900">
              <a:buAutoNum type="arabicPeriod"/>
            </a:pPr>
            <a:endParaRPr lang="uk-UA" sz="2000" dirty="0" smtClean="0"/>
          </a:p>
          <a:p>
            <a:pPr marL="342900" indent="-342900">
              <a:buAutoNum type="arabicPeriod"/>
            </a:pPr>
            <a:endParaRPr lang="uk-UA" sz="2000" dirty="0" smtClean="0"/>
          </a:p>
          <a:p>
            <a:pPr marL="342900" indent="-342900">
              <a:buAutoNum type="arabicPeriod"/>
            </a:pPr>
            <a:r>
              <a:rPr lang="uk-UA" sz="2800" dirty="0" smtClean="0">
                <a:solidFill>
                  <a:srgbClr val="7030A0"/>
                </a:solidFill>
              </a:rPr>
              <a:t>Шевченкові твори сяють, мов</a:t>
            </a:r>
            <a:r>
              <a:rPr lang="uk-UA" sz="3200" dirty="0" smtClean="0">
                <a:solidFill>
                  <a:srgbClr val="7030A0"/>
                </a:solidFill>
              </a:rPr>
              <a:t>…   </a:t>
            </a:r>
            <a:r>
              <a:rPr lang="uk-UA" sz="2800" dirty="0" smtClean="0">
                <a:solidFill>
                  <a:srgbClr val="7030A0"/>
                </a:solidFill>
              </a:rPr>
              <a:t>          </a:t>
            </a:r>
            <a:r>
              <a:rPr lang="uk-UA" sz="2800" b="1" dirty="0" smtClean="0">
                <a:solidFill>
                  <a:srgbClr val="00B0F0"/>
                </a:solidFill>
              </a:rPr>
              <a:t>сонце для нас</a:t>
            </a:r>
            <a:endParaRPr lang="uk-UA" sz="2000" b="1" dirty="0" smtClean="0">
              <a:solidFill>
                <a:srgbClr val="00B0F0"/>
              </a:solidFill>
            </a:endParaRPr>
          </a:p>
          <a:p>
            <a:pPr marL="342900" indent="-342900">
              <a:buAutoNum type="arabicPeriod"/>
            </a:pPr>
            <a:endParaRPr lang="uk-UA" sz="2000" dirty="0" smtClean="0"/>
          </a:p>
          <a:p>
            <a:pPr marL="342900" indent="-342900">
              <a:buAutoNum type="arabicPeriod"/>
            </a:pPr>
            <a:endParaRPr lang="uk-UA" sz="2000" dirty="0" smtClean="0"/>
          </a:p>
          <a:p>
            <a:pPr marL="342900" indent="-342900">
              <a:buAutoNum type="arabicPeriod"/>
            </a:pPr>
            <a:r>
              <a:rPr lang="uk-UA" sz="2800" dirty="0" smtClean="0">
                <a:solidFill>
                  <a:srgbClr val="7030A0"/>
                </a:solidFill>
              </a:rPr>
              <a:t>Шевченків </a:t>
            </a:r>
            <a:r>
              <a:rPr lang="uk-UA" sz="2800" dirty="0" err="1" smtClean="0">
                <a:solidFill>
                  <a:srgbClr val="7030A0"/>
                </a:solidFill>
              </a:rPr>
              <a:t>“Кобзар”</a:t>
            </a:r>
            <a:r>
              <a:rPr lang="uk-UA" sz="2800" dirty="0" smtClean="0">
                <a:solidFill>
                  <a:srgbClr val="7030A0"/>
                </a:solidFill>
              </a:rPr>
              <a:t> – то для народу…  </a:t>
            </a:r>
            <a:r>
              <a:rPr lang="uk-UA" sz="2800" b="1" dirty="0" smtClean="0">
                <a:solidFill>
                  <a:srgbClr val="00B0F0"/>
                </a:solidFill>
              </a:rPr>
              <a:t>не </a:t>
            </a:r>
            <a:r>
              <a:rPr lang="uk-UA" sz="2800" b="1" dirty="0" err="1" smtClean="0">
                <a:solidFill>
                  <a:srgbClr val="00B0F0"/>
                </a:solidFill>
              </a:rPr>
              <a:t>забудем</a:t>
            </a:r>
            <a:endParaRPr lang="uk-UA" sz="2000" b="1" dirty="0" smtClean="0">
              <a:solidFill>
                <a:srgbClr val="00B0F0"/>
              </a:solidFill>
            </a:endParaRPr>
          </a:p>
          <a:p>
            <a:pPr marL="342900" indent="-342900">
              <a:buAutoNum type="arabicPeriod"/>
            </a:pPr>
            <a:endParaRPr lang="uk-UA" sz="2000" dirty="0" smtClean="0"/>
          </a:p>
          <a:p>
            <a:pPr marL="342900" indent="-342900">
              <a:buAutoNum type="arabicPeriod"/>
            </a:pPr>
            <a:endParaRPr lang="uk-UA" sz="2000" dirty="0" smtClean="0"/>
          </a:p>
          <a:p>
            <a:pPr marL="342900" indent="-342900">
              <a:buAutoNum type="arabicPeriod"/>
            </a:pPr>
            <a:r>
              <a:rPr lang="uk-UA" sz="2800" dirty="0" smtClean="0">
                <a:solidFill>
                  <a:srgbClr val="7030A0"/>
                </a:solidFill>
              </a:rPr>
              <a:t>Ми Шевченка славить </a:t>
            </a:r>
            <a:r>
              <a:rPr lang="uk-UA" sz="2800" dirty="0" err="1" smtClean="0">
                <a:solidFill>
                  <a:srgbClr val="7030A0"/>
                </a:solidFill>
              </a:rPr>
              <a:t>будем</a:t>
            </a:r>
            <a:r>
              <a:rPr lang="uk-UA" sz="2800" dirty="0" smtClean="0">
                <a:solidFill>
                  <a:srgbClr val="7030A0"/>
                </a:solidFill>
              </a:rPr>
              <a:t> і ніколи</a:t>
            </a:r>
            <a:r>
              <a:rPr lang="uk-UA" sz="2000" dirty="0" smtClean="0">
                <a:solidFill>
                  <a:srgbClr val="7030A0"/>
                </a:solidFill>
              </a:rPr>
              <a:t>…    </a:t>
            </a:r>
            <a:r>
              <a:rPr lang="uk-UA" sz="2800" b="1" dirty="0" smtClean="0">
                <a:solidFill>
                  <a:srgbClr val="00B0F0"/>
                </a:solidFill>
              </a:rPr>
              <a:t>великий дар</a:t>
            </a:r>
            <a:endParaRPr lang="uk-UA" sz="2000" b="1" dirty="0" smtClean="0">
              <a:solidFill>
                <a:srgbClr val="00B0F0"/>
              </a:solidFill>
            </a:endParaRPr>
          </a:p>
          <a:p>
            <a:pPr marL="342900" indent="-342900">
              <a:buAutoNum type="arabicPeriod"/>
            </a:pPr>
            <a:endParaRPr lang="uk-UA" sz="2000" dirty="0" smtClean="0"/>
          </a:p>
          <a:p>
            <a:pPr marL="342900" indent="-342900"/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2984"/>
            <a:ext cx="4000496" cy="3929090"/>
          </a:xfrm>
        </p:spPr>
        <p:txBody>
          <a:bodyPr>
            <a:normAutofit/>
          </a:bodyPr>
          <a:lstStyle/>
          <a:p>
            <a:r>
              <a:rPr lang="uk-UA" sz="6600" dirty="0" smtClean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Ми тебе не </a:t>
            </a:r>
            <a:r>
              <a:rPr lang="uk-UA" sz="6600" dirty="0" err="1" smtClean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забудем</a:t>
            </a:r>
            <a:r>
              <a:rPr lang="uk-UA" sz="6600" dirty="0" smtClean="0">
                <a:ln>
                  <a:solidFill>
                    <a:srgbClr val="00B0F0"/>
                  </a:solidFill>
                </a:ln>
                <a:latin typeface="Monotype Corsiva" pitchFamily="66" charset="0"/>
              </a:rPr>
              <a:t>, Тарасе!</a:t>
            </a:r>
            <a:endParaRPr lang="ru-RU" sz="6600" dirty="0">
              <a:ln>
                <a:solidFill>
                  <a:srgbClr val="00B0F0"/>
                </a:solidFill>
              </a:ln>
              <a:latin typeface="Monotype Corsiva" pitchFamily="66" charset="0"/>
            </a:endParaRPr>
          </a:p>
        </p:txBody>
      </p:sp>
      <p:pic>
        <p:nvPicPr>
          <p:cNvPr id="4" name="Рисунок 3" descr="imgpre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116050"/>
            <a:ext cx="5286380" cy="674195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/>
          </a:bodyPr>
          <a:lstStyle/>
          <a:p>
            <a:r>
              <a:rPr lang="uk-UA" sz="5400" dirty="0" err="1" smtClean="0">
                <a:latin typeface="Bookman Old Style" pitchFamily="18" charset="0"/>
              </a:rPr>
              <a:t>Пам</a:t>
            </a:r>
            <a:r>
              <a:rPr lang="en-US" sz="5400" dirty="0" smtClean="0">
                <a:latin typeface="Bookman Old Style" pitchFamily="18" charset="0"/>
              </a:rPr>
              <a:t>’</a:t>
            </a:r>
            <a:r>
              <a:rPr lang="uk-UA" sz="5400" dirty="0" err="1" smtClean="0">
                <a:latin typeface="Bookman Old Style" pitchFamily="18" charset="0"/>
              </a:rPr>
              <a:t>ятники</a:t>
            </a:r>
            <a:r>
              <a:rPr lang="uk-UA" sz="5400" dirty="0" smtClean="0">
                <a:latin typeface="Bookman Old Style" pitchFamily="18" charset="0"/>
              </a:rPr>
              <a:t> Т.Г.Шевченку</a:t>
            </a:r>
            <a:br>
              <a:rPr lang="uk-UA" sz="5400" dirty="0" smtClean="0">
                <a:latin typeface="Bookman Old Style" pitchFamily="18" charset="0"/>
              </a:rPr>
            </a:br>
            <a:r>
              <a:rPr lang="uk-UA" sz="5400" dirty="0" smtClean="0">
                <a:latin typeface="Bookman Old Style" pitchFamily="18" charset="0"/>
              </a:rPr>
              <a:t>в країнах світу</a:t>
            </a:r>
            <a:endParaRPr lang="ru-RU" sz="5400" dirty="0">
              <a:latin typeface="Bookman Old Style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2910" y="428604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00B050"/>
                </a:solidFill>
                <a:latin typeface="Bookman Old Style" pitchFamily="18" charset="0"/>
              </a:rPr>
              <a:t>Київ</a:t>
            </a:r>
            <a:r>
              <a:rPr lang="ru-RU" sz="3600" dirty="0" smtClean="0">
                <a:solidFill>
                  <a:srgbClr val="00B050"/>
                </a:solidFill>
                <a:latin typeface="Bookman Old Style" pitchFamily="18" charset="0"/>
              </a:rPr>
              <a:t>. Парк </a:t>
            </a:r>
            <a:r>
              <a:rPr lang="ru-RU" sz="3600" dirty="0" err="1" smtClean="0">
                <a:solidFill>
                  <a:srgbClr val="00B050"/>
                </a:solidFill>
                <a:latin typeface="Bookman Old Style" pitchFamily="18" charset="0"/>
              </a:rPr>
              <a:t>Шевченка</a:t>
            </a:r>
            <a:endParaRPr lang="ru-RU" sz="36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  <a:t>І мене в сім</a:t>
            </a:r>
            <a:r>
              <a:rPr lang="en-US" sz="4900" i="1" u="sng" dirty="0" smtClean="0">
                <a:solidFill>
                  <a:schemeClr val="accent2">
                    <a:lumMod val="75000"/>
                  </a:schemeClr>
                </a:solidFill>
              </a:rPr>
              <a:t>’</a:t>
            </a:r>
            <a: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  <a:t>ї великій</a:t>
            </a:r>
            <a:b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  <a:t>В сім</a:t>
            </a:r>
            <a:r>
              <a:rPr lang="en-US" sz="4900" i="1" u="sng" dirty="0" smtClean="0">
                <a:solidFill>
                  <a:schemeClr val="accent2">
                    <a:lumMod val="75000"/>
                  </a:schemeClr>
                </a:solidFill>
              </a:rPr>
              <a:t>’</a:t>
            </a:r>
            <a: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  <a:t>ї вольній, новій</a:t>
            </a:r>
            <a:b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  <a:t>Не забудьте пом</a:t>
            </a:r>
            <a:r>
              <a:rPr lang="en-US" sz="4900" i="1" u="sng" dirty="0" smtClean="0">
                <a:solidFill>
                  <a:schemeClr val="accent2">
                    <a:lumMod val="75000"/>
                  </a:schemeClr>
                </a:solidFill>
              </a:rPr>
              <a:t>’</a:t>
            </a:r>
            <a:r>
              <a:rPr lang="uk-UA" sz="4900" i="1" u="sng" dirty="0" err="1" smtClean="0">
                <a:solidFill>
                  <a:schemeClr val="accent2">
                    <a:lumMod val="75000"/>
                  </a:schemeClr>
                </a:solidFill>
              </a:rPr>
              <a:t>янути</a:t>
            </a:r>
            <a: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  <a:t>не злим,тихим словом.</a:t>
            </a:r>
            <a:br>
              <a:rPr lang="uk-UA" sz="4900" i="1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900" i="1" u="sng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900" i="1" u="sng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                          </a:t>
            </a:r>
            <a:r>
              <a:rPr lang="uk-UA" sz="4900" dirty="0" smtClean="0">
                <a:solidFill>
                  <a:schemeClr val="accent2">
                    <a:lumMod val="75000"/>
                  </a:schemeClr>
                </a:solidFill>
              </a:rPr>
              <a:t>Т.Шевченко</a:t>
            </a:r>
            <a:endParaRPr lang="ru-RU" sz="49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9913737">
            <a:off x="6028" y="752602"/>
            <a:ext cx="3202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err="1" smtClean="0">
                <a:solidFill>
                  <a:srgbClr val="FF0000"/>
                </a:solidFill>
              </a:rPr>
              <a:t>Грузія</a:t>
            </a:r>
            <a:r>
              <a:rPr lang="ru-RU" sz="3600" i="1" dirty="0" smtClean="0">
                <a:solidFill>
                  <a:srgbClr val="FF0000"/>
                </a:solidFill>
              </a:rPr>
              <a:t>. </a:t>
            </a:r>
            <a:r>
              <a:rPr lang="ru-RU" sz="3600" i="1" dirty="0" err="1" smtClean="0">
                <a:solidFill>
                  <a:srgbClr val="FF0000"/>
                </a:solidFill>
              </a:rPr>
              <a:t>Тбілісі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Алмати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 </a:t>
            </a:r>
            <a:r>
              <a:rPr lang="ru-RU" sz="28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Перетин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проспекту </a:t>
            </a:r>
            <a:r>
              <a:rPr lang="ru-RU" sz="28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Достик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і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вулиці</a:t>
            </a:r>
            <a:r>
              <a:rPr lang="ru-RU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Шевченка</a:t>
            </a: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2911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072198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184973">
            <a:off x="5776841" y="2357930"/>
            <a:ext cx="3541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Парагвай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274638"/>
            <a:ext cx="4543428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0"/>
            <a:ext cx="578644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9829709">
            <a:off x="10992" y="2107186"/>
            <a:ext cx="32029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i="1" dirty="0" smtClean="0">
                <a:solidFill>
                  <a:srgbClr val="00B050"/>
                </a:solidFill>
              </a:rPr>
              <a:t>Варшава</a:t>
            </a:r>
          </a:p>
          <a:p>
            <a:pPr algn="ctr"/>
            <a:r>
              <a:rPr lang="uk-UA" sz="6000" i="1" dirty="0" smtClean="0">
                <a:solidFill>
                  <a:srgbClr val="00B050"/>
                </a:solidFill>
              </a:rPr>
              <a:t>Польща</a:t>
            </a:r>
            <a:endParaRPr lang="ru-RU" sz="6000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9058" y="274638"/>
            <a:ext cx="475774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0"/>
            <a:ext cx="6786578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9922159">
            <a:off x="33554" y="2006338"/>
            <a:ext cx="26283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dirty="0" smtClean="0">
                <a:solidFill>
                  <a:srgbClr val="FF0000"/>
                </a:solidFill>
              </a:rPr>
              <a:t>Б а к у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2643182"/>
            <a:ext cx="4000528" cy="22860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images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928670"/>
            <a:ext cx="5786446" cy="43398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Б і о г р а ф і я </a:t>
            </a:r>
            <a:endParaRPr lang="ru-RU" sz="60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8794" y="1785926"/>
            <a:ext cx="5286412" cy="492922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868346"/>
          </a:xfrm>
        </p:spPr>
        <p:txBody>
          <a:bodyPr>
            <a:noAutofit/>
          </a:bodyPr>
          <a:lstStyle/>
          <a:p>
            <a:r>
              <a:rPr lang="uk-UA" sz="54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Шевченкова    хата</a:t>
            </a:r>
            <a:endParaRPr lang="ru-RU" sz="5400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2758228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5051628" cy="5500702"/>
          </a:xfrm>
          <a:prstGeom prst="rect">
            <a:avLst/>
          </a:prstGeom>
        </p:spPr>
      </p:pic>
      <p:pic>
        <p:nvPicPr>
          <p:cNvPr id="4" name="Рисунок 3" descr="xata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357298"/>
            <a:ext cx="4071934" cy="5500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2286016" cy="6011882"/>
          </a:xfrm>
        </p:spPr>
        <p:txBody>
          <a:bodyPr>
            <a:normAutofit/>
          </a:bodyPr>
          <a:lstStyle/>
          <a:p>
            <a:r>
              <a:rPr lang="uk-UA" sz="5400" dirty="0" smtClean="0">
                <a:solidFill>
                  <a:srgbClr val="C00000"/>
                </a:solidFill>
              </a:rPr>
              <a:t>Сім</a:t>
            </a:r>
            <a:r>
              <a:rPr lang="en-US" sz="5400" dirty="0" smtClean="0">
                <a:solidFill>
                  <a:srgbClr val="C00000"/>
                </a:solidFill>
              </a:rPr>
              <a:t>’</a:t>
            </a:r>
            <a:r>
              <a:rPr lang="uk-UA" sz="5400" dirty="0" smtClean="0">
                <a:solidFill>
                  <a:srgbClr val="C00000"/>
                </a:solidFill>
              </a:rPr>
              <a:t>я</a:t>
            </a:r>
            <a:br>
              <a:rPr lang="uk-UA" sz="5400" dirty="0" smtClean="0">
                <a:solidFill>
                  <a:srgbClr val="C00000"/>
                </a:solidFill>
              </a:rPr>
            </a:br>
            <a:r>
              <a:rPr lang="uk-UA" sz="5400" dirty="0" smtClean="0">
                <a:solidFill>
                  <a:srgbClr val="C00000"/>
                </a:solidFill>
              </a:rPr>
              <a:t/>
            </a:r>
            <a:br>
              <a:rPr lang="uk-UA" sz="5400" dirty="0" smtClean="0">
                <a:solidFill>
                  <a:srgbClr val="C00000"/>
                </a:solidFill>
              </a:rPr>
            </a:br>
            <a:r>
              <a:rPr lang="uk-UA" sz="5400" dirty="0" smtClean="0">
                <a:solidFill>
                  <a:srgbClr val="C00000"/>
                </a:solidFill>
              </a:rPr>
              <a:t>Тараса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2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0298" y="1"/>
            <a:ext cx="6643702" cy="685800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загруженно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9872093">
            <a:off x="-23923" y="873856"/>
            <a:ext cx="2904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latin typeface="Arno Pro" pitchFamily="18" charset="0"/>
              </a:rPr>
              <a:t>Наука  у  дяка</a:t>
            </a:r>
            <a:endParaRPr lang="ru-RU" sz="3600" dirty="0">
              <a:solidFill>
                <a:schemeClr val="bg2">
                  <a:lumMod val="25000"/>
                </a:schemeClr>
              </a:solidFill>
              <a:latin typeface="Arno Pro" pitchFamily="18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images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0"/>
            <a:ext cx="3357554" cy="6858000"/>
          </a:xfrm>
          <a:prstGeom prst="rect">
            <a:avLst/>
          </a:prstGeom>
        </p:spPr>
      </p:pic>
      <p:pic>
        <p:nvPicPr>
          <p:cNvPr id="4" name="Рисунок 3" descr="z0k0FT3gpr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86446" cy="43455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44" y="4643446"/>
            <a:ext cx="55721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Перші  рядки</a:t>
            </a:r>
          </a:p>
          <a:p>
            <a:pPr algn="ctr"/>
            <a:r>
              <a:rPr lang="uk-UA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майбутнього  поета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9048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images (9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7892" cy="3429000"/>
          </a:xfrm>
          <a:prstGeom prst="rect">
            <a:avLst/>
          </a:prstGeom>
        </p:spPr>
      </p:pic>
      <p:pic>
        <p:nvPicPr>
          <p:cNvPr id="4" name="Рисунок 3" descr="images (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6612" y="3429000"/>
            <a:ext cx="4747389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7752" y="1000108"/>
            <a:ext cx="4071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i="1" dirty="0" smtClean="0">
                <a:solidFill>
                  <a:srgbClr val="FF0000"/>
                </a:solidFill>
              </a:rPr>
              <a:t> Поетична </a:t>
            </a:r>
          </a:p>
          <a:p>
            <a:pPr algn="r"/>
            <a:r>
              <a:rPr lang="uk-UA" sz="4000" i="1" dirty="0">
                <a:solidFill>
                  <a:srgbClr val="FF0000"/>
                </a:solidFill>
              </a:rPr>
              <a:t> </a:t>
            </a:r>
            <a:r>
              <a:rPr lang="uk-UA" sz="4000" i="1" dirty="0" smtClean="0">
                <a:solidFill>
                  <a:srgbClr val="FF0000"/>
                </a:solidFill>
              </a:rPr>
              <a:t>                       творчість</a:t>
            </a:r>
            <a:endParaRPr lang="ru-RU" sz="4000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429132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i="1" dirty="0" smtClean="0">
                <a:solidFill>
                  <a:srgbClr val="FF0000"/>
                </a:solidFill>
              </a:rPr>
              <a:t> Т. Г. Шевченка</a:t>
            </a:r>
            <a:endParaRPr lang="ru-RU" sz="40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</TotalTime>
  <Words>313</Words>
  <Application>Microsoft Office PowerPoint</Application>
  <PresentationFormat>Экран (4:3)</PresentationFormat>
  <Paragraphs>100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Кобзарем його ми звемо  Так від роду і до роду:  Кожний вірш свій і поему  Він присвячував народу.           М. Рильський                          </vt:lpstr>
      <vt:lpstr>Шевченкове                   слово                         в віках                             не старіє</vt:lpstr>
      <vt:lpstr>І мене в сім’ї великій  В сім’ї вольній, новій  Не забудьте пом’янути  не злим,тихим словом.                            Т.Шевченко</vt:lpstr>
      <vt:lpstr>Б і о г р а ф і я </vt:lpstr>
      <vt:lpstr>Шевченкова    хата</vt:lpstr>
      <vt:lpstr>Сім’я  Тараса</vt:lpstr>
      <vt:lpstr>Слайд 7</vt:lpstr>
      <vt:lpstr>Слайд 8</vt:lpstr>
      <vt:lpstr>Слайд 9</vt:lpstr>
      <vt:lpstr>Слайд 10</vt:lpstr>
      <vt:lpstr>Чи знаєте ви   твори   Т.Г.Шевченка?</vt:lpstr>
      <vt:lpstr>Дивлюся, аж світає,  Край неба палає  Соловейко в темнім гаї  сонце …</vt:lpstr>
      <vt:lpstr>Тече вода з-під явора  Яром на долину.  Пишається над водою  Червона …</vt:lpstr>
      <vt:lpstr>Садок вишневий коло хати,  Хрущі над вишнями гудуть.  Плугатарі з плугами йдуть  Співають, ідучи …</vt:lpstr>
      <vt:lpstr>Не  називаю  її  раєм   Тієї  хатиночки  у …</vt:lpstr>
      <vt:lpstr>В лиху годину,  якось недавно довелось  мені заїхать в …  </vt:lpstr>
      <vt:lpstr>На панщині пшеницю жала,  втомилась і не спочивать  пішла в снопи, пошкандибала  Івана, сина …</vt:lpstr>
      <vt:lpstr>К  Р  О  С  В  О  Р  Д</vt:lpstr>
      <vt:lpstr>Слайд 19</vt:lpstr>
      <vt:lpstr>Національна  Біблія  України</vt:lpstr>
      <vt:lpstr>Слайд 21</vt:lpstr>
      <vt:lpstr>Слайд 22</vt:lpstr>
      <vt:lpstr>Слайд 23</vt:lpstr>
      <vt:lpstr>Слайд 24</vt:lpstr>
      <vt:lpstr>Слайд 25</vt:lpstr>
      <vt:lpstr>С к л а д и    п р и с л і в ’ я</vt:lpstr>
      <vt:lpstr>Ми тебе не забудем, Тарасе!</vt:lpstr>
      <vt:lpstr>Пам’ятники Т.Г.Шевченку в країнах світу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Кобзарем його ми звемо  Так від роду і до роду:  Кожний вірш свій і поему  Він присвячував народу.           М. Рильський                          </dc:title>
  <dc:creator>Admin</dc:creator>
  <cp:lastModifiedBy>Admin</cp:lastModifiedBy>
  <cp:revision>34</cp:revision>
  <dcterms:created xsi:type="dcterms:W3CDTF">2014-02-26T20:22:45Z</dcterms:created>
  <dcterms:modified xsi:type="dcterms:W3CDTF">2014-03-04T09:13:04Z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707772</vt:lpwstr>
  </property>
  <property fmtid="{D5CDD505-2E9C-101B-9397-08002B2CF9AE}" name="NXPowerLiteVersion" pid="3">
    <vt:lpwstr>D4.1.4</vt:lpwstr>
  </property>
</Properties>
</file>