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7" r:id="rId3"/>
    <p:sldId id="258" r:id="rId4"/>
    <p:sldId id="285" r:id="rId5"/>
    <p:sldId id="286" r:id="rId6"/>
    <p:sldId id="260" r:id="rId7"/>
    <p:sldId id="259" r:id="rId8"/>
    <p:sldId id="263" r:id="rId9"/>
    <p:sldId id="261" r:id="rId10"/>
    <p:sldId id="267" r:id="rId11"/>
    <p:sldId id="264" r:id="rId12"/>
    <p:sldId id="266" r:id="rId13"/>
    <p:sldId id="265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4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509654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262112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13682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612375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439359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0092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285908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997901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031822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939352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43320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ECE42-F18C-43E8-842C-E6290210315D}" type="datetimeFigureOut">
              <a:rPr lang="uk-UA" smtClean="0"/>
              <a:pPr/>
              <a:t>27.01.2014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48F20-680E-4461-ABD5-16DABE4A194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584271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1926" TargetMode="External"/><Relationship Id="rId3" Type="http://schemas.openxmlformats.org/officeDocument/2006/relationships/hyperlink" Target="http://uk.wikipedia.org/wiki/%D0%9F%D0%BE%D0%BB%D1%82%D0%B0%D0%B2%D0%B0" TargetMode="External"/><Relationship Id="rId7" Type="http://schemas.openxmlformats.org/officeDocument/2006/relationships/hyperlink" Target="http://uk.wikipedia.org/wiki/1922" TargetMode="External"/><Relationship Id="rId12" Type="http://schemas.openxmlformats.org/officeDocument/2006/relationships/hyperlink" Target="http://uk.wikipedia.org/wiki/%D0%9C%D0%B0%D0%BA%D0%B0%D1%80%D0%B5%D0%BD%D0%BA%D0%BE_%D0%90%D0%BD%D1%82%D0%BE%D0%BD_%D0%A1%D0%B5%D0%BC%D0%B5%D0%BD%D0%BE%D0%B2%D0%B8%D1%87" TargetMode="External"/><Relationship Id="rId2" Type="http://schemas.openxmlformats.org/officeDocument/2006/relationships/hyperlink" Target="http://uk.wikipedia.org/wiki/1906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k.wikipedia.org/wiki/%D0%93%D1%96%D0%BC%D0%BD%D0%B0%D0%B7%D1%96%D1%8F" TargetMode="External"/><Relationship Id="rId11" Type="http://schemas.openxmlformats.org/officeDocument/2006/relationships/hyperlink" Target="http://uk.wikipedia.org/wiki/%D0%90%D1%81%D0%BF%D1%96%D1%80%D0%B0%D0%BD%D1%82%D1%83%D1%80%D0%B0" TargetMode="External"/><Relationship Id="rId5" Type="http://schemas.openxmlformats.org/officeDocument/2006/relationships/hyperlink" Target="http://uk.wikipedia.org/wiki/%D0%86%D0%B2%D0%B0%D0%BD%D0%B5%D0%BD%D0%BA%D0%BE_%D0%94%D0%BC%D0%B8%D1%82%D1%80%D0%BE_%D0%9E%D0%BB%D0%B5%D0%BA%D1%81%D1%96%D0%B9%D0%BE%D0%B2%D0%B8%D1%87" TargetMode="External"/><Relationship Id="rId10" Type="http://schemas.openxmlformats.org/officeDocument/2006/relationships/hyperlink" Target="http://uk.wikipedia.org/wiki/1931" TargetMode="External"/><Relationship Id="rId4" Type="http://schemas.openxmlformats.org/officeDocument/2006/relationships/hyperlink" Target="http://uk.wikipedia.org/wiki/%D0%96%D1%83%D1%80%D0%BD%D0%B0%D0%BB%D1%96%D1%81%D1%82" TargetMode="External"/><Relationship Id="rId9" Type="http://schemas.openxmlformats.org/officeDocument/2006/relationships/hyperlink" Target="http://uk.wikipedia.org/wiki/%D0%A5%D0%B0%D1%80%D0%BA%D1%96%D0%B2%D1%81%D1%8C%D0%BA%D0%B8%D0%B9_%D1%96%D0%BD%D1%81%D1%82%D0%B8%D1%82%D1%83%D1%82_%D0%BD%D0%B0%D1%80%D0%BE%D0%B4%D0%BD%D0%BE%D1%97_%D0%BE%D1%81%D0%B2%D1%96%D1%82%D0%B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714356"/>
            <a:ext cx="66311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У всякої пташки свої замашки</a:t>
            </a:r>
            <a:endParaRPr lang="uk-UA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1714488"/>
            <a:ext cx="7058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Оксана Іваненко. Казка про маленького Піка.</a:t>
            </a:r>
            <a:endParaRPr lang="uk-UA" sz="2800" dirty="0"/>
          </a:p>
        </p:txBody>
      </p:sp>
      <p:pic>
        <p:nvPicPr>
          <p:cNvPr id="28674" name="Picture 2" descr="http://oboi-dlja-stola.ru/file/8915/760x0/16:9/%D0%90%D0%BC%D0%B5%D1%80%D0%B8%D0%BA%D0%B0%D0%BD%D1%81%D0%BA%D0%B8%D0%B9-%D1%87%D0%B8%D0%B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143248"/>
            <a:ext cx="4571982" cy="3428987"/>
          </a:xfrm>
          <a:prstGeom prst="roundRect">
            <a:avLst/>
          </a:prstGeom>
          <a:noFill/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2857488" y="2357430"/>
            <a:ext cx="3780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Урок  українського читання в 2 класі.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6072198" y="5286388"/>
            <a:ext cx="22263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Підготувала вчитель </a:t>
            </a:r>
          </a:p>
          <a:p>
            <a:r>
              <a:rPr lang="uk-UA" dirty="0" smtClean="0"/>
              <a:t>початкових класів</a:t>
            </a:r>
          </a:p>
          <a:p>
            <a:r>
              <a:rPr lang="uk-UA" dirty="0" smtClean="0"/>
              <a:t>НВК № 1 м. Умані</a:t>
            </a:r>
          </a:p>
          <a:p>
            <a:r>
              <a:rPr lang="uk-UA" dirty="0" smtClean="0"/>
              <a:t>Вдовиченко Т. І.</a:t>
            </a:r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331032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428604"/>
            <a:ext cx="463659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Співучий, та не соловей,</a:t>
            </a:r>
          </a:p>
          <a:p>
            <a:r>
              <a:rPr lang="uk-UA" sz="3200" dirty="0" smtClean="0"/>
              <a:t>Маленький, та не мишка.</a:t>
            </a:r>
          </a:p>
          <a:p>
            <a:r>
              <a:rPr lang="uk-UA" sz="3200" dirty="0" smtClean="0"/>
              <a:t>Літає, хоч він не літак,</a:t>
            </a:r>
          </a:p>
          <a:p>
            <a:r>
              <a:rPr lang="uk-UA" sz="3200" dirty="0" smtClean="0"/>
              <a:t>І в пір</a:t>
            </a:r>
            <a:r>
              <a:rPr lang="uk-UA" sz="3200" dirty="0" smtClean="0">
                <a:latin typeface="Times New Roman"/>
                <a:cs typeface="Times New Roman"/>
              </a:rPr>
              <a:t>’ї, не подушка.</a:t>
            </a:r>
            <a:endParaRPr lang="uk-UA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357554" y="2928934"/>
            <a:ext cx="5475217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Не літак, хоч і літає,</a:t>
            </a:r>
          </a:p>
          <a:p>
            <a:r>
              <a:rPr lang="uk-UA" sz="3600" dirty="0" smtClean="0"/>
              <a:t>Не лимон, а жовте має.</a:t>
            </a:r>
          </a:p>
          <a:p>
            <a:r>
              <a:rPr lang="uk-UA" sz="3600" dirty="0" smtClean="0"/>
              <a:t>В пір</a:t>
            </a:r>
            <a:r>
              <a:rPr lang="uk-UA" sz="3600" dirty="0" smtClean="0">
                <a:latin typeface="Times New Roman"/>
                <a:cs typeface="Times New Roman"/>
              </a:rPr>
              <a:t>’</a:t>
            </a:r>
            <a:r>
              <a:rPr lang="uk-UA" sz="3600" dirty="0" smtClean="0"/>
              <a:t>ї весь, та не подушка,</a:t>
            </a:r>
          </a:p>
          <a:p>
            <a:r>
              <a:rPr lang="uk-UA" sz="3600" dirty="0" smtClean="0"/>
              <a:t>Хоч малий, та не </a:t>
            </a:r>
            <a:r>
              <a:rPr lang="uk-UA" sz="3600" dirty="0" err="1" smtClean="0"/>
              <a:t>норушка</a:t>
            </a:r>
            <a:r>
              <a:rPr lang="uk-UA" sz="3600" dirty="0" smtClean="0"/>
              <a:t>.</a:t>
            </a:r>
          </a:p>
          <a:p>
            <a:r>
              <a:rPr lang="uk-UA" sz="3600" dirty="0" smtClean="0"/>
              <a:t>Дуже гарно він співає. </a:t>
            </a:r>
          </a:p>
          <a:p>
            <a:r>
              <a:rPr lang="uk-UA" sz="3600" dirty="0" err="1" smtClean="0"/>
              <a:t>Соловїний</a:t>
            </a:r>
            <a:r>
              <a:rPr lang="uk-UA" sz="3600" dirty="0" smtClean="0"/>
              <a:t> голос має.</a:t>
            </a:r>
          </a:p>
          <a:p>
            <a:endParaRPr lang="uk-UA" dirty="0"/>
          </a:p>
        </p:txBody>
      </p:sp>
      <p:pic>
        <p:nvPicPr>
          <p:cNvPr id="22530" name="Picture 2" descr="http://yablor.ru/images/main/chijik-pijik-gde-ti-bil-na-fontanke-jku-mil-6d6b45.jpg?from=http://ic.pics.livejournal.com/oadam/33724550/603944/603944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500042"/>
            <a:ext cx="2705100" cy="1905000"/>
          </a:xfrm>
          <a:prstGeom prst="ellipse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22536" name="Picture 8" descr="http://www.theanimalworld.ru/img/encycl/birds/big/ognennyj_chiz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3429000"/>
            <a:ext cx="2006095" cy="3071834"/>
          </a:xfrm>
          <a:prstGeom prst="ellipse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80940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500042"/>
            <a:ext cx="47355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Складаємо </a:t>
            </a:r>
            <a:r>
              <a:rPr lang="uk-UA" sz="4000" dirty="0" err="1" smtClean="0"/>
              <a:t>лімерики</a:t>
            </a:r>
            <a:endParaRPr lang="uk-UA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643042" y="1714488"/>
            <a:ext cx="25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Було гніздо </a:t>
            </a:r>
            <a:endParaRPr lang="uk-UA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000496" y="1714488"/>
            <a:ext cx="3115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у</a:t>
            </a:r>
            <a:r>
              <a:rPr lang="uk-UA" sz="3600" dirty="0" smtClean="0"/>
              <a:t> пташки звите</a:t>
            </a:r>
            <a:endParaRPr lang="uk-UA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643042" y="2643182"/>
            <a:ext cx="1274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Воно </a:t>
            </a:r>
            <a:endParaRPr lang="uk-UA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786050" y="2639793"/>
            <a:ext cx="38876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т</a:t>
            </a:r>
            <a:r>
              <a:rPr lang="uk-UA" sz="3600" dirty="0" smtClean="0"/>
              <a:t>рималося на вітах</a:t>
            </a:r>
            <a:endParaRPr lang="uk-UA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1714480" y="3354173"/>
            <a:ext cx="24753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Сім</a:t>
            </a:r>
            <a:r>
              <a:rPr lang="uk-UA" sz="3600" dirty="0" smtClean="0">
                <a:latin typeface="Times New Roman"/>
                <a:cs typeface="Times New Roman"/>
              </a:rPr>
              <a:t>’я чижів</a:t>
            </a:r>
            <a:endParaRPr lang="uk-UA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066938" y="3354173"/>
            <a:ext cx="2291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ж</a:t>
            </a:r>
            <a:r>
              <a:rPr lang="uk-UA" sz="3600" dirty="0" smtClean="0"/>
              <a:t>ила у нім</a:t>
            </a:r>
            <a:endParaRPr lang="uk-UA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1214414" y="4143380"/>
            <a:ext cx="77275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І вилупилося в ньому п</a:t>
            </a:r>
            <a:r>
              <a:rPr lang="uk-UA" sz="3600" dirty="0" smtClean="0">
                <a:latin typeface="Times New Roman"/>
                <a:cs typeface="Times New Roman"/>
              </a:rPr>
              <a:t>’</a:t>
            </a:r>
            <a:r>
              <a:rPr lang="uk-UA" sz="3600" dirty="0" smtClean="0"/>
              <a:t>ятеро </a:t>
            </a:r>
            <a:r>
              <a:rPr lang="uk-UA" sz="3600" dirty="0" err="1" smtClean="0"/>
              <a:t>чиженят</a:t>
            </a:r>
            <a:endParaRPr lang="uk-UA" sz="3600" dirty="0"/>
          </a:p>
        </p:txBody>
      </p:sp>
    </p:spTree>
    <p:extLst>
      <p:ext uri="{BB962C8B-B14F-4D97-AF65-F5344CB8AC3E}">
        <p14:creationId xmlns="" xmlns:p14="http://schemas.microsoft.com/office/powerpoint/2010/main" val="406968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428604"/>
            <a:ext cx="40209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Завдання додому</a:t>
            </a:r>
            <a:endParaRPr lang="uk-UA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714480" y="1500174"/>
            <a:ext cx="66386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/>
              <a:t>Прочитати повну версію казки</a:t>
            </a:r>
          </a:p>
          <a:p>
            <a:r>
              <a:rPr lang="uk-UA" sz="3600" b="1" i="1" dirty="0" smtClean="0"/>
              <a:t>Намалювати Піка і його сім</a:t>
            </a:r>
            <a:r>
              <a:rPr lang="uk-UA" sz="3600" b="1" i="1" dirty="0" smtClean="0">
                <a:latin typeface="Times New Roman"/>
                <a:cs typeface="Times New Roman"/>
              </a:rPr>
              <a:t>’</a:t>
            </a:r>
            <a:r>
              <a:rPr lang="uk-UA" sz="3600" b="1" i="1" dirty="0" smtClean="0"/>
              <a:t>ю.</a:t>
            </a:r>
            <a:endParaRPr lang="uk-UA" sz="36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4857760"/>
            <a:ext cx="47900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>
                <a:solidFill>
                  <a:srgbClr val="FF0000"/>
                </a:solidFill>
              </a:rPr>
              <a:t>Дякую за увагу!</a:t>
            </a:r>
            <a:endParaRPr lang="uk-UA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229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1857364"/>
            <a:ext cx="2351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uk.wikipedia.org/wiki/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235743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www.chl.kiev.ua/95/Writer_1/</a:t>
            </a:r>
            <a:r>
              <a:rPr lang="en-US" b="1" dirty="0" smtClean="0"/>
              <a:t>Ivanenko</a:t>
            </a:r>
            <a:r>
              <a:rPr lang="en-US" dirty="0" smtClean="0"/>
              <a:t>/</a:t>
            </a:r>
            <a:r>
              <a:rPr lang="en-US" b="1" dirty="0" smtClean="0"/>
              <a:t>ivanenko</a:t>
            </a:r>
            <a:r>
              <a:rPr lang="en-US" dirty="0" smtClean="0"/>
              <a:t>-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3244334"/>
            <a:ext cx="4221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house-fauna.narod.ru/</a:t>
            </a:r>
            <a:r>
              <a:rPr lang="en-US" dirty="0" err="1" smtClean="0"/>
              <a:t>ugolok</a:t>
            </a:r>
            <a:r>
              <a:rPr lang="en-US" dirty="0" smtClean="0"/>
              <a:t>/ugolok4.htm‎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3857628"/>
            <a:ext cx="3755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https://www.google.com.ua/search?q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3143240" y="785794"/>
            <a:ext cx="3090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Список використаних джерел</a:t>
            </a:r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270632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lib.znaimo.com.ua/tw_files2/urls_4/955/d-954212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290"/>
            <a:ext cx="8191504" cy="6143628"/>
          </a:xfrm>
          <a:prstGeom prst="round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167758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43240" y="428604"/>
            <a:ext cx="33646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Передбачення</a:t>
            </a:r>
            <a:endParaRPr lang="uk-UA" sz="4000" dirty="0"/>
          </a:p>
        </p:txBody>
      </p:sp>
      <p:pic>
        <p:nvPicPr>
          <p:cNvPr id="27650" name="Picture 2" descr="http://www.ecosystema.ru/08nature/birds/1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071546"/>
            <a:ext cx="6572296" cy="5786454"/>
          </a:xfrm>
          <a:prstGeom prst="round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="" xmlns:p14="http://schemas.microsoft.com/office/powerpoint/2010/main" val="254993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86050" y="285728"/>
            <a:ext cx="40223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Оксана Іваненко. </a:t>
            </a:r>
            <a:endParaRPr lang="uk-UA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8630" y="928670"/>
            <a:ext cx="821537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latin typeface="Arial Narrow" pitchFamily="34" charset="0"/>
              </a:rPr>
              <a:t>Народилася 31березня </a:t>
            </a:r>
            <a:r>
              <a:rPr lang="uk-UA" sz="3200" dirty="0" smtClean="0">
                <a:latin typeface="Arial Narrow" pitchFamily="34" charset="0"/>
                <a:hlinkClick r:id="rId2" tooltip="1906"/>
              </a:rPr>
              <a:t>1906</a:t>
            </a:r>
            <a:r>
              <a:rPr lang="uk-UA" sz="3200" dirty="0" smtClean="0">
                <a:latin typeface="Arial Narrow" pitchFamily="34" charset="0"/>
              </a:rPr>
              <a:t> року в </a:t>
            </a:r>
            <a:r>
              <a:rPr lang="uk-UA" sz="3200" dirty="0" err="1" smtClean="0">
                <a:latin typeface="Arial Narrow" pitchFamily="34" charset="0"/>
                <a:hlinkClick r:id="rId3" tooltip="Полтава"/>
              </a:rPr>
              <a:t>Полтаві</a:t>
            </a:r>
            <a:r>
              <a:rPr lang="uk-UA" sz="3200" dirty="0" err="1" smtClean="0">
                <a:latin typeface="Arial Narrow" pitchFamily="34" charset="0"/>
              </a:rPr>
              <a:t>.Дочка</a:t>
            </a:r>
            <a:r>
              <a:rPr lang="uk-UA" sz="3200" dirty="0" smtClean="0">
                <a:latin typeface="Arial Narrow" pitchFamily="34" charset="0"/>
              </a:rPr>
              <a:t> </a:t>
            </a:r>
            <a:r>
              <a:rPr lang="uk-UA" sz="3200" dirty="0" smtClean="0">
                <a:latin typeface="Arial Narrow" pitchFamily="34" charset="0"/>
                <a:hlinkClick r:id="rId4" tooltip="Журналіст"/>
              </a:rPr>
              <a:t>журналіста</a:t>
            </a:r>
            <a:r>
              <a:rPr lang="uk-UA" sz="3200" dirty="0" smtClean="0">
                <a:latin typeface="Arial Narrow" pitchFamily="34" charset="0"/>
              </a:rPr>
              <a:t> та письменника </a:t>
            </a:r>
            <a:r>
              <a:rPr lang="uk-UA" sz="3200" dirty="0" smtClean="0">
                <a:latin typeface="Arial Narrow" pitchFamily="34" charset="0"/>
                <a:hlinkClick r:id="rId5" tooltip="Іваненко Дмитро Олексійович"/>
              </a:rPr>
              <a:t>Д. О. Іваненка</a:t>
            </a:r>
            <a:r>
              <a:rPr lang="uk-UA" sz="3200" dirty="0" smtClean="0">
                <a:latin typeface="Arial Narrow" pitchFamily="34" charset="0"/>
              </a:rPr>
              <a:t>. Навчалася в </a:t>
            </a:r>
            <a:r>
              <a:rPr lang="uk-UA" sz="3200" dirty="0" smtClean="0">
                <a:latin typeface="Arial Narrow" pitchFamily="34" charset="0"/>
                <a:hlinkClick r:id="rId6" tooltip="Гімназія"/>
              </a:rPr>
              <a:t>гімназії</a:t>
            </a:r>
            <a:r>
              <a:rPr lang="uk-UA" sz="3200" dirty="0" smtClean="0">
                <a:latin typeface="Arial Narrow" pitchFamily="34" charset="0"/>
              </a:rPr>
              <a:t>, потім у </a:t>
            </a:r>
            <a:r>
              <a:rPr lang="uk-UA" sz="3200" dirty="0" err="1" smtClean="0">
                <a:latin typeface="Arial Narrow" pitchFamily="34" charset="0"/>
              </a:rPr>
              <a:t>робітничійшколі</a:t>
            </a:r>
            <a:r>
              <a:rPr lang="uk-UA" sz="3200" dirty="0" smtClean="0">
                <a:latin typeface="Arial Narrow" pitchFamily="34" charset="0"/>
              </a:rPr>
              <a:t>. </a:t>
            </a:r>
            <a:r>
              <a:rPr lang="uk-UA" sz="3200" dirty="0" smtClean="0">
                <a:latin typeface="Arial Narrow" pitchFamily="34" charset="0"/>
                <a:hlinkClick r:id="rId7" tooltip="1922"/>
              </a:rPr>
              <a:t>1922</a:t>
            </a:r>
            <a:r>
              <a:rPr lang="uk-UA" sz="3200" dirty="0" smtClean="0">
                <a:latin typeface="Arial Narrow" pitchFamily="34" charset="0"/>
              </a:rPr>
              <a:t> року вступила до Полтавського інституту народної освіти.</a:t>
            </a:r>
          </a:p>
          <a:p>
            <a:r>
              <a:rPr lang="uk-UA" sz="3200" dirty="0" smtClean="0">
                <a:latin typeface="Arial Narrow" pitchFamily="34" charset="0"/>
              </a:rPr>
              <a:t>У </a:t>
            </a:r>
            <a:r>
              <a:rPr lang="uk-UA" sz="3200" dirty="0" smtClean="0">
                <a:latin typeface="Arial Narrow" pitchFamily="34" charset="0"/>
                <a:hlinkClick r:id="rId8" tooltip="1926"/>
              </a:rPr>
              <a:t>1926</a:t>
            </a:r>
            <a:r>
              <a:rPr lang="uk-UA" sz="3200" dirty="0" smtClean="0">
                <a:latin typeface="Arial Narrow" pitchFamily="34" charset="0"/>
              </a:rPr>
              <a:t> році закінчила факультет соціального виховання </a:t>
            </a:r>
            <a:r>
              <a:rPr lang="uk-UA" sz="3200" dirty="0" smtClean="0">
                <a:latin typeface="Arial Narrow" pitchFamily="34" charset="0"/>
                <a:hlinkClick r:id="rId9" tooltip="Харківський інститут народної освіти"/>
              </a:rPr>
              <a:t>Харківського інституту народної освіти</a:t>
            </a:r>
            <a:r>
              <a:rPr lang="uk-UA" sz="3200" dirty="0" smtClean="0">
                <a:latin typeface="Arial Narrow" pitchFamily="34" charset="0"/>
              </a:rPr>
              <a:t>, у </a:t>
            </a:r>
            <a:r>
              <a:rPr lang="uk-UA" sz="3200" dirty="0" smtClean="0">
                <a:latin typeface="Arial Narrow" pitchFamily="34" charset="0"/>
                <a:hlinkClick r:id="rId10" tooltip="1931"/>
              </a:rPr>
              <a:t>1931</a:t>
            </a:r>
            <a:r>
              <a:rPr lang="uk-UA" sz="3200" dirty="0" smtClean="0">
                <a:latin typeface="Arial Narrow" pitchFamily="34" charset="0"/>
              </a:rPr>
              <a:t> році </a:t>
            </a:r>
            <a:r>
              <a:rPr lang="uk-UA" sz="3200" dirty="0" err="1" smtClean="0">
                <a:latin typeface="Arial Narrow" pitchFamily="34" charset="0"/>
              </a:rPr>
              <a:t>—а</a:t>
            </a:r>
            <a:r>
              <a:rPr lang="uk-UA" sz="3200" dirty="0" err="1" smtClean="0">
                <a:latin typeface="Arial Narrow" pitchFamily="34" charset="0"/>
                <a:hlinkClick r:id="rId11" tooltip="Аспірантура"/>
              </a:rPr>
              <a:t>спірантуру</a:t>
            </a:r>
            <a:r>
              <a:rPr lang="uk-UA" sz="3200" dirty="0" smtClean="0">
                <a:latin typeface="Arial Narrow" pitchFamily="34" charset="0"/>
              </a:rPr>
              <a:t>  керувала секцією дитячої літератури у Київській філії цього інституту. Була вихователькою в дитячій колонії імені Горького під керівництвом </a:t>
            </a:r>
            <a:r>
              <a:rPr lang="uk-UA" sz="3200" dirty="0" smtClean="0">
                <a:latin typeface="Arial Narrow" pitchFamily="34" charset="0"/>
                <a:hlinkClick r:id="rId12" tooltip="Макаренко Антон Семенович"/>
              </a:rPr>
              <a:t>Антона Макаренка</a:t>
            </a:r>
            <a:r>
              <a:rPr lang="uk-UA" sz="3200" dirty="0" smtClean="0">
                <a:latin typeface="Arial Narrow" pitchFamily="34" charset="0"/>
              </a:rPr>
              <a:t>.</a:t>
            </a:r>
            <a:endParaRPr lang="uk-UA" sz="32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758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3.bp.blogspot.com/-0w-IEOPgNnw/TaRYVtHYwHI/AAAAAAAAAKQ/JazuL4PAceQ/s1600/%25D0%25BF%25D0%25BE%25D1%2580%25D1%2582%25D1%2580%25D0%25B5%25D1%2582%2B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28"/>
            <a:ext cx="3929090" cy="6286544"/>
          </a:xfrm>
          <a:prstGeom prst="roundRect">
            <a:avLst/>
          </a:prstGeom>
          <a:noFill/>
          <a:effectLst>
            <a:softEdge rad="127000"/>
          </a:effectLst>
        </p:spPr>
      </p:pic>
      <p:pic>
        <p:nvPicPr>
          <p:cNvPr id="6" name="Picture 4" descr="http://bookbox.com.ua/uploads/posts/2011-04/1302593500_46e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857232"/>
            <a:ext cx="3571900" cy="50720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7758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0166" y="785794"/>
            <a:ext cx="68192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Де звили гніздо чижики?</a:t>
            </a:r>
          </a:p>
          <a:p>
            <a:r>
              <a:rPr lang="uk-UA" sz="4000" dirty="0" smtClean="0"/>
              <a:t>Чому звили гніздо так високо?</a:t>
            </a:r>
          </a:p>
          <a:p>
            <a:r>
              <a:rPr lang="uk-UA" sz="4000" dirty="0" smtClean="0"/>
              <a:t>Якою була сім</a:t>
            </a:r>
            <a:r>
              <a:rPr lang="uk-UA" sz="4000" dirty="0" smtClean="0">
                <a:latin typeface="Times New Roman"/>
                <a:cs typeface="Times New Roman"/>
              </a:rPr>
              <a:t>’</a:t>
            </a:r>
            <a:r>
              <a:rPr lang="uk-UA" sz="4000" dirty="0" smtClean="0"/>
              <a:t>я чижиків?</a:t>
            </a:r>
            <a:endParaRPr lang="uk-UA" sz="4000" dirty="0"/>
          </a:p>
        </p:txBody>
      </p:sp>
      <p:pic>
        <p:nvPicPr>
          <p:cNvPr id="26626" name="Picture 2" descr="http://img1.liveinternet.ru/images/attach/c/2/67/23/67023559_ch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357562"/>
            <a:ext cx="3143272" cy="3143272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26628" name="Picture 4" descr="http://b3.imgsrc.ru/k/kateklim/0/28293810S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286124"/>
            <a:ext cx="3690942" cy="3141914"/>
          </a:xfrm>
          <a:prstGeom prst="round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95863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12" y="500042"/>
            <a:ext cx="47822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Утворити порівняння</a:t>
            </a:r>
            <a:endParaRPr lang="uk-UA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357290" y="1500174"/>
            <a:ext cx="3906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Гніздечко міцне, як …</a:t>
            </a:r>
            <a:endParaRPr lang="uk-UA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3214686"/>
            <a:ext cx="47173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Устілка міцна і тепла, як …</a:t>
            </a:r>
            <a:endParaRPr lang="uk-UA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428728" y="2071678"/>
            <a:ext cx="718177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  <a:latin typeface="Monotype Corsiva" pitchFamily="66" charset="0"/>
              </a:rPr>
              <a:t>Фортеця, твердий горішок, панцир черепахи,</a:t>
            </a:r>
          </a:p>
          <a:p>
            <a:r>
              <a:rPr lang="uk-UA" sz="3200" dirty="0" smtClean="0">
                <a:solidFill>
                  <a:srgbClr val="FF0000"/>
                </a:solidFill>
                <a:latin typeface="Monotype Corsiva" pitchFamily="66" charset="0"/>
              </a:rPr>
              <a:t> броня танка, шолом мотоцикліста</a:t>
            </a:r>
            <a:endParaRPr lang="uk-UA" sz="3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4143380"/>
            <a:ext cx="693010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  <a:latin typeface="Monotype Corsiva" pitchFamily="66" charset="0"/>
              </a:rPr>
              <a:t>Кожушок, пухова перина, травичка на лугу,</a:t>
            </a:r>
          </a:p>
          <a:p>
            <a:r>
              <a:rPr lang="uk-UA" sz="3200" dirty="0" smtClean="0">
                <a:solidFill>
                  <a:srgbClr val="FF0000"/>
                </a:solidFill>
                <a:latin typeface="Monotype Corsiva" pitchFamily="66" charset="0"/>
              </a:rPr>
              <a:t> шерсть котика, пінка від молока</a:t>
            </a:r>
            <a:endParaRPr lang="uk-UA" sz="3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09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285728"/>
            <a:ext cx="552946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+mj-lt"/>
              </a:rPr>
              <a:t>Яке прислів</a:t>
            </a:r>
            <a:r>
              <a:rPr lang="uk-UA" sz="4000" dirty="0" smtClean="0">
                <a:latin typeface="+mj-lt"/>
                <a:cs typeface="Times New Roman"/>
              </a:rPr>
              <a:t>’я найбільше</a:t>
            </a:r>
          </a:p>
          <a:p>
            <a:r>
              <a:rPr lang="uk-UA" sz="4000" dirty="0" smtClean="0">
                <a:latin typeface="+mj-lt"/>
                <a:cs typeface="Times New Roman"/>
              </a:rPr>
              <a:t> підходить по змісту</a:t>
            </a:r>
            <a:endParaRPr lang="uk-UA" sz="4000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2000240"/>
            <a:ext cx="67877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/>
              <a:t>Ліпше пташці на золотій вітці,</a:t>
            </a:r>
          </a:p>
          <a:p>
            <a:r>
              <a:rPr lang="uk-UA" sz="3600" b="1" i="1" dirty="0" smtClean="0"/>
              <a:t> ніж у пана в золотій клітці.</a:t>
            </a:r>
            <a:endParaRPr lang="uk-UA" sz="36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3786190"/>
            <a:ext cx="62969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/>
              <a:t>Чижик маленький, а сердечко</a:t>
            </a:r>
          </a:p>
          <a:p>
            <a:r>
              <a:rPr lang="uk-UA" sz="3600" b="1" i="1" dirty="0" smtClean="0"/>
              <a:t> має велике.</a:t>
            </a:r>
            <a:endParaRPr lang="uk-UA" sz="36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571604" y="5286388"/>
            <a:ext cx="6530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/>
              <a:t>У всякої пташки свої замашки.</a:t>
            </a:r>
            <a:endParaRPr lang="uk-UA" sz="3600" b="1" i="1" dirty="0"/>
          </a:p>
        </p:txBody>
      </p:sp>
    </p:spTree>
    <p:extLst>
      <p:ext uri="{BB962C8B-B14F-4D97-AF65-F5344CB8AC3E}">
        <p14:creationId xmlns="" xmlns:p14="http://schemas.microsoft.com/office/powerpoint/2010/main" val="239506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285728"/>
            <a:ext cx="4334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Складаємо загадку</a:t>
            </a:r>
            <a:endParaRPr lang="uk-UA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745310" y="935164"/>
            <a:ext cx="15408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/>
              <a:t>Який?</a:t>
            </a:r>
            <a:endParaRPr lang="uk-UA" sz="40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643306" y="1000108"/>
            <a:ext cx="5260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/>
              <a:t>Що буває таким самим?</a:t>
            </a:r>
            <a:endParaRPr lang="uk-UA" sz="36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2000240"/>
            <a:ext cx="244329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Маленький</a:t>
            </a:r>
          </a:p>
          <a:p>
            <a:r>
              <a:rPr lang="uk-UA" sz="3600" dirty="0" smtClean="0"/>
              <a:t>Співучий</a:t>
            </a:r>
          </a:p>
          <a:p>
            <a:r>
              <a:rPr lang="uk-UA" sz="3600" dirty="0" smtClean="0"/>
              <a:t>Літаючий</a:t>
            </a:r>
          </a:p>
          <a:p>
            <a:r>
              <a:rPr lang="uk-UA" sz="3600" dirty="0" smtClean="0"/>
              <a:t>В пір</a:t>
            </a:r>
            <a:r>
              <a:rPr lang="uk-UA" sz="3600" dirty="0" smtClean="0">
                <a:latin typeface="Times New Roman"/>
                <a:cs typeface="Times New Roman"/>
              </a:rPr>
              <a:t>’ї</a:t>
            </a:r>
          </a:p>
          <a:p>
            <a:r>
              <a:rPr lang="uk-UA" sz="3600" dirty="0" smtClean="0">
                <a:latin typeface="Times New Roman"/>
                <a:cs typeface="Times New Roman"/>
              </a:rPr>
              <a:t>Жовтий </a:t>
            </a:r>
            <a:endParaRPr lang="uk-UA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572132" y="2000240"/>
            <a:ext cx="1930978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Мишка</a:t>
            </a:r>
          </a:p>
          <a:p>
            <a:r>
              <a:rPr lang="uk-UA" sz="3600" dirty="0" smtClean="0"/>
              <a:t>Соловей</a:t>
            </a:r>
          </a:p>
          <a:p>
            <a:r>
              <a:rPr lang="uk-UA" sz="3600" dirty="0" smtClean="0"/>
              <a:t>Літак</a:t>
            </a:r>
          </a:p>
          <a:p>
            <a:r>
              <a:rPr lang="uk-UA" sz="3600" dirty="0" smtClean="0"/>
              <a:t>Подушка</a:t>
            </a:r>
          </a:p>
          <a:p>
            <a:r>
              <a:rPr lang="uk-UA" sz="3600" dirty="0" smtClean="0"/>
              <a:t>Лимон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270181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270</Words>
  <Application>Microsoft Office PowerPoint</Application>
  <PresentationFormat>Экран (4:3)</PresentationFormat>
  <Paragraphs>68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Tamara</cp:lastModifiedBy>
  <cp:revision>33</cp:revision>
  <dcterms:created xsi:type="dcterms:W3CDTF">2013-05-11T13:40:48Z</dcterms:created>
  <dcterms:modified xsi:type="dcterms:W3CDTF">2014-01-27T18:59:44Z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531644</vt:lpwstr>
  </property>
  <property fmtid="{D5CDD505-2E9C-101B-9397-08002B2CF9AE}" name="NXPowerLiteVersion" pid="3">
    <vt:lpwstr>D4.1.4</vt:lpwstr>
  </property>
</Properties>
</file>