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0" r:id="rId2"/>
    <p:sldId id="258" r:id="rId3"/>
    <p:sldId id="261" r:id="rId4"/>
    <p:sldId id="262" r:id="rId5"/>
    <p:sldId id="259" r:id="rId6"/>
    <p:sldId id="263" r:id="rId7"/>
    <p:sldId id="264" r:id="rId8"/>
    <p:sldId id="265" r:id="rId9"/>
    <p:sldId id="266" r:id="rId10"/>
    <p:sldId id="269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38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BC227-180D-4BB9-93DF-FC4FB422F8F2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B74AF-BE0E-4EDF-8BAE-3464DC3D37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B74AF-BE0E-4EDF-8BAE-3464DC3D374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B74AF-BE0E-4EDF-8BAE-3464DC3D374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http://elenaranko.ucoz.ru/" TargetMode="External" Type="http://schemas.openxmlformats.org/officeDocument/2006/relationships/hyperlink"/><Relationship Id="rId1" Target="../slideLayouts/slideLayout1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http://pic4you.ru/allimage/y2011/10-15/12216/1292760.png" TargetMode="External" Type="http://schemas.openxmlformats.org/officeDocument/2006/relationships/hyperlink"/><Relationship Id="rId1" Target="../slideLayouts/slideLayout13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7" Target="../media/image11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10.jpeg" Type="http://schemas.openxmlformats.org/officeDocument/2006/relationships/image"/><Relationship Id="rId5" Target="../media/image9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160239"/>
          </a:xfrm>
        </p:spPr>
        <p:txBody>
          <a:bodyPr>
            <a:noAutofit/>
          </a:bodyPr>
          <a:lstStyle/>
          <a:p>
            <a:r>
              <a:rPr lang="uk-UA" sz="7200" dirty="0" smtClean="0">
                <a:solidFill>
                  <a:srgbClr val="FFFF00"/>
                </a:solidFill>
                <a:latin typeface="Monotype Corsiva" pitchFamily="66" charset="0"/>
              </a:rPr>
              <a:t>Казкове місто”Алфавіт”</a:t>
            </a:r>
            <a:endParaRPr lang="ru-RU" sz="7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05064"/>
            <a:ext cx="4032448" cy="2160240"/>
          </a:xfrm>
        </p:spPr>
        <p:txBody>
          <a:bodyPr>
            <a:normAutofit lnSpcReduction="10000"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Презентація до </a:t>
            </a:r>
            <a:r>
              <a:rPr lang="uk-UA" sz="2400" dirty="0" smtClean="0">
                <a:solidFill>
                  <a:schemeClr val="bg1"/>
                </a:solidFill>
              </a:rPr>
              <a:t>логопедичного </a:t>
            </a:r>
            <a:r>
              <a:rPr lang="uk-UA" sz="2400" dirty="0" smtClean="0">
                <a:solidFill>
                  <a:schemeClr val="bg1"/>
                </a:solidFill>
              </a:rPr>
              <a:t>заняття “Автоматизація звука </a:t>
            </a:r>
            <a:r>
              <a:rPr lang="en-US" sz="2400" dirty="0" smtClean="0">
                <a:solidFill>
                  <a:schemeClr val="bg1"/>
                </a:solidFill>
              </a:rPr>
              <a:t>[</a:t>
            </a:r>
            <a:r>
              <a:rPr lang="uk-UA" sz="2400" dirty="0" smtClean="0">
                <a:solidFill>
                  <a:schemeClr val="bg1"/>
                </a:solidFill>
              </a:rPr>
              <a:t>К</a:t>
            </a:r>
            <a:r>
              <a:rPr lang="en-US" sz="2400" dirty="0" smtClean="0">
                <a:solidFill>
                  <a:schemeClr val="bg1"/>
                </a:solidFill>
              </a:rPr>
              <a:t>]</a:t>
            </a:r>
            <a:r>
              <a:rPr lang="uk-UA" sz="2400" dirty="0" smtClean="0">
                <a:solidFill>
                  <a:schemeClr val="bg1"/>
                </a:solidFill>
              </a:rPr>
              <a:t> в мовленні”</a:t>
            </a:r>
          </a:p>
          <a:p>
            <a:r>
              <a:rPr lang="uk-UA" sz="2400" dirty="0" smtClean="0">
                <a:solidFill>
                  <a:schemeClr val="bg1"/>
                </a:solidFill>
              </a:rPr>
              <a:t>вчителя -логопеда  Смірнової Вікторії Олександрівни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C:\Documents and Settings\User\Рабочий стол\Звук З\зам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501008"/>
            <a:ext cx="3044443" cy="2334073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FFFF00"/>
                </a:solidFill>
                <a:latin typeface="+mn-lt"/>
              </a:rPr>
              <a:t>Перші абетки</a:t>
            </a:r>
            <a:endParaRPr lang="ru-RU" b="1" i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5122" name="Picture 2" descr="C:\Documents and Settings\User\Рабочий стол\Шевченко\Буквар, картинки\PRVI-SRPSKI-BUKVAR-INOKA-SAVE-popust-20-_slika_O_9884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3600400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123" name="Picture 3" descr="C:\Documents and Settings\User\Рабочий стол\Шевченко\Буквар, картинки\prvi-srpski-bukvar-Inoka-Sa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44824"/>
            <a:ext cx="3655293" cy="33193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FFFF00"/>
                </a:solidFill>
              </a:rPr>
              <a:t>Шевченківський “Буквар”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Documents and Settings\User\Рабочий стол\Шевченко\Буквар, картинки\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2664296" cy="3816424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Шевченко\Буквар, картинки\3621773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556792"/>
            <a:ext cx="2749898" cy="3833172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Шевченко\Буквар, картинки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204864"/>
            <a:ext cx="1771650" cy="25812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FFFF00"/>
                </a:solidFill>
                <a:latin typeface="+mn-lt"/>
              </a:rPr>
              <a:t>Сучасні підручники</a:t>
            </a:r>
            <a:endParaRPr lang="ru-RU" b="1" i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098" name="Picture 2" descr="C:\Documents and Settings\User\Рабочий стол\Шевченко\Буквар, картинки\image_4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2093771" cy="2786199"/>
          </a:xfrm>
          <a:prstGeom prst="rect">
            <a:avLst/>
          </a:prstGeom>
          <a:noFill/>
        </p:spPr>
      </p:pic>
      <p:pic>
        <p:nvPicPr>
          <p:cNvPr id="4099" name="Picture 3" descr="C:\Documents and Settings\User\Рабочий стол\Шевченко\Буквар, картинки\bukvar-chytajly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5" y="3789041"/>
            <a:ext cx="1800200" cy="2592288"/>
          </a:xfrm>
          <a:prstGeom prst="rect">
            <a:avLst/>
          </a:prstGeom>
          <a:noFill/>
        </p:spPr>
      </p:pic>
      <p:pic>
        <p:nvPicPr>
          <p:cNvPr id="4100" name="Picture 4" descr="C:\Documents and Settings\User\Рабочий стол\Шевченко\Буквар, картинки\Буквар-А4_uk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268760"/>
            <a:ext cx="2016224" cy="2764236"/>
          </a:xfrm>
          <a:prstGeom prst="rect">
            <a:avLst/>
          </a:prstGeom>
          <a:noFill/>
        </p:spPr>
      </p:pic>
      <p:pic>
        <p:nvPicPr>
          <p:cNvPr id="4101" name="Picture 5" descr="C:\Documents and Settings\User\Рабочий стол\Шевченко\Буквар, картинки\15423_204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340768"/>
            <a:ext cx="1893956" cy="2713404"/>
          </a:xfrm>
          <a:prstGeom prst="rect">
            <a:avLst/>
          </a:prstGeom>
          <a:noFill/>
        </p:spPr>
      </p:pic>
      <p:pic>
        <p:nvPicPr>
          <p:cNvPr id="4102" name="Picture 6" descr="C:\Documents and Settings\User\Рабочий стол\Шевченко\Буквар, картинки\55922_html_44e9d73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3933056"/>
            <a:ext cx="1801791" cy="2432478"/>
          </a:xfrm>
          <a:prstGeom prst="rect">
            <a:avLst/>
          </a:prstGeom>
          <a:noFill/>
        </p:spPr>
      </p:pic>
      <p:pic>
        <p:nvPicPr>
          <p:cNvPr id="4103" name="Picture 7" descr="C:\Documents and Settings\User\Рабочий стол\Шевченко\Буквар, картинки\1923656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8344" y="3861048"/>
            <a:ext cx="1918564" cy="252028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  <a:t>9 березня  - 200 років з дня народження великого Кобзаря</a:t>
            </a:r>
            <a:endParaRPr lang="ru-RU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Documents and Settings\User\Рабочий стол\Шевченко\Буквар, картинки\book_10000172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772816"/>
            <a:ext cx="3672408" cy="4536504"/>
          </a:xfrm>
          <a:prstGeom prst="round2DiagRect">
            <a:avLst/>
          </a:prstGeom>
          <a:noFill/>
          <a:ln w="76200">
            <a:solidFill>
              <a:srgbClr val="00B0F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11560" y="908720"/>
            <a:ext cx="8064896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Вы можете использовать данное оформление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для создания своих презентаций,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но в своей презентации вы должны указать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источник шаблона: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Ранько Елена Алексеевна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учитель начальных классов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МАОУ лицей №21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  г. Иваново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Сайт:</a:t>
            </a:r>
            <a:r>
              <a:rPr kumimoji="0" lang="ru-RU" sz="2400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Arial" pitchFamily="34" charset="0"/>
                <a:hlinkClick r:id="rId2"/>
              </a:rPr>
              <a:t>http://elenaranko.ucoz.ru/</a:t>
            </a: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764704"/>
            <a:ext cx="6912768" cy="453650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339752" y="5661248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bg1"/>
                </a:solidFill>
              </a:rPr>
              <a:t>Лютий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bg1"/>
                </a:solidFill>
                <a:latin typeface="+mn-lt"/>
              </a:rPr>
              <a:t>Загадковий незнайомець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2060848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Якщо хочеш ти читати, 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То мене повинен знати.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                     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>
            <a:off x="2483768" y="314096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(літера)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1265" name="Picture 1" descr="C:\Documents and Settings\User\Рабочий стол\Шевченко\Буквар, картинки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00808"/>
            <a:ext cx="3528392" cy="3888432"/>
          </a:xfrm>
          <a:prstGeom prst="round2Diag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Літера К запрошує до міста “Алфавіт”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User\Рабочий стол\Звук З\зам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72816"/>
            <a:ext cx="5715000" cy="4381500"/>
          </a:xfrm>
          <a:prstGeom prst="ellipse">
            <a:avLst/>
          </a:prstGeom>
          <a:noFill/>
          <a:ln w="76200">
            <a:solidFill>
              <a:srgbClr val="7030A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764704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ресурсы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844824"/>
            <a:ext cx="792088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00" i="1" dirty="0" smtClean="0"/>
          </a:p>
          <a:p>
            <a:pPr algn="ctr"/>
            <a:r>
              <a:rPr lang="en-US" dirty="0" smtClean="0">
                <a:hlinkClick r:id="rId2"/>
              </a:rPr>
              <a:t>http://pic4you.ru/allimage/y2011/10-15/12216/1292760.png</a:t>
            </a:r>
            <a:r>
              <a:rPr lang="ru-RU" dirty="0" smtClean="0"/>
              <a:t> </a:t>
            </a:r>
          </a:p>
          <a:p>
            <a:pPr lvl="0" algn="ctr"/>
            <a:r>
              <a:rPr lang="ru-RU" sz="2400" i="1" dirty="0" smtClean="0">
                <a:solidFill>
                  <a:schemeClr val="bg1"/>
                </a:solidFill>
              </a:rPr>
              <a:t>снежинки для рамочки</a:t>
            </a:r>
          </a:p>
          <a:p>
            <a:pPr lvl="0" algn="ctr"/>
            <a:endParaRPr lang="ru-RU" sz="800" i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48680"/>
            <a:ext cx="6696744" cy="4896545"/>
          </a:xfrm>
          <a:prstGeom prst="round2Diag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187624" y="3501008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chemeClr val="bg1"/>
                </a:solidFill>
              </a:rPr>
              <a:t>Гра “Непосидько-вітерець”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5733256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FF00"/>
                </a:solidFill>
              </a:rPr>
              <a:t>Вулиця “Чарівних вправ”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8244408" cy="1152128"/>
          </a:xfrm>
        </p:spPr>
        <p:txBody>
          <a:bodyPr>
            <a:normAutofit fontScale="90000"/>
          </a:bodyPr>
          <a:lstStyle/>
          <a:p>
            <a:r>
              <a:rPr lang="uk-UA" sz="3200" b="1" i="1" dirty="0" smtClean="0">
                <a:solidFill>
                  <a:srgbClr val="FFFF00"/>
                </a:solidFill>
              </a:rPr>
              <a:t>Зарядку зробимо старанно – стане язичок слухняним</a:t>
            </a:r>
            <a:r>
              <a:rPr lang="uk-UA" sz="3200" b="1" dirty="0" smtClean="0">
                <a:solidFill>
                  <a:srgbClr val="FFFF00"/>
                </a:solidFill>
              </a:rPr>
              <a:t>.</a:t>
            </a:r>
            <a:r>
              <a:rPr lang="ru-RU" sz="3200" dirty="0" smtClean="0">
                <a:solidFill>
                  <a:srgbClr val="FFFF00"/>
                </a:solidFill>
              </a:rPr>
              <a:t/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uk-UA" sz="3200" dirty="0" smtClean="0">
                <a:solidFill>
                  <a:srgbClr val="FFFF00"/>
                </a:solidFill>
              </a:rPr>
              <a:t> </a:t>
            </a:r>
            <a:r>
              <a:rPr lang="ru-RU" sz="3200" dirty="0" smtClean="0">
                <a:solidFill>
                  <a:srgbClr val="FFFF00"/>
                </a:solidFill>
              </a:rPr>
              <a:t/>
            </a:r>
            <a:br>
              <a:rPr lang="ru-RU" sz="3200" dirty="0" smtClean="0">
                <a:solidFill>
                  <a:srgbClr val="FFFF00"/>
                </a:solidFill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Чаше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556792"/>
            <a:ext cx="1485900" cy="14859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7" name="Picture 3" descr="Голоч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484784"/>
            <a:ext cx="1389063" cy="17145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8" name="Picture 4" descr="лопат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636912"/>
            <a:ext cx="1368152" cy="1728192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9" name="Picture 5" descr="Маляр"/>
          <p:cNvPicPr>
            <a:picLocks noChangeAspect="1" noChangeArrowheads="1"/>
          </p:cNvPicPr>
          <p:nvPr/>
        </p:nvPicPr>
        <p:blipFill>
          <a:blip r:embed="rId5" cstate="print">
            <a:lum bright="18000" contrast="36000"/>
          </a:blip>
          <a:srcRect/>
          <a:stretch>
            <a:fillRect/>
          </a:stretch>
        </p:blipFill>
        <p:spPr bwMode="auto">
          <a:xfrm>
            <a:off x="4139952" y="4293096"/>
            <a:ext cx="1371600" cy="1816224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30" name="Picture 6" descr="Почистим зубк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4365104"/>
            <a:ext cx="1371600" cy="18002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31" name="Picture 7" descr="Посмішк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1772816"/>
            <a:ext cx="2736304" cy="3024336"/>
          </a:xfrm>
          <a:prstGeom prst="ellipse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FFFF00"/>
                </a:solidFill>
                <a:latin typeface="+mn-lt"/>
              </a:rPr>
              <a:t>Артикуляція звука</a:t>
            </a:r>
            <a:r>
              <a:rPr lang="en-US" b="1" i="1" dirty="0" smtClean="0">
                <a:solidFill>
                  <a:srgbClr val="FFFF00"/>
                </a:solidFill>
                <a:latin typeface="+mn-lt"/>
              </a:rPr>
              <a:t>[</a:t>
            </a:r>
            <a:r>
              <a:rPr lang="uk-UA" b="1" i="1" dirty="0" smtClean="0">
                <a:solidFill>
                  <a:srgbClr val="FFFF00"/>
                </a:solidFill>
                <a:latin typeface="+mn-lt"/>
              </a:rPr>
              <a:t>К</a:t>
            </a:r>
            <a:r>
              <a:rPr lang="en-US" b="1" i="1" dirty="0" smtClean="0">
                <a:solidFill>
                  <a:srgbClr val="FFFF00"/>
                </a:solidFill>
                <a:latin typeface="+mn-lt"/>
              </a:rPr>
              <a:t>]</a:t>
            </a:r>
            <a:endParaRPr lang="ru-RU" b="1" i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2050" name="Picture 2" descr="G:\курси\Адаптация -лого\диск1\НПК АДАПТАЦIЯ-ЛОГО\13\к\я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132856"/>
            <a:ext cx="3240360" cy="3528392"/>
          </a:xfrm>
          <a:prstGeom prst="round2Diag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99592" y="1700808"/>
            <a:ext cx="37444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bg1"/>
                </a:solidFill>
              </a:rPr>
              <a:t>[</a:t>
            </a:r>
            <a:r>
              <a:rPr lang="uk-UA" sz="2000" i="1" dirty="0" smtClean="0">
                <a:solidFill>
                  <a:schemeClr val="bg1"/>
                </a:solidFill>
              </a:rPr>
              <a:t>К</a:t>
            </a:r>
            <a:r>
              <a:rPr lang="en-US" sz="2000" i="1" dirty="0" smtClean="0">
                <a:solidFill>
                  <a:schemeClr val="bg1"/>
                </a:solidFill>
              </a:rPr>
              <a:t>]</a:t>
            </a:r>
            <a:r>
              <a:rPr lang="uk-UA" sz="2000" i="1" dirty="0" smtClean="0">
                <a:solidFill>
                  <a:schemeClr val="bg1"/>
                </a:solidFill>
              </a:rPr>
              <a:t> – губи і зуби при вимові набувають положення наступного голосного звука; кінчик язика відтягується від нижніх зубів, задня чстина спинки язика піднімається вгору до м’якого піднебіння і утворює з ним зімкнення. М’яке піднебіння закриває прохід  у носову порожнину. Голосові зв’язки не вібрують.</a:t>
            </a:r>
            <a:endParaRPr lang="ru-RU" sz="24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dirty="0" i="1" lang="uk-UA" smtClean="0">
                <a:solidFill>
                  <a:schemeClr val="bg1"/>
                </a:solidFill>
              </a:rPr>
              <a:t>Вулиця ігор та загадок</a:t>
            </a:r>
            <a:endParaRPr dirty="0" i="1" lang="ru-RU">
              <a:solidFill>
                <a:schemeClr val="bg1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83568" y="1933278"/>
            <a:ext cx="84604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rgbClr val="FFFF00"/>
                </a:solidFill>
                <a:effectLst/>
                <a:latin charset="0" pitchFamily="34" typeface="Arial"/>
                <a:ea charset="0" pitchFamily="18" typeface="Times New Roman"/>
              </a:rPr>
              <a:t>На майданчику вона                       Над будинками, над хатинками</a:t>
            </a:r>
            <a:endParaRPr b="0" baseline="0" cap="none" dirty="0" i="0" kumimoji="0" lang="ru-RU" normalizeH="0" smtClean="0" strike="noStrike" sz="1200" u="none">
              <a:ln>
                <a:noFill/>
              </a:ln>
              <a:solidFill>
                <a:srgbClr val="FFFF00"/>
              </a:solidFill>
              <a:effectLst/>
              <a:latin charset="0" pitchFamily="34" typeface="Arial"/>
            </a:endParaRPr>
          </a:p>
          <a:p>
            <a:pPr algn="just" defTabSz="914400" eaLnBrk="0" fontAlgn="base" hangingPunct="0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rgbClr val="FFFF00"/>
                </a:solidFill>
                <a:effectLst/>
                <a:latin charset="0" pitchFamily="34" typeface="Arial"/>
                <a:ea charset="0" pitchFamily="18" typeface="Times New Roman"/>
              </a:rPr>
              <a:t>Вся блискуча, чарівна.                   Дахи стали бородатими,</a:t>
            </a:r>
            <a:endParaRPr b="0" baseline="0" cap="none" dirty="0" i="0" kumimoji="0" lang="ru-RU" normalizeH="0" smtClean="0" strike="noStrike" sz="1200" u="none">
              <a:ln>
                <a:noFill/>
              </a:ln>
              <a:solidFill>
                <a:srgbClr val="FFFF00"/>
              </a:solidFill>
              <a:effectLst/>
              <a:latin charset="0" pitchFamily="34" typeface="Arial"/>
            </a:endParaRPr>
          </a:p>
          <a:p>
            <a:pPr algn="just" defTabSz="914400" eaLnBrk="0" fontAlgn="base" hangingPunct="0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rgbClr val="FFFF00"/>
                </a:solidFill>
                <a:effectLst/>
                <a:latin charset="0" pitchFamily="34" typeface="Arial"/>
                <a:ea charset="0" pitchFamily="18" typeface="Times New Roman"/>
              </a:rPr>
              <a:t>По слизькіх її боках                        Від сонця бороди заплакали,</a:t>
            </a:r>
            <a:endParaRPr b="0" baseline="0" cap="none" dirty="0" i="0" kumimoji="0" lang="ru-RU" normalizeH="0" smtClean="0" strike="noStrike" sz="1200" u="none">
              <a:ln>
                <a:noFill/>
              </a:ln>
              <a:solidFill>
                <a:srgbClr val="FFFF00"/>
              </a:solidFill>
              <a:effectLst/>
              <a:latin charset="0" pitchFamily="34" typeface="Arial"/>
            </a:endParaRPr>
          </a:p>
          <a:p>
            <a:pPr algn="just" defTabSz="914400" eaLnBrk="0" fontAlgn="base" hangingPunct="0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rgbClr val="FFFF00"/>
                </a:solidFill>
                <a:effectLst/>
                <a:latin charset="0" pitchFamily="34" typeface="Arial"/>
                <a:ea charset="0" pitchFamily="18" typeface="Times New Roman"/>
              </a:rPr>
              <a:t>Їдуть діти в саночках.</a:t>
            </a:r>
            <a:r>
              <a:rPr dirty="0" lang="uk-UA" smtClean="0" sz="1600">
                <a:solidFill>
                  <a:srgbClr val="FFFF00"/>
                </a:solidFill>
                <a:latin charset="0" pitchFamily="34" typeface="Arial"/>
                <a:ea charset="0" pitchFamily="18" typeface="Times New Roman"/>
              </a:rPr>
              <a:t>                    </a:t>
            </a: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rgbClr val="FFFF00"/>
                </a:solidFill>
                <a:effectLst/>
                <a:latin charset="0" pitchFamily="34" typeface="Arial"/>
                <a:ea charset="0" pitchFamily="18" typeface="Times New Roman"/>
              </a:rPr>
              <a:t> Вдень і вночі сльози капали.</a:t>
            </a:r>
            <a:endParaRPr b="0" baseline="0" cap="none" dirty="0" i="0" kumimoji="0" lang="ru-RU" normalizeH="0" smtClean="0" strike="noStrike" sz="1200" u="none">
              <a:ln>
                <a:noFill/>
              </a:ln>
              <a:solidFill>
                <a:srgbClr val="FFFF00"/>
              </a:solidFill>
              <a:effectLst/>
              <a:latin charset="0" pitchFamily="34" typeface="Arial"/>
            </a:endParaRPr>
          </a:p>
          <a:p>
            <a:pPr algn="just" defTabSz="914400" eaLnBrk="0" fontAlgn="base" hangingPunct="0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rgbClr val="FFFF00"/>
                </a:solidFill>
                <a:effectLst/>
                <a:latin charset="0" pitchFamily="34" typeface="Arial"/>
                <a:ea charset="0" pitchFamily="18" typeface="Times New Roman"/>
              </a:rPr>
              <a:t>                 </a:t>
            </a:r>
            <a:endParaRPr b="0" baseline="0" cap="none" dirty="0" i="0" kumimoji="0" lang="uk-UA" normalizeH="0" smtClean="0" strike="noStrike" sz="2000" u="none">
              <a:ln>
                <a:noFill/>
              </a:ln>
              <a:solidFill>
                <a:srgbClr val="FFFF00"/>
              </a:solidFill>
              <a:effectLst/>
              <a:latin charset="0" pitchFamily="34" typeface="Arial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971600" y="3678072"/>
            <a:ext cx="8172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</a:rPr>
              <a:t>Зірка сніжно-біла 			      Кришуть лід, ріжуть лід,</a:t>
            </a:r>
            <a:endParaRPr b="0" baseline="0" cap="none" dirty="0" i="0" kumimoji="0" lang="ru-RU" normalizeH="0" smtClean="0" strike="noStrike" sz="1200" u="none">
              <a:ln>
                <a:noFill/>
              </a:ln>
              <a:solidFill>
                <a:schemeClr val="bg1"/>
              </a:solidFill>
              <a:effectLst/>
              <a:latin charset="0" pitchFamily="34" typeface="Arial"/>
            </a:endParaRPr>
          </a:p>
          <a:p>
            <a:pPr algn="l" defTabSz="914400" eaLnBrk="0" fontAlgn="base" hangingPunct="0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</a:rPr>
              <a:t>На рукав мій сіла.                                             Залишають дивний слід.</a:t>
            </a:r>
            <a:endParaRPr b="0" baseline="0" cap="none" dirty="0" i="0" kumimoji="0" lang="ru-RU" normalizeH="0" smtClean="0" strike="noStrike" sz="1200" u="none">
              <a:ln>
                <a:noFill/>
              </a:ln>
              <a:solidFill>
                <a:schemeClr val="bg1"/>
              </a:solidFill>
              <a:effectLst/>
              <a:latin charset="0" pitchFamily="34" typeface="Arial"/>
            </a:endParaRPr>
          </a:p>
          <a:p>
            <a:pPr algn="l" defTabSz="914400" eaLnBrk="0" fontAlgn="base" hangingPunct="0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</a:rPr>
              <a:t>Поки ніс її сюди –                                             А які вони швидкі!</a:t>
            </a:r>
            <a:endParaRPr b="0" baseline="0" cap="none" dirty="0" i="0" kumimoji="0" lang="ru-RU" normalizeH="0" smtClean="0" strike="noStrike" sz="1200" u="none">
              <a:ln>
                <a:noFill/>
              </a:ln>
              <a:solidFill>
                <a:schemeClr val="bg1"/>
              </a:solidFill>
              <a:effectLst/>
              <a:latin charset="0" pitchFamily="34" typeface="Arial"/>
            </a:endParaRPr>
          </a:p>
          <a:p>
            <a:pPr algn="l" defTabSz="914400" eaLnBrk="0" fontAlgn="base" hangingPunct="0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</a:rPr>
              <a:t>Стала краплею води.                                       Що це, діти?</a:t>
            </a:r>
          </a:p>
          <a:p>
            <a:pPr algn="l" defTabSz="914400" eaLnBrk="0" fontAlgn="base" hangingPunct="0" indent="269875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chemeClr val="bg1"/>
                </a:solidFill>
                <a:effectLst/>
                <a:latin charset="0" pitchFamily="34" typeface="Arial"/>
                <a:ea charset="0" pitchFamily="18" typeface="Times New Roman"/>
              </a:rPr>
              <a:t>		</a:t>
            </a: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chemeClr val="bg1"/>
              </a:solidFill>
              <a:effectLst/>
              <a:latin charset="0" pitchFamily="34" typeface="Arial"/>
            </a:endParaRPr>
          </a:p>
        </p:txBody>
      </p:sp>
      <p:pic>
        <p:nvPicPr>
          <p:cNvPr descr="http://www.nagolos.com.ua/img/news/newthumb/1_f51bab386e5883e228850773c190b11d.jpg" id="6148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403648" y="4869160"/>
            <a:ext cx="1608136" cy="1608137"/>
          </a:xfrm>
          <a:prstGeom prst="ellipse">
            <a:avLst/>
          </a:prstGeom>
          <a:noFill/>
        </p:spPr>
      </p:pic>
      <p:pic>
        <p:nvPicPr>
          <p:cNvPr descr="C:\Documents and Settings\User\Рабочий стол\Шевченко\Буквар, картинки\1260286475.jpg" id="6149" name="Picture 5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6300192" y="5013176"/>
            <a:ext cx="1800200" cy="1368152"/>
          </a:xfrm>
          <a:prstGeom prst="ellipse">
            <a:avLst/>
          </a:prstGeom>
          <a:noFill/>
        </p:spPr>
      </p:pic>
      <p:pic>
        <p:nvPicPr>
          <p:cNvPr descr="C:\Documents and Settings\User\Рабочий стол\Шевченко\Буквар, картинки\img7.jpg" id="6150" name="Picture 6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7452320" y="1484784"/>
            <a:ext cx="1357528" cy="1656184"/>
          </a:xfrm>
          <a:prstGeom prst="round2DiagRect">
            <a:avLst/>
          </a:prstGeom>
          <a:noFill/>
        </p:spPr>
      </p:pic>
      <p:pic>
        <p:nvPicPr>
          <p:cNvPr descr="http://www.ogo.rv.ua/images/articles/1567/big/1326965813.jpg" id="6152" name="Picture 8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851920" y="3501008"/>
            <a:ext cx="1080120" cy="1656185"/>
          </a:xfrm>
          <a:prstGeom prst="round2Diag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9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6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1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2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3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8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9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3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>
                <a:solidFill>
                  <a:schemeClr val="bg1"/>
                </a:solidFill>
              </a:rPr>
              <a:t>Фізкультхвилинка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://www.magistral-uz.com.ua/img/20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84784"/>
            <a:ext cx="5112568" cy="4680520"/>
          </a:xfrm>
          <a:prstGeom prst="round2Diag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7F7F"/>
      </a:hlink>
      <a:folHlink>
        <a:srgbClr val="FFE5E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</TotalTime>
  <Words>233</Words>
  <Application>Microsoft Office PowerPoint</Application>
  <PresentationFormat>Экран (4:3)</PresentationFormat>
  <Paragraphs>48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Казкове місто”Алфавіт”</vt:lpstr>
      <vt:lpstr>Слайд 2</vt:lpstr>
      <vt:lpstr>Загадковий незнайомець</vt:lpstr>
      <vt:lpstr>Літера К запрошує до міста “Алфавіт”</vt:lpstr>
      <vt:lpstr>Слайд 5</vt:lpstr>
      <vt:lpstr>Зарядку зробимо старанно – стане язичок слухняним.   </vt:lpstr>
      <vt:lpstr>Артикуляція звука[К]</vt:lpstr>
      <vt:lpstr>Вулиця ігор та загадок</vt:lpstr>
      <vt:lpstr>Фізкультхвилинка</vt:lpstr>
      <vt:lpstr>Перші абетки</vt:lpstr>
      <vt:lpstr>Шевченківський “Буквар”</vt:lpstr>
      <vt:lpstr>Сучасні підручники</vt:lpstr>
      <vt:lpstr>9 березня  - 200 років з дня народження великого Кобзаря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44</cp:revision>
  <dcterms:created xsi:type="dcterms:W3CDTF">2013-08-17T08:34:50Z</dcterms:created>
  <dcterms:modified xsi:type="dcterms:W3CDTF">2014-03-07T11:24:53Z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607243</vt:lpwstr>
  </property>
  <property fmtid="{D5CDD505-2E9C-101B-9397-08002B2CF9AE}" name="NXPowerLiteVersion" pid="3">
    <vt:lpwstr>D4.1.4</vt:lpwstr>
  </property>
</Properties>
</file>