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udio/wav" Extension="wav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image/gif" PartName="/ppt/media/image22.jpg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6" r:id="rId3"/>
    <p:sldId id="281" r:id="rId4"/>
    <p:sldId id="292" r:id="rId5"/>
    <p:sldId id="273" r:id="rId6"/>
    <p:sldId id="258" r:id="rId7"/>
    <p:sldId id="283" r:id="rId8"/>
    <p:sldId id="274" r:id="rId9"/>
    <p:sldId id="293" r:id="rId10"/>
    <p:sldId id="270" r:id="rId11"/>
    <p:sldId id="294" r:id="rId12"/>
    <p:sldId id="264" r:id="rId13"/>
    <p:sldId id="259" r:id="rId14"/>
    <p:sldId id="288" r:id="rId15"/>
    <p:sldId id="287" r:id="rId16"/>
    <p:sldId id="289" r:id="rId17"/>
    <p:sldId id="269" r:id="rId18"/>
    <p:sldId id="296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44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8A5E5-1F1A-491E-865A-431F05D5FF48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681A8-8984-46CF-B371-E2CE7ED7A9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45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 ?><Relationships xmlns="http://schemas.openxmlformats.org/package/2006/relationships"><Relationship Id="rId3" Target="../media/image9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2.gif" Type="http://schemas.openxmlformats.org/officeDocument/2006/relationships/image"/><Relationship Id="rId5" Target="../media/image11.gif" Type="http://schemas.openxmlformats.org/officeDocument/2006/relationships/image"/><Relationship Id="rId4" Target="../media/image10.pn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7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3.jpeg"/><Relationship Id="rId7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3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5.pn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0.jpg" Type="http://schemas.openxmlformats.org/officeDocument/2006/relationships/image"/><Relationship Id="rId5" Target="../media/image19.pn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7" Target="../media/image20.jpg" Type="http://schemas.openxmlformats.org/officeDocument/2006/relationships/image"/><Relationship Id="rId2" Target="../media/image21.gif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9.png" Type="http://schemas.openxmlformats.org/officeDocument/2006/relationships/image"/><Relationship Id="rId5" Target="../media/image7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21.gif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.png" Type="http://schemas.openxmlformats.org/officeDocument/2006/relationships/image"/><Relationship Id="rId5" Target="../media/image7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8.xml.rels><?xml version="1.0" encoding="UTF-8" standalone="yes" ?><Relationships xmlns="http://schemas.openxmlformats.org/package/2006/relationships"><Relationship Id="rId3" Target="../media/hdphoto1.wdp" Type="http://schemas.microsoft.com/office/2007/relationships/hdphoto"/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http://www.youtube.com/watch?v=-g_NKI3zL4E" TargetMode="External" Type="http://schemas.openxmlformats.org/officeDocument/2006/relationships/hyperlink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6" Target="http://images.yandex.ua/yandsearch?tld=ua&amp;p=27&amp;text" TargetMode="External" Type="http://schemas.openxmlformats.org/officeDocument/2006/relationships/hyperlink"/><Relationship Id="rId5" Target="https://www.google.com.ua/" TargetMode="External" Type="http://schemas.openxmlformats.org/officeDocument/2006/relationships/hyperlink"/><Relationship Id="rId4" Target="http://educat.at.ua/load/zorovi_diktanti_2_klas_2_chastina/42-1-0-743" TargetMode="External" Type="http://schemas.openxmlformats.org/officeDocument/2006/relationships/hyperlink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7.jpeg" Type="http://schemas.openxmlformats.org/officeDocument/2006/relationships/image"/><Relationship Id="rId5" Target="../media/image6.jpeg" Type="http://schemas.openxmlformats.org/officeDocument/2006/relationships/image"/><Relationship Id="rId4" Target="../media/image5.pn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0;&#1084;&#1085;&#1072;&#1089;&#1090;&#1080;&#1082;&#1072;%20&#1076;&#1083;&#1103;%20&#1075;&#1083;&#1072;&#1079;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Pictures\обои для презентаций\fon_lista_i_pticy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80"/>
          <a:stretch/>
        </p:blipFill>
        <p:spPr bwMode="auto">
          <a:xfrm>
            <a:off x="-1" y="0"/>
            <a:ext cx="92917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ирина\Pictures\анимашки\488744215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4767537" cy="476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12906" y="6260044"/>
            <a:ext cx="648072" cy="57606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48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700" y="0"/>
            <a:ext cx="94249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9669" y="2532721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09600" marR="0" lvl="0" indent="-609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uk-UA" sz="4400" i="0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Сніг розтає.           5       12</a:t>
            </a:r>
          </a:p>
          <a:p>
            <a:pPr marL="609600" marR="0" lvl="0" indent="-609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uk-UA" sz="44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Настала весна</a:t>
            </a:r>
            <a:r>
              <a:rPr kumimoji="0" lang="uk-UA" sz="4400" i="0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.	</a:t>
            </a:r>
            <a:r>
              <a:rPr lang="uk-UA" sz="44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r>
              <a:rPr kumimoji="0" lang="uk-UA" sz="4400" i="0" u="none" strike="noStrike" kern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       </a:t>
            </a:r>
            <a:r>
              <a:rPr lang="uk-UA" sz="4400" kern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12</a:t>
            </a:r>
            <a:endParaRPr kumimoji="0" lang="en-US" sz="4400" i="0" u="none" strike="noStrike" kern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609600" indent="-609600"/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Зеленіє листя.	     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6       12</a:t>
            </a:r>
            <a:endParaRPr lang="ru-RU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uk-UA" sz="4400" i="0" u="none" strike="noStrike" kern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uk-UA" sz="3600" i="1" u="none" strike="noStrike" kern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485" y="4005064"/>
            <a:ext cx="1835696" cy="2628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9" y="-423659"/>
            <a:ext cx="3073400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2587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Читай - пиши</a:t>
            </a:r>
            <a:endParaRPr lang="ru-RU" sz="5400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9" name="Picture 7" descr="67672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A8A8A8"/>
              </a:clrFrom>
              <a:clrTo>
                <a:srgbClr val="A8A8A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758" y="1746643"/>
            <a:ext cx="647997" cy="68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bb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991" y="1746643"/>
            <a:ext cx="707255" cy="68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20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9"/>
          <p:cNvPicPr>
            <a:picLocks noChangeAspect="1"/>
          </p:cNvPicPr>
          <p:nvPr/>
        </p:nvPicPr>
        <p:blipFill rotWithShape="1"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652346"/>
            <a:ext cx="2955073" cy="55533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265249" y="1609454"/>
            <a:ext cx="502659" cy="3355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65172" y="4404704"/>
            <a:ext cx="502659" cy="3355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843134" y="4202697"/>
            <a:ext cx="502659" cy="3355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1063466">
            <a:off x="5035714" y="3699317"/>
            <a:ext cx="502659" cy="33552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33562" y="2138979"/>
            <a:ext cx="502659" cy="33552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271885" y="1906023"/>
            <a:ext cx="502659" cy="335525"/>
          </a:xfrm>
          <a:prstGeom prst="rect">
            <a:avLst/>
          </a:prstGeom>
        </p:spPr>
      </p:pic>
      <p:sp>
        <p:nvSpPr>
          <p:cNvPr id="21" name="Управляющая кнопка: далее 20">
            <a:hlinkClick action="ppaction://hlinkshowjump?jump=nextslide" highlightClick="1" r:id=""/>
          </p:cNvPr>
          <p:cNvSpPr/>
          <p:nvPr/>
        </p:nvSpPr>
        <p:spPr>
          <a:xfrm>
            <a:off x="8604448" y="6429371"/>
            <a:ext cx="539552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2" name="Управляющая кнопка: назад 21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39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600"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4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500"/>
                            </p:stCondLst>
                            <p:childTnLst>
                              <p:par>
                                <p:cTn fill="hold" id="36" nodeType="afterEffect" presetClass="entr" presetID="10" presetSubtype="0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8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4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рина\Pictures\обои для презентаций\6677151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53511" y="476672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Фізкультхвилинка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630374" y="6429371"/>
            <a:ext cx="513625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17" descr="http://img-fotki.yandex.ru/get/5624/33477609.4d6/0_9975f_9d8295f8_X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20688"/>
            <a:ext cx="5075387" cy="613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http://i277.photobucket.com/albums/kk79/Demy_Chan_Yaoi/Nat/Tree_by_MaskOfVirtu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573" y="938337"/>
            <a:ext cx="469975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" descr="http://i446.photobucket.com/albums/qq190/daedalus_pl/Prywatne/animated-gifs-trees-043.gif"/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927" y="953495"/>
            <a:ext cx="5605214" cy="560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ирина\Pictures\анимашки\50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015" y="1844824"/>
            <a:ext cx="5061317" cy="552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1" descr="http://forum.ufaley.su/file.php?a=preview&amp;fid=1988&amp;key=1488618012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551" y="1745820"/>
            <a:ext cx="5007919" cy="533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Управляющая кнопка: назад 15">
            <a:hlinkClick r:id="" action="ppaction://hlinkshowjump?jump=previousslide" highlightClick="1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2279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ay-Natalya-Sonyachniy-promnchik----mnus(muzofon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9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9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9"/>
          <p:cNvPicPr>
            <a:picLocks noChangeAspect="1"/>
          </p:cNvPicPr>
          <p:nvPr/>
        </p:nvPicPr>
        <p:blipFill rotWithShape="1"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652346"/>
            <a:ext cx="2955073" cy="55533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265249" y="1609454"/>
            <a:ext cx="502659" cy="3355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65172" y="4404704"/>
            <a:ext cx="502659" cy="3355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843134" y="4202697"/>
            <a:ext cx="502659" cy="3355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1063466">
            <a:off x="5035714" y="3699317"/>
            <a:ext cx="502659" cy="33552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33562" y="2138979"/>
            <a:ext cx="502659" cy="33552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271885" y="1906023"/>
            <a:ext cx="502659" cy="335525"/>
          </a:xfrm>
          <a:prstGeom prst="rect">
            <a:avLst/>
          </a:prstGeom>
        </p:spPr>
      </p:pic>
      <p:pic>
        <p:nvPicPr>
          <p:cNvPr descr="березовий листок растровий малюнок" id="27" name="Picture 4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"/>
          <a:stretch/>
        </p:blipFill>
        <p:spPr bwMode="auto">
          <a:xfrm rot="4442330">
            <a:off x="1882417" y="-806484"/>
            <a:ext cx="5379164" cy="7519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907703" y="1585862"/>
            <a:ext cx="5328592" cy="258532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Робота з підручником</a:t>
            </a:r>
            <a:r>
              <a:rPr b="1" dirty="0" lang="en-US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dirty="0" lang="uk-UA" smtClean="0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ст.68, впр.159</a:t>
            </a:r>
          </a:p>
        </p:txBody>
      </p:sp>
      <p:sp>
        <p:nvSpPr>
          <p:cNvPr id="21" name="Управляющая кнопка: далее 20">
            <a:hlinkClick action="ppaction://hlinkshowjump?jump=nextslide" highlightClick="1" r:id=""/>
          </p:cNvPr>
          <p:cNvSpPr/>
          <p:nvPr/>
        </p:nvSpPr>
        <p:spPr>
          <a:xfrm>
            <a:off x="8604448" y="6429371"/>
            <a:ext cx="539552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033593" y="1302627"/>
            <a:ext cx="4766915" cy="2800767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4400">
                <a:ln w="11430"/>
                <a:solidFill>
                  <a:srgbClr val="FF00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Запишіть слова в алфавітному </a:t>
            </a:r>
          </a:p>
          <a:p>
            <a:pPr algn="ctr"/>
            <a:r>
              <a:rPr b="1" dirty="0" lang="uk-UA" smtClean="0" sz="4400">
                <a:ln w="11430"/>
                <a:solidFill>
                  <a:srgbClr val="FF00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порядку</a:t>
            </a:r>
            <a:r>
              <a:rPr b="1" dirty="0" lang="uk-UA" sz="4400">
                <a:ln w="11430"/>
                <a:solidFill>
                  <a:srgbClr val="FF00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, </a:t>
            </a:r>
            <a:endParaRPr b="1" dirty="0" lang="uk-UA" smtClean="0" sz="4400">
              <a:ln w="11430"/>
              <a:solidFill>
                <a:srgbClr val="FF000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b="1" dirty="0" lang="uk-UA" smtClean="0" sz="4400">
                <a:ln w="11430"/>
                <a:solidFill>
                  <a:srgbClr val="FF00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позначте наголос.</a:t>
            </a:r>
            <a:endParaRPr b="1" dirty="0" lang="ru-RU" sz="4400">
              <a:ln w="11430"/>
              <a:solidFill>
                <a:srgbClr val="FF000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Управляющая кнопка: назад 22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17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600"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4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7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44" nodeType="interactiveSeq" restart="whenNotActive">
                <p:stCondLst>
                  <p:cond delay="0" evt="onClick">
                    <p:tgtEl>
                      <p:spTgt spid="1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45">
                      <p:stCondLst>
                        <p:cond delay="0"/>
                      </p:stCondLst>
                      <p:childTnLst>
                        <p:par>
                          <p:cTn fill="hold" id="46">
                            <p:stCondLst>
                              <p:cond delay="0"/>
                            </p:stCondLst>
                            <p:childTnLst>
                              <p:par>
                                <p:cTn fill="hold" id="47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2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53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55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0"/>
                  </p:tgtEl>
                </p:cond>
              </p:nextCondLst>
            </p:seq>
            <p:seq concurrent="1" nextAc="seek">
              <p:cTn evtFilter="cancelBubble" fill="hold" id="56" nodeType="interactiveSeq" restart="whenNotActive">
                <p:stCondLst>
                  <p:cond delay="0" evt="onClick">
                    <p:tgtEl>
                      <p:spTgt spid="2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57">
                      <p:stCondLst>
                        <p:cond delay="0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59" nodeType="clickEffect" presetClass="exit" presetID="16" presetSubtype="21">
                                  <p:stCondLst>
                                    <p:cond delay="0"/>
                                  </p:stCondLst>
                                  <p:childTnLst>
                                    <p:animEffect filter="barn(inVertical)" transition="out">
                                      <p:cBhvr>
                                        <p:cTn dur="250" id="6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2">
                            <p:stCondLst>
                              <p:cond delay="250"/>
                            </p:stCondLst>
                            <p:childTnLst>
                              <p:par>
                                <p:cTn fill="hold" grpId="0" id="63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5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6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67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grpId="0" spid="29"/>
      <p:bldP grpId="1" spid="29"/>
      <p:bldP grpId="0" spid="22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9"/>
          <p:cNvPicPr>
            <a:picLocks noChangeAspect="1"/>
          </p:cNvPicPr>
          <p:nvPr/>
        </p:nvPicPr>
        <p:blipFill rotWithShape="1"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652346"/>
            <a:ext cx="2955073" cy="55533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265249" y="1609454"/>
            <a:ext cx="502659" cy="3355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65172" y="4404704"/>
            <a:ext cx="502659" cy="3355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843134" y="4202697"/>
            <a:ext cx="502659" cy="3355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1063466">
            <a:off x="5035714" y="3699317"/>
            <a:ext cx="502659" cy="33552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33562" y="2138979"/>
            <a:ext cx="502659" cy="33552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271885" y="1906023"/>
            <a:ext cx="502659" cy="335525"/>
          </a:xfrm>
          <a:prstGeom prst="rect">
            <a:avLst/>
          </a:prstGeom>
        </p:spPr>
      </p:pic>
      <p:sp>
        <p:nvSpPr>
          <p:cNvPr id="21" name="Управляющая кнопка: далее 20">
            <a:hlinkClick action="ppaction://hlinkshowjump?jump=nextslide" highlightClick="1" r:id=""/>
          </p:cNvPr>
          <p:cNvSpPr/>
          <p:nvPr/>
        </p:nvSpPr>
        <p:spPr>
          <a:xfrm>
            <a:off x="8547536" y="6429371"/>
            <a:ext cx="596464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28" name="Объект 6"/>
          <p:cNvPicPr>
            <a:picLocks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"/>
          <a:stretch/>
        </p:blipFill>
        <p:spPr>
          <a:xfrm>
            <a:off x="6700617" y="522671"/>
            <a:ext cx="1735741" cy="242852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844347" y="3089009"/>
            <a:ext cx="1572751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2800"/>
              <a:t>ол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нь</a:t>
            </a:r>
            <a:endParaRPr b="1" dirty="0" lang="ru-RU" sz="2800"/>
          </a:p>
        </p:txBody>
      </p:sp>
      <p:sp>
        <p:nvSpPr>
          <p:cNvPr id="31" name="TextBox 30"/>
          <p:cNvSpPr txBox="1"/>
          <p:nvPr/>
        </p:nvSpPr>
        <p:spPr>
          <a:xfrm>
            <a:off x="414866" y="3619625"/>
            <a:ext cx="252028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/>
              <a:t>   завдання</a:t>
            </a:r>
            <a:endParaRPr b="1" dirty="0" lang="ru-RU" sz="2800"/>
          </a:p>
        </p:txBody>
      </p:sp>
      <p:sp>
        <p:nvSpPr>
          <p:cNvPr id="32" name="TextBox 31"/>
          <p:cNvSpPr txBox="1"/>
          <p:nvPr/>
        </p:nvSpPr>
        <p:spPr>
          <a:xfrm>
            <a:off x="512913" y="4142845"/>
            <a:ext cx="260398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/>
              <a:t> </a:t>
            </a:r>
            <a:r>
              <a:rPr b="1" dirty="0" err="1" lang="uk-UA" smtClean="0" sz="2800"/>
              <a:t>чотирна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цять</a:t>
            </a:r>
            <a:endParaRPr b="1" dirty="0" lang="ru-RU" sz="2800"/>
          </a:p>
        </p:txBody>
      </p:sp>
      <p:sp>
        <p:nvSpPr>
          <p:cNvPr id="33" name="TextBox 32"/>
          <p:cNvSpPr txBox="1"/>
          <p:nvPr/>
        </p:nvSpPr>
        <p:spPr>
          <a:xfrm>
            <a:off x="6700617" y="3142624"/>
            <a:ext cx="1584176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/>
              <a:t>шофер</a:t>
            </a:r>
            <a:endParaRPr b="1" dirty="0" lang="ru-RU" sz="2800"/>
          </a:p>
        </p:txBody>
      </p:sp>
      <p:sp>
        <p:nvSpPr>
          <p:cNvPr id="34" name="TextBox 33"/>
          <p:cNvSpPr txBox="1"/>
          <p:nvPr/>
        </p:nvSpPr>
        <p:spPr>
          <a:xfrm>
            <a:off x="6387296" y="3746877"/>
            <a:ext cx="216024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2800"/>
              <a:t>одина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цять</a:t>
            </a:r>
            <a:endParaRPr b="1" dirty="0" lang="ru-RU" sz="2800"/>
          </a:p>
        </p:txBody>
      </p:sp>
      <p:sp>
        <p:nvSpPr>
          <p:cNvPr id="35" name="TextBox 34"/>
          <p:cNvSpPr txBox="1"/>
          <p:nvPr/>
        </p:nvSpPr>
        <p:spPr>
          <a:xfrm>
            <a:off x="6459304" y="4326160"/>
            <a:ext cx="201622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z="2800"/>
              <a:t>в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разно</a:t>
            </a:r>
            <a:endParaRPr b="1" dirty="0" lang="ru-RU" sz="2800"/>
          </a:p>
        </p:txBody>
      </p:sp>
      <p:sp>
        <p:nvSpPr>
          <p:cNvPr id="27" name="Управляющая кнопка: назад 26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39"/>
          <a:stretch/>
        </p:blipFill>
        <p:spPr>
          <a:xfrm>
            <a:off x="323251" y="880809"/>
            <a:ext cx="2175794" cy="202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46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600"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4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7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4">
                            <p:stCondLst>
                              <p:cond delay="500"/>
                            </p:stCondLst>
                            <p:childTnLst>
                              <p:par>
                                <p:cTn fill="hold" id="45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47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8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9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1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3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4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5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750" id="60"/>
                                        <p:tgtEl>
                                          <p:spTgt spid="3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61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750" id="63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64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750" id="66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67" nodeType="interactiveSeq" restart="whenNotActive">
                <p:stCondLst>
                  <p:cond delay="0" evt="onClick">
                    <p:tgtEl>
                      <p:spTgt spid="2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8">
                      <p:stCondLst>
                        <p:cond delay="0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750" id="72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73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750" id="75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76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750" id="78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build="p" grpId="0" spid="30"/>
      <p:bldP grpId="0" spid="31"/>
      <p:bldP grpId="0" spid="32"/>
      <p:bldP grpId="0" spid="33"/>
      <p:bldP grpId="0" spid="34"/>
      <p:bldP grpId="0" spid="35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0" y="3458369"/>
            <a:ext cx="952500" cy="809625"/>
          </a:xfrm>
        </p:spPr>
      </p:pic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27" y="-2459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9"/>
          <p:cNvPicPr>
            <a:picLocks noChangeAspect="1"/>
          </p:cNvPicPr>
          <p:nvPr/>
        </p:nvPicPr>
        <p:blipFill rotWithShape="1"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708614"/>
            <a:ext cx="2955073" cy="55533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184765" y="1696133"/>
            <a:ext cx="502659" cy="3355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65172" y="4404704"/>
            <a:ext cx="502659" cy="3355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843134" y="4202697"/>
            <a:ext cx="502659" cy="3355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1063466">
            <a:off x="5035714" y="3699317"/>
            <a:ext cx="502659" cy="33552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33562" y="2138979"/>
            <a:ext cx="502659" cy="33552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271885" y="1906023"/>
            <a:ext cx="502659" cy="335525"/>
          </a:xfrm>
          <a:prstGeom prst="rect">
            <a:avLst/>
          </a:prstGeom>
        </p:spPr>
      </p:pic>
      <p:pic>
        <p:nvPicPr>
          <p:cNvPr id="28" name="Объект 6"/>
          <p:cNvPicPr>
            <a:picLocks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"/>
          <a:stretch/>
        </p:blipFill>
        <p:spPr>
          <a:xfrm>
            <a:off x="6282625" y="478039"/>
            <a:ext cx="1735741" cy="242852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06961" y="3610925"/>
            <a:ext cx="1572751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2800"/>
              <a:t>ол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нь</a:t>
            </a:r>
            <a:endParaRPr b="1" dirty="0" lang="ru-RU" sz="2800"/>
          </a:p>
        </p:txBody>
      </p:sp>
      <p:sp>
        <p:nvSpPr>
          <p:cNvPr id="30" name="TextBox 29"/>
          <p:cNvSpPr txBox="1"/>
          <p:nvPr/>
        </p:nvSpPr>
        <p:spPr>
          <a:xfrm>
            <a:off x="-85253" y="3107545"/>
            <a:ext cx="252028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/>
              <a:t>   завдання</a:t>
            </a:r>
            <a:endParaRPr b="1" dirty="0" lang="ru-RU" sz="2800"/>
          </a:p>
        </p:txBody>
      </p:sp>
      <p:sp>
        <p:nvSpPr>
          <p:cNvPr id="31" name="TextBox 30"/>
          <p:cNvSpPr txBox="1"/>
          <p:nvPr/>
        </p:nvSpPr>
        <p:spPr>
          <a:xfrm>
            <a:off x="433362" y="4142845"/>
            <a:ext cx="2603982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/>
              <a:t> </a:t>
            </a:r>
            <a:r>
              <a:rPr b="1" dirty="0" err="1" lang="uk-UA" smtClean="0" sz="2800"/>
              <a:t>чотирна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цять</a:t>
            </a:r>
            <a:endParaRPr b="1" dirty="0" lang="ru-RU" sz="2800"/>
          </a:p>
        </p:txBody>
      </p:sp>
      <p:sp>
        <p:nvSpPr>
          <p:cNvPr id="32" name="TextBox 31"/>
          <p:cNvSpPr txBox="1"/>
          <p:nvPr/>
        </p:nvSpPr>
        <p:spPr>
          <a:xfrm>
            <a:off x="7150495" y="4269061"/>
            <a:ext cx="1584176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/>
              <a:t>шофер</a:t>
            </a:r>
            <a:endParaRPr b="1" dirty="0" lang="ru-RU" sz="2800"/>
          </a:p>
        </p:txBody>
      </p:sp>
      <p:sp>
        <p:nvSpPr>
          <p:cNvPr id="33" name="TextBox 32"/>
          <p:cNvSpPr txBox="1"/>
          <p:nvPr/>
        </p:nvSpPr>
        <p:spPr>
          <a:xfrm>
            <a:off x="6468136" y="3705897"/>
            <a:ext cx="2160240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2800"/>
              <a:t>одина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цять</a:t>
            </a:r>
            <a:endParaRPr b="1" dirty="0" lang="ru-RU" sz="2800"/>
          </a:p>
        </p:txBody>
      </p:sp>
      <p:sp>
        <p:nvSpPr>
          <p:cNvPr id="34" name="TextBox 33"/>
          <p:cNvSpPr txBox="1"/>
          <p:nvPr/>
        </p:nvSpPr>
        <p:spPr>
          <a:xfrm>
            <a:off x="6039460" y="3080943"/>
            <a:ext cx="2016224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z="2800"/>
              <a:t>в</a:t>
            </a:r>
            <a:r>
              <a:rPr b="1" dirty="0" lang="uk-UA" smtClean="0" sz="2800"/>
              <a:t>…</a:t>
            </a:r>
            <a:r>
              <a:rPr b="1" dirty="0" err="1" lang="uk-UA" smtClean="0" sz="2800"/>
              <a:t>разно</a:t>
            </a:r>
            <a:endParaRPr b="1" dirty="0" lang="ru-RU" sz="2800"/>
          </a:p>
        </p:txBody>
      </p:sp>
      <p:sp>
        <p:nvSpPr>
          <p:cNvPr id="35" name="Солнце 34"/>
          <p:cNvSpPr/>
          <p:nvPr/>
        </p:nvSpPr>
        <p:spPr>
          <a:xfrm>
            <a:off x="8097354" y="-24593"/>
            <a:ext cx="1062045" cy="1008112"/>
          </a:xfrm>
          <a:prstGeom prst="su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Управляющая кнопка: далее 35">
            <a:hlinkClick action="ppaction://hlinkshowjump?jump=nextslide" highlightClick="1" r:id=""/>
          </p:cNvPr>
          <p:cNvSpPr/>
          <p:nvPr/>
        </p:nvSpPr>
        <p:spPr>
          <a:xfrm>
            <a:off x="8495928" y="6429371"/>
            <a:ext cx="648072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3869610" y="4843048"/>
            <a:ext cx="502659" cy="335525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184764" y="1215191"/>
            <a:ext cx="502659" cy="33552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6683">
            <a:off x="2865566" y="4921088"/>
            <a:ext cx="502659" cy="33552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6683">
            <a:off x="2873349" y="3713472"/>
            <a:ext cx="502659" cy="33552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502095" y="4105049"/>
            <a:ext cx="502659" cy="33552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052897" y="4868458"/>
            <a:ext cx="502659" cy="33552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4745240" y="892445"/>
            <a:ext cx="502659" cy="33552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3400200" y="4794871"/>
            <a:ext cx="502659" cy="33552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326187" y="2376783"/>
            <a:ext cx="502659" cy="335525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3429720" y="2673353"/>
            <a:ext cx="502659" cy="33552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789952" y="3485268"/>
            <a:ext cx="403384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z="3200">
                <a:solidFill>
                  <a:srgbClr val="FF0000"/>
                </a:solidFill>
              </a:rPr>
              <a:t>е</a:t>
            </a:r>
            <a:endParaRPr b="1" dirty="0" lang="ru-RU" sz="320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78020" y="4016485"/>
            <a:ext cx="403384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3200">
                <a:solidFill>
                  <a:srgbClr val="FF0000"/>
                </a:solidFill>
              </a:rPr>
              <a:t>д</a:t>
            </a:r>
            <a:endParaRPr b="1" dirty="0" lang="ru-RU" sz="320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420520" y="3596059"/>
            <a:ext cx="403384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3200">
                <a:solidFill>
                  <a:srgbClr val="FF0000"/>
                </a:solidFill>
              </a:rPr>
              <a:t>д</a:t>
            </a:r>
            <a:endParaRPr b="1" dirty="0" lang="ru-RU" sz="3200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28245" y="2988526"/>
            <a:ext cx="403384" cy="584775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3200">
                <a:solidFill>
                  <a:srgbClr val="FF0000"/>
                </a:solidFill>
              </a:rPr>
              <a:t>и</a:t>
            </a:r>
            <a:endParaRPr b="1" dirty="0" lang="ru-RU" sz="320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44347" y="2777874"/>
            <a:ext cx="403384" cy="101566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6000">
                <a:solidFill>
                  <a:srgbClr val="FF0000"/>
                </a:solidFill>
              </a:rPr>
              <a:t>'</a:t>
            </a:r>
            <a:endParaRPr b="1" dirty="0" lang="ru-RU" sz="6000">
              <a:solidFill>
                <a:srgbClr val="FF00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23904" y="3963523"/>
            <a:ext cx="403384" cy="101566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6000">
                <a:solidFill>
                  <a:srgbClr val="FF0000"/>
                </a:solidFill>
              </a:rPr>
              <a:t>'</a:t>
            </a:r>
            <a:endParaRPr b="1" dirty="0" lang="ru-RU" sz="600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211917" y="3411599"/>
            <a:ext cx="403384" cy="101566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6000">
                <a:solidFill>
                  <a:srgbClr val="FF0000"/>
                </a:solidFill>
              </a:rPr>
              <a:t>'</a:t>
            </a:r>
            <a:endParaRPr b="1" dirty="0" lang="ru-RU" sz="600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4971" y="3322477"/>
            <a:ext cx="403384" cy="101566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6000">
                <a:solidFill>
                  <a:srgbClr val="FF0000"/>
                </a:solidFill>
              </a:rPr>
              <a:t>'</a:t>
            </a:r>
            <a:endParaRPr b="1" dirty="0" lang="ru-RU" sz="600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44188" y="2761992"/>
            <a:ext cx="403384" cy="101566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6000">
                <a:solidFill>
                  <a:srgbClr val="FF0000"/>
                </a:solidFill>
              </a:rPr>
              <a:t>'</a:t>
            </a:r>
            <a:endParaRPr b="1" dirty="0" lang="ru-RU" sz="600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576328" y="3817311"/>
            <a:ext cx="403384" cy="101566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6000">
                <a:solidFill>
                  <a:srgbClr val="FF0000"/>
                </a:solidFill>
              </a:rPr>
              <a:t>'</a:t>
            </a:r>
            <a:endParaRPr b="1" dirty="0" lang="ru-RU" sz="6000">
              <a:solidFill>
                <a:srgbClr val="FF0000"/>
              </a:solidFill>
            </a:endParaRPr>
          </a:p>
        </p:txBody>
      </p:sp>
      <p:sp>
        <p:nvSpPr>
          <p:cNvPr id="57" name="Управляющая кнопка: назад 56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39"/>
          <a:stretch/>
        </p:blipFill>
        <p:spPr>
          <a:xfrm>
            <a:off x="323251" y="880809"/>
            <a:ext cx="2175794" cy="202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71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4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7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6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9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52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5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57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8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59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61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63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64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5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>
                            <p:stCondLst>
                              <p:cond delay="2250"/>
                            </p:stCondLst>
                            <p:childTnLst>
                              <p:par>
                                <p:cTn fill="hold" grpId="0" id="67" nodeType="afterEffect" presetClass="entr" presetID="5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9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7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2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73" nodeType="after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5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3750"/>
                            </p:stCondLst>
                            <p:childTnLst>
                              <p:par>
                                <p:cTn fill="hold" grpId="0" id="77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9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1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2">
                            <p:stCondLst>
                              <p:cond delay="5000"/>
                            </p:stCondLst>
                            <p:childTnLst>
                              <p:par>
                                <p:cTn fill="hold" grpId="0" id="83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85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6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87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8">
                            <p:stCondLst>
                              <p:cond delay="5500"/>
                            </p:stCondLst>
                            <p:childTnLst>
                              <p:par>
                                <p:cTn fill="hold" grpId="0" id="89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9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92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3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4">
                            <p:stCondLst>
                              <p:cond delay="6750"/>
                            </p:stCondLst>
                            <p:childTnLst>
                              <p:par>
                                <p:cTn fill="hold" grpId="0" id="95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9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97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98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9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100" nodeType="interactiveSeq" restart="whenNotActive">
                <p:stCondLst>
                  <p:cond delay="0" evt="onClick">
                    <p:tgtEl>
                      <p:spTgt spid="3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01">
                      <p:stCondLst>
                        <p:cond delay="0"/>
                      </p:stCondLst>
                      <p:childTnLst>
                        <p:par>
                          <p:cTn fill="hold" id="102">
                            <p:stCondLst>
                              <p:cond delay="0"/>
                            </p:stCondLst>
                            <p:childTnLst>
                              <p:par>
                                <p:cTn fill="hold" id="103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05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06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7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08" nodeType="withEffect" presetClass="entr" presetID="45" presetSubtype="0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dur="1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11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12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13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5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16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17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18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21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2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23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5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26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7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28" nodeType="with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1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2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33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4" nodeType="with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6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7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8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39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0" nodeType="with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2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3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4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5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6" nodeType="with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48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9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52" nodeType="with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4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5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6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7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5"/>
                  </p:tgtEl>
                </p:cond>
              </p:nextCondLst>
            </p:seq>
            <p:seq concurrent="1" nextAc="seek">
              <p:cTn evtFilter="cancelBubble" fill="hold" id="158" nodeType="interactiveSeq" restart="whenNotActive">
                <p:stCondLst>
                  <p:cond delay="0" evt="onClick">
                    <p:tgtEl>
                      <p:spTgt spid="2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59">
                      <p:stCondLst>
                        <p:cond delay="0"/>
                      </p:stCondLst>
                      <p:childTnLst>
                        <p:par>
                          <p:cTn fill="hold" id="16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1" nodeType="click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750" fill="hold" id="163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750" fill="hold" id="164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750" id="165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6">
                            <p:stCondLst>
                              <p:cond delay="750"/>
                            </p:stCondLst>
                            <p:childTnLst>
                              <p:par>
                                <p:cTn fill="hold" grpId="0" id="167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69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7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1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2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73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75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76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7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8">
                            <p:stCondLst>
                              <p:cond delay="3250"/>
                            </p:stCondLst>
                            <p:childTnLst>
                              <p:par>
                                <p:cTn fill="hold" grpId="0" id="179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750" fill="hold" id="18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750" fill="hold" id="182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750" id="183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4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185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87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88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9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0">
                            <p:stCondLst>
                              <p:cond delay="5250"/>
                            </p:stCondLst>
                            <p:childTnLst>
                              <p:par>
                                <p:cTn fill="hold" grpId="0" id="191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9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3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94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5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6">
                            <p:stCondLst>
                              <p:cond delay="6500"/>
                            </p:stCondLst>
                            <p:childTnLst>
                              <p:par>
                                <p:cTn fill="hold" grpId="0" id="197" nodeType="afterEffect" presetClass="entr" presetID="53" presetSubtype="16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99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0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2">
                            <p:stCondLst>
                              <p:cond delay="7250"/>
                            </p:stCondLst>
                            <p:childTnLst>
                              <p:par>
                                <p:cTn fill="hold" grpId="0" id="203" nodeType="afterEffect" presetClass="entr" presetID="47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20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05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06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7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grpId="0" spid="29"/>
      <p:bldP grpId="0" spid="30"/>
      <p:bldP grpId="0" spid="31"/>
      <p:bldP grpId="0" spid="32"/>
      <p:bldP grpId="0" spid="33"/>
      <p:bldP grpId="0" spid="34"/>
      <p:bldP animBg="1" grpId="0" spid="35"/>
      <p:bldP grpId="0" spid="47"/>
      <p:bldP grpId="0" spid="48"/>
      <p:bldP grpId="0" spid="49"/>
      <p:bldP grpId="0" spid="50"/>
      <p:bldP grpId="0" spid="51"/>
      <p:bldP grpId="0" spid="52"/>
      <p:bldP grpId="0" spid="53"/>
      <p:bldP grpId="0" spid="54"/>
      <p:bldP grpId="0" spid="55"/>
      <p:bldP grpId="0" spid="56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 noGrp="1"/>
          </p:cNvPicPr>
          <p:nvPr>
            <p:ph idx="1"/>
          </p:nvPr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50" y="3458369"/>
            <a:ext cx="952500" cy="809625"/>
          </a:xfrm>
        </p:spPr>
      </p:pic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27" y="-2459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Объект 9"/>
          <p:cNvPicPr>
            <a:picLocks noChangeAspect="1"/>
          </p:cNvPicPr>
          <p:nvPr/>
        </p:nvPicPr>
        <p:blipFill rotWithShape="1"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708614"/>
            <a:ext cx="2955073" cy="55533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184765" y="1696133"/>
            <a:ext cx="502659" cy="3355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65172" y="4404704"/>
            <a:ext cx="502659" cy="3355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843134" y="4202697"/>
            <a:ext cx="502659" cy="33552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1063466">
            <a:off x="5035714" y="3699317"/>
            <a:ext cx="502659" cy="33552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33562" y="2138979"/>
            <a:ext cx="502659" cy="33552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271885" y="1906023"/>
            <a:ext cx="502659" cy="335525"/>
          </a:xfrm>
          <a:prstGeom prst="rect">
            <a:avLst/>
          </a:prstGeom>
        </p:spPr>
      </p:pic>
      <p:sp>
        <p:nvSpPr>
          <p:cNvPr id="35" name="Солнце 34"/>
          <p:cNvSpPr/>
          <p:nvPr/>
        </p:nvSpPr>
        <p:spPr>
          <a:xfrm>
            <a:off x="8097354" y="-24593"/>
            <a:ext cx="1062045" cy="1008112"/>
          </a:xfrm>
          <a:prstGeom prst="su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6" name="Управляющая кнопка: далее 35">
            <a:hlinkClick action="ppaction://hlinkshowjump?jump=nextslide" highlightClick="1" r:id=""/>
          </p:cNvPr>
          <p:cNvSpPr/>
          <p:nvPr/>
        </p:nvSpPr>
        <p:spPr>
          <a:xfrm>
            <a:off x="8529910" y="6429371"/>
            <a:ext cx="614089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3869610" y="4843048"/>
            <a:ext cx="502659" cy="335525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184764" y="1215191"/>
            <a:ext cx="502659" cy="335525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6683">
            <a:off x="2865566" y="4921088"/>
            <a:ext cx="502659" cy="335525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86683">
            <a:off x="2873349" y="3713472"/>
            <a:ext cx="502659" cy="335525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502095" y="4105049"/>
            <a:ext cx="502659" cy="33552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052897" y="4868458"/>
            <a:ext cx="502659" cy="335525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4745240" y="892445"/>
            <a:ext cx="502659" cy="33552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3400200" y="4794871"/>
            <a:ext cx="502659" cy="335525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326187" y="2376783"/>
            <a:ext cx="502659" cy="335525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3429720" y="2673353"/>
            <a:ext cx="502659" cy="335525"/>
          </a:xfrm>
          <a:prstGeom prst="rect">
            <a:avLst/>
          </a:prstGeom>
        </p:spPr>
      </p:pic>
      <p:pic>
        <p:nvPicPr>
          <p:cNvPr descr="березовий листок растровий малюнок" id="59" name="Picture 4"/>
          <p:cNvPicPr>
            <a:picLocks noChangeArrowheads="1" noChangeAspect="1"/>
          </p:cNvPicPr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"/>
          <a:stretch/>
        </p:blipFill>
        <p:spPr bwMode="auto">
          <a:xfrm rot="4442330">
            <a:off x="1604137" y="-558891"/>
            <a:ext cx="5289012" cy="739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1765803" y="1679523"/>
            <a:ext cx="4766915" cy="2123658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4400">
                <a:ln w="11430"/>
                <a:solidFill>
                  <a:srgbClr val="FF0000"/>
                </a:soli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Робота з індивідуальними картками</a:t>
            </a:r>
            <a:endParaRPr b="1" dirty="0" lang="ru-RU" sz="4400">
              <a:ln w="11430"/>
              <a:solidFill>
                <a:srgbClr val="FF0000"/>
              </a:soli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199614" y="3489884"/>
            <a:ext cx="502659" cy="33552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670479" y="2200098"/>
            <a:ext cx="502659" cy="33552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141309" y="1448407"/>
            <a:ext cx="502659" cy="335525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478373" y="4060366"/>
            <a:ext cx="502659" cy="335525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675172" y="3521112"/>
            <a:ext cx="502659" cy="335525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388992" y="3268579"/>
            <a:ext cx="502659" cy="335525"/>
          </a:xfrm>
          <a:prstGeom prst="rect">
            <a:avLst/>
          </a:prstGeom>
        </p:spPr>
      </p:pic>
      <p:sp>
        <p:nvSpPr>
          <p:cNvPr id="50" name="Управляющая кнопка: назад 49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76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4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7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3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6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9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52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55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58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6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64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67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6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7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3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74" nodeType="interactiveSeq" restart="whenNotActive">
                <p:stCondLst>
                  <p:cond delay="0" evt="onClick">
                    <p:tgtEl>
                      <p:spTgt spid="1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75">
                      <p:stCondLst>
                        <p:cond delay="0"/>
                      </p:stCondLst>
                      <p:childTnLst>
                        <p:par>
                          <p:cTn fill="hold" id="76">
                            <p:stCondLst>
                              <p:cond delay="0"/>
                            </p:stCondLst>
                            <p:childTnLst>
                              <p:par>
                                <p:cTn fill="hold" id="77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9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0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81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750" fill="hold" id="83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750" fill="hold" id="84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750" id="85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0"/>
                  </p:tgtEl>
                </p:cond>
              </p:nextCondLst>
            </p:seq>
            <p:seq concurrent="1" nextAc="seek">
              <p:cTn evtFilter="cancelBubble" fill="hold" id="86" nodeType="interactiveSeq" restart="whenNotActive">
                <p:stCondLst>
                  <p:cond delay="0" evt="onClick">
                    <p:tgtEl>
                      <p:spTgt spid="3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7">
                      <p:stCondLst>
                        <p:cond delay="0"/>
                      </p:stCondLst>
                      <p:childTnLst>
                        <p:par>
                          <p:cTn fill="hold" id="88">
                            <p:stCondLst>
                              <p:cond delay="0"/>
                            </p:stCondLst>
                            <p:childTnLst>
                              <p:par>
                                <p:cTn fill="hold" id="89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9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92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93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5">
                            <p:stCondLst>
                              <p:cond delay="500"/>
                            </p:stCondLst>
                            <p:childTnLst>
                              <p:par>
                                <p:cTn fill="hold" id="96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750" fill="hold" id="98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750" fill="hold" id="99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750" id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1">
                            <p:stCondLst>
                              <p:cond delay="1250"/>
                            </p:stCondLst>
                            <p:childTnLst>
                              <p:par>
                                <p:cTn fill="hold" id="102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04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5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06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7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08" nodeType="with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1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1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12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3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1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16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17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18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21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22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3">
                            <p:stCondLst>
                              <p:cond delay="3250"/>
                            </p:stCondLst>
                            <p:childTnLst>
                              <p:par>
                                <p:cTn fill="hold" id="124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26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7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8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29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grpId="0" spid="60"/>
      <p:bldP grpId="1" spid="6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591318"/>
            <a:ext cx="3381523" cy="3742218"/>
          </a:xfrm>
        </p:spPr>
      </p:pic>
      <p:pic>
        <p:nvPicPr>
          <p:cNvPr id="2050" name="Picture 2" descr="C:\Users\ирина\Pictures\обои для презентаций\fon_lista_i_ptic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52" y="0"/>
            <a:ext cx="91669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068106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00903" y="1713373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Л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713373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20072" y="1859340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30249" y="1886582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І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00392" y="1427382"/>
            <a:ext cx="1440160" cy="18620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115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  <a:endParaRPr lang="ru-RU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28184" y="2340951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51070" y="2342051"/>
            <a:ext cx="144016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495928" y="6429371"/>
            <a:ext cx="648072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56" y="2568881"/>
            <a:ext cx="3060551" cy="457169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601" y="2568881"/>
            <a:ext cx="3060551" cy="457169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568881"/>
            <a:ext cx="3060551" cy="457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4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Pictures\обои для презентаций\fon_lista_i_ptic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52" y="0"/>
            <a:ext cx="91669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49019" y="1700366"/>
            <a:ext cx="5891333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 завдання</a:t>
            </a:r>
          </a:p>
          <a:p>
            <a:pPr algn="ctr"/>
            <a:r>
              <a:rPr lang="uk-UA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uk-UA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т. 69 Впр.161</a:t>
            </a:r>
            <a:endParaRPr lang="ru-RU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495927" y="6429371"/>
            <a:ext cx="648072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1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6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504" y="1989779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http://www.youtube.com/watch?v=-</a:t>
            </a:r>
            <a:r>
              <a:rPr lang="ru-RU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/>
              </a:rPr>
              <a:t>g_NKI3zL4E</a:t>
            </a:r>
            <a:r>
              <a:rPr lang="ru-RU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b="1" u="sng" dirty="0" smtClean="0"/>
              <a:t>- </a:t>
            </a:r>
            <a:r>
              <a:rPr lang="uk-UA" b="1" dirty="0" smtClean="0"/>
              <a:t>гімнастика  для </a:t>
            </a:r>
            <a:r>
              <a:rPr lang="uk-UA" b="1" dirty="0"/>
              <a:t>очей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3573016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hlinkClick r:id="rId4"/>
              </a:rPr>
              <a:t>http://</a:t>
            </a:r>
            <a:r>
              <a:rPr lang="en-US" b="1" dirty="0" smtClean="0">
                <a:hlinkClick r:id="rId4"/>
              </a:rPr>
              <a:t>educat.at.ua/load/zorovi_diktanti_2_klas_2_chastina/42-1-0-743</a:t>
            </a:r>
            <a:r>
              <a:rPr lang="uk-UA" b="1" dirty="0" smtClean="0"/>
              <a:t>  - зорові диктанти з тітонькою Совою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2533546"/>
            <a:ext cx="8892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hlinkClick r:id="rId5"/>
              </a:rPr>
              <a:t>https://</a:t>
            </a:r>
            <a:r>
              <a:rPr lang="en-US" b="1" dirty="0" smtClean="0">
                <a:hlinkClick r:id="rId5"/>
              </a:rPr>
              <a:t>www.google.com.ua</a:t>
            </a:r>
            <a:r>
              <a:rPr lang="uk-UA" b="1" dirty="0" smtClean="0"/>
              <a:t> – анімаційні картинки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721058"/>
            <a:ext cx="7632848" cy="9541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В презентації використані </a:t>
            </a:r>
            <a:r>
              <a:rPr lang="uk-UA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інтернет</a:t>
            </a: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ресурси:</a:t>
            </a:r>
            <a:endParaRPr lang="uk-UA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8186022" y="6404781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2309" y="3035077"/>
            <a:ext cx="7394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hlinkClick r:id="rId6"/>
              </a:rPr>
              <a:t>http://</a:t>
            </a:r>
            <a:r>
              <a:rPr lang="en-US" b="1" dirty="0" smtClean="0">
                <a:hlinkClick r:id="rId6"/>
              </a:rPr>
              <a:t>images.yandex.ua/yandsearch?tld=ua&amp;p=27&amp;text</a:t>
            </a:r>
            <a:r>
              <a:rPr lang="en-US" b="1" dirty="0"/>
              <a:t> </a:t>
            </a:r>
            <a:r>
              <a:rPr lang="en-US" b="1" dirty="0" smtClean="0"/>
              <a:t>–</a:t>
            </a:r>
            <a:r>
              <a:rPr lang="uk-UA" b="1" dirty="0" smtClean="0"/>
              <a:t> анімації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Pictures\обои для презентаций\fon_lista_i_ptic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75"/>
          <a:stretch/>
        </p:blipFill>
        <p:spPr bwMode="auto">
          <a:xfrm>
            <a:off x="0" y="0"/>
            <a:ext cx="9291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346657"/>
            <a:ext cx="62646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Українська мова </a:t>
            </a:r>
          </a:p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 клас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5707" y="1786992"/>
            <a:ext cx="6264696" cy="3170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Закріплення знань про написання ненаголошених голосних [е</a:t>
            </a:r>
            <a:r>
              <a:rPr lang="uk-UA" sz="40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], [и</a:t>
            </a:r>
            <a:r>
              <a:rPr lang="uk-UA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] </a:t>
            </a:r>
          </a:p>
          <a:p>
            <a:pPr algn="ctr"/>
            <a:r>
              <a:rPr lang="uk-UA" sz="4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 в </a:t>
            </a:r>
            <a:r>
              <a:rPr lang="uk-UA" sz="4000" b="1" cap="all" dirty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корені слова.</a:t>
            </a:r>
            <a:endParaRPr lang="ru-RU" sz="40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5143512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Вчитель початкових класів </a:t>
            </a:r>
          </a:p>
          <a:p>
            <a:pPr algn="ctr"/>
            <a:r>
              <a:rPr lang="uk-UA" sz="2400" b="1" dirty="0" smtClean="0"/>
              <a:t>Криворізької загальноосвітньої </a:t>
            </a:r>
          </a:p>
          <a:p>
            <a:pPr algn="ctr"/>
            <a:r>
              <a:rPr lang="uk-UA" sz="2400" b="1" dirty="0" smtClean="0"/>
              <a:t>школи № 72</a:t>
            </a:r>
          </a:p>
          <a:p>
            <a:pPr algn="ctr"/>
            <a:r>
              <a:rPr lang="uk-UA" sz="2400" b="1" dirty="0" err="1" smtClean="0"/>
              <a:t>Плачинта</a:t>
            </a:r>
            <a:r>
              <a:rPr lang="uk-UA" sz="2400" b="1" dirty="0" smtClean="0"/>
              <a:t> Ірина Василівна</a:t>
            </a:r>
            <a:endParaRPr lang="ru-RU" sz="2400" b="1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715404" y="6416257"/>
            <a:ext cx="539552" cy="441743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8001024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83034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Pictures\обои для презентаций\667715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1703460"/>
            <a:ext cx="5328592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Перевірка домашнього завдання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476672"/>
            <a:ext cx="53285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склад : </a:t>
            </a:r>
          </a:p>
          <a:p>
            <a:pPr algn="ctr"/>
            <a:r>
              <a:rPr lang="uk-UA" sz="6000" b="1" dirty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</a:t>
            </a:r>
            <a:r>
              <a:rPr lang="uk-UA" sz="60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так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99741" y="2636912"/>
            <a:ext cx="7745041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uk-UA" sz="5400" b="1" dirty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uk-UA" sz="54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склади :</a:t>
            </a:r>
          </a:p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гаї, шумлять, хмарки, біжать, чого, душі, моїй</a:t>
            </a:r>
          </a:p>
        </p:txBody>
      </p:sp>
      <p:sp>
        <p:nvSpPr>
          <p:cNvPr id="11" name="Солнце 10"/>
          <p:cNvSpPr/>
          <p:nvPr/>
        </p:nvSpPr>
        <p:spPr>
          <a:xfrm>
            <a:off x="7884098" y="260648"/>
            <a:ext cx="1062045" cy="1008112"/>
          </a:xfrm>
          <a:prstGeom prst="su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571472" cy="417344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89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8" grpId="0" uiExpand="1" build="p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ирина\Pictures\обои для презентаций\6677151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3348" y="764704"/>
            <a:ext cx="5328592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5400" b="1" dirty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uk-UA" sz="54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склади: слухаю, весело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99792" y="2938011"/>
            <a:ext cx="6246351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склади: </a:t>
            </a:r>
          </a:p>
          <a:p>
            <a:pPr algn="ctr"/>
            <a:r>
              <a:rPr lang="uk-UA" sz="5400" b="1" dirty="0" smtClean="0">
                <a:ln w="18000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Милуюся, дивуюся 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28" y="6429395"/>
            <a:ext cx="571472" cy="417345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7786710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44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ирина\Pictures\обои для презентаций\667715108.jpg" id="2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9"/>
          <p:cNvPicPr>
            <a:picLocks noChangeAspect="1"/>
          </p:cNvPicPr>
          <p:nvPr/>
        </p:nvPicPr>
        <p:blipFill rotWithShape="1"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225619" y="764704"/>
            <a:ext cx="2955073" cy="5553307"/>
          </a:xfrm>
          <a:prstGeom prst="rect">
            <a:avLst/>
          </a:prstGeom>
        </p:spPr>
      </p:pic>
      <p:pic>
        <p:nvPicPr>
          <p:cNvPr descr="березовий листок растровий малюнок" id="4" name="Picture 4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"/>
          <a:stretch/>
        </p:blipFill>
        <p:spPr bwMode="auto">
          <a:xfrm rot="3498221">
            <a:off x="2016448" y="-888920"/>
            <a:ext cx="4964177" cy="693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91680" y="1703460"/>
            <a:ext cx="5328592" cy="1754326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Каліграфічна хвилинка</a:t>
            </a:r>
          </a:p>
        </p:txBody>
      </p:sp>
      <p:pic>
        <p:nvPicPr>
          <p:cNvPr id="1027" name="Picture 3"/>
          <p:cNvPicPr>
            <a:picLocks noChangeArrowheads="1" noChangeAspect="1"/>
          </p:cNvPicPr>
          <p:nvPr/>
        </p:nvPicPr>
        <p:blipFill rotWithShape="1">
          <a:blip cstate="print"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46098" y="4437112"/>
            <a:ext cx="8172757" cy="1426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5619" y="4797152"/>
            <a:ext cx="6912768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Л  </a:t>
            </a:r>
            <a:r>
              <a:rPr b="1" dirty="0" err="1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л</a:t>
            </a:r>
            <a:r>
              <a:rPr b="1" dirty="0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  </a:t>
            </a:r>
            <a:r>
              <a:rPr b="1" dirty="0" err="1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ли</a:t>
            </a:r>
            <a:r>
              <a:rPr b="1" dirty="0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  </a:t>
            </a:r>
            <a:r>
              <a:rPr b="1" dirty="0" err="1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ис</a:t>
            </a:r>
            <a:r>
              <a:rPr b="1" dirty="0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  </a:t>
            </a:r>
            <a:r>
              <a:rPr b="1" dirty="0" err="1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ст</a:t>
            </a:r>
            <a:r>
              <a:rPr b="1" dirty="0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  </a:t>
            </a:r>
            <a:r>
              <a:rPr b="1" dirty="0" err="1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оч</a:t>
            </a:r>
            <a:r>
              <a:rPr b="1" dirty="0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  </a:t>
            </a:r>
            <a:r>
              <a:rPr b="1" dirty="0" err="1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ок</a:t>
            </a:r>
            <a:r>
              <a:rPr b="1" dirty="0" i="1" lang="uk-UA" smtClean="0" sz="4800">
                <a:latin charset="0" pitchFamily="18" typeface="Times New Roman"/>
                <a:ea charset="0" pitchFamily="18" typeface="Cambria Math"/>
                <a:cs charset="0" pitchFamily="18" typeface="Times New Roman"/>
              </a:rPr>
              <a:t> </a:t>
            </a:r>
            <a:endParaRPr b="1" dirty="0" i="1" lang="ru-RU" sz="4800">
              <a:latin charset="0" pitchFamily="18" typeface="Times New Roman"/>
              <a:ea charset="0" pitchFamily="18" typeface="Cambria Math"/>
              <a:cs charset="0" pitchFamily="18"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sp>
        <p:nvSpPr>
          <p:cNvPr id="8" name="Солнце 7"/>
          <p:cNvSpPr/>
          <p:nvPr/>
        </p:nvSpPr>
        <p:spPr>
          <a:xfrm>
            <a:off x="7884098" y="260648"/>
            <a:ext cx="1062045" cy="1008112"/>
          </a:xfrm>
          <a:prstGeom prst="su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action="ppaction://hlinkshowjump?jump=nextslide" highlightClick="1" r:id=""/>
          </p:cNvPr>
          <p:cNvSpPr/>
          <p:nvPr/>
        </p:nvSpPr>
        <p:spPr>
          <a:xfrm>
            <a:off x="8572528" y="6429395"/>
            <a:ext cx="571472" cy="417345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07971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500"/>
                            </p:stCondLst>
                            <p:childTnLst>
                              <p:par>
                                <p:cTn fill="hold" id="12" nodeType="afterEffect" presetClass="entr" presetID="10" presetSubtype="0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14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15" nodeType="interactiveSeq" restart="whenNotActive">
                <p:stCondLst>
                  <p:cond delay="0" evt="onClick">
                    <p:tgtEl>
                      <p:spTgt spid="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6">
                      <p:stCondLst>
                        <p:cond delay="0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2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1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23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4">
                            <p:stCondLst>
                              <p:cond delay="1000"/>
                            </p:stCondLst>
                            <p:childTnLst>
                              <p:par>
                                <p:cTn fill="hold" id="25" nodeType="afterEffect" presetClass="entr" presetID="10" presetSubtype="0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250" id="27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3950"/>
                            </p:stCondLst>
                            <p:childTnLst>
                              <p:par>
                                <p:cTn fill="hold" grpId="0" id="29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250" id="3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"/>
                  </p:tgtEl>
                </p:cond>
              </p:nextCondLst>
            </p:seq>
            <p:seq concurrent="1" nextAc="seek">
              <p:cTn evtFilter="cancelBubble" fill="hold" id="32" nodeType="interactiveSeq" restart="whenNotActive">
                <p:stCondLst>
                  <p:cond delay="0" evt="onClick">
                    <p:tgtEl>
                      <p:spTgt spid="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3">
                      <p:stCondLst>
                        <p:cond delay="0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xit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750" id="36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750" id="37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750" id="38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0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4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750"/>
                            </p:stCondLst>
                            <p:childTnLst>
                              <p:par>
                                <p:cTn fill="hold" grpId="1" id="44" nodeType="after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4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47" nodeType="withEffect" presetClass="exit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 id="4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500" id="49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id="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>
                            <p:stCondLst>
                              <p:cond delay="1250"/>
                            </p:stCondLst>
                            <p:childTnLst>
                              <p:par>
                                <p:cTn fill="hold" id="53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5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58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5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6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grpId="0" spid="5"/>
      <p:bldP grpId="1" spid="5"/>
      <p:bldP grpId="0" spid="6"/>
      <p:bldP grpId="1" spid="6"/>
      <p:bldP animBg="1" grpId="0" spid="8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ирина\Pictures\обои для презентаций\667715108.jpg" id="307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Объект 9"/>
          <p:cNvPicPr>
            <a:picLocks noChangeAspect="1" noGrp="1"/>
          </p:cNvPicPr>
          <p:nvPr>
            <p:ph idx="1"/>
          </p:nvPr>
        </p:nvPicPr>
        <p:blipFill rotWithShape="1"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652346"/>
            <a:ext cx="2955073" cy="555330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sp>
        <p:nvSpPr>
          <p:cNvPr id="16" name="Солнце 15"/>
          <p:cNvSpPr/>
          <p:nvPr/>
        </p:nvSpPr>
        <p:spPr>
          <a:xfrm>
            <a:off x="7884098" y="260648"/>
            <a:ext cx="1062045" cy="1008112"/>
          </a:xfrm>
          <a:prstGeom prst="su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0114" y="3957897"/>
            <a:ext cx="1800199" cy="523220"/>
          </a:xfrm>
          <a:prstGeom prst="rect">
            <a:avLst/>
          </a:prstGeom>
          <a:solidFill>
            <a:schemeClr val="bg1"/>
          </a:solidFill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/>
              <a:t>вкрилася  </a:t>
            </a:r>
            <a:endParaRPr b="1" dirty="0" lang="ru-RU" sz="2800"/>
          </a:p>
        </p:txBody>
      </p:sp>
      <p:sp>
        <p:nvSpPr>
          <p:cNvPr id="22" name="TextBox 21"/>
          <p:cNvSpPr txBox="1"/>
          <p:nvPr/>
        </p:nvSpPr>
        <p:spPr>
          <a:xfrm>
            <a:off x="7072207" y="3945246"/>
            <a:ext cx="1800199" cy="523220"/>
          </a:xfrm>
          <a:prstGeom prst="rect">
            <a:avLst/>
          </a:prstGeom>
          <a:solidFill>
            <a:schemeClr val="bg1"/>
          </a:solidFill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/>
              <a:t>зеленими   </a:t>
            </a:r>
            <a:endParaRPr b="1" dirty="0" lang="ru-RU" sz="2800"/>
          </a:p>
        </p:txBody>
      </p:sp>
      <p:pic>
        <p:nvPicPr>
          <p:cNvPr descr="березовий листок растровий малюнок" id="28" name="Picture 4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"/>
          <a:stretch/>
        </p:blipFill>
        <p:spPr bwMode="auto">
          <a:xfrm rot="4124447">
            <a:off x="2440684" y="-373347"/>
            <a:ext cx="4203879" cy="587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568181" y="1554002"/>
            <a:ext cx="5328592" cy="1754326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Відтворіть речення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25519" y="3957897"/>
            <a:ext cx="1800199" cy="523220"/>
          </a:xfrm>
          <a:prstGeom prst="rect">
            <a:avLst/>
          </a:prstGeom>
          <a:solidFill>
            <a:schemeClr val="bg1"/>
          </a:solidFill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/>
              <a:t>Береза  </a:t>
            </a:r>
            <a:endParaRPr b="1" dirty="0" lang="ru-RU" sz="2800"/>
          </a:p>
        </p:txBody>
      </p:sp>
      <p:sp>
        <p:nvSpPr>
          <p:cNvPr id="31" name="TextBox 30"/>
          <p:cNvSpPr txBox="1"/>
          <p:nvPr/>
        </p:nvSpPr>
        <p:spPr>
          <a:xfrm>
            <a:off x="4471439" y="3957897"/>
            <a:ext cx="2213903" cy="523220"/>
          </a:xfrm>
          <a:prstGeom prst="rect">
            <a:avLst/>
          </a:prstGeom>
          <a:solidFill>
            <a:schemeClr val="bg1"/>
          </a:solidFill>
        </p:spPr>
        <p:txBody>
          <a:bodyPr rtlCol="0" wrap="square">
            <a:spAutoFit/>
          </a:bodyPr>
          <a:lstStyle/>
          <a:p>
            <a:pPr algn="ctr"/>
            <a:r>
              <a:rPr b="1" dirty="0" lang="uk-UA" sz="2800"/>
              <a:t>л</a:t>
            </a:r>
            <a:r>
              <a:rPr b="1" dirty="0" lang="uk-UA" smtClean="0" sz="2800"/>
              <a:t>источками.  </a:t>
            </a:r>
            <a:endParaRPr b="1" dirty="0" lang="ru-RU" sz="2800"/>
          </a:p>
        </p:txBody>
      </p:sp>
      <p:sp>
        <p:nvSpPr>
          <p:cNvPr id="4" name="Управляющая кнопка: далее 3">
            <a:hlinkClick action="ppaction://hlinkshowjump?jump=nextslide" highlightClick="1" r:id=""/>
          </p:cNvPr>
          <p:cNvSpPr/>
          <p:nvPr/>
        </p:nvSpPr>
        <p:spPr>
          <a:xfrm>
            <a:off x="8597652" y="6429371"/>
            <a:ext cx="540568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sp>
        <p:nvSpPr>
          <p:cNvPr id="6" name="Минус 5"/>
          <p:cNvSpPr/>
          <p:nvPr/>
        </p:nvSpPr>
        <p:spPr>
          <a:xfrm>
            <a:off x="0" y="5860922"/>
            <a:ext cx="1763688" cy="465751"/>
          </a:xfrm>
          <a:prstGeom prst="mathMinu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Равно 6"/>
          <p:cNvSpPr/>
          <p:nvPr/>
        </p:nvSpPr>
        <p:spPr>
          <a:xfrm>
            <a:off x="1887618" y="5875880"/>
            <a:ext cx="2095055" cy="465751"/>
          </a:xfrm>
          <a:prstGeom prst="mathEqua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Управляющая кнопка: назад 20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7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0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16" nodeType="interactiveSeq" restart="whenNotActive">
                <p:stCondLst>
                  <p:cond delay="0" evt="onClick">
                    <p:tgtEl>
                      <p:spTgt spid="1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7">
                      <p:stCondLst>
                        <p:cond delay="0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id="19" nodeType="click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21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22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23" nodeType="withEffect" presetClass="entr" presetID="2" presetSubtype="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 fill="hold" id="25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 fill="hold" id="26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7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28" nodeType="afterEffect" presetClass="entr" presetID="22" presetSubtype="8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1">
                            <p:stCondLst>
                              <p:cond delay="3500"/>
                            </p:stCondLst>
                            <p:childTnLst>
                              <p:par>
                                <p:cTn fill="hold" grpId="0" id="32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400" id="34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3900"/>
                            </p:stCondLst>
                            <p:childTnLst>
                              <p:par>
                                <p:cTn fill="hold" grpId="0" id="36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8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9">
                            <p:stCondLst>
                              <p:cond delay="4400"/>
                            </p:stCondLst>
                            <p:childTnLst>
                              <p:par>
                                <p:cTn fill="hold" grpId="0" id="40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42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3"/>
                  </p:tgtEl>
                </p:cond>
              </p:nextCondLst>
            </p:seq>
            <p:seq concurrent="1" nextAc="seek">
              <p:cTn evtFilter="cancelBubble" fill="hold" id="43" nodeType="interactiveSeq" restart="whenNotActive">
                <p:stCondLst>
                  <p:cond delay="0" evt="onClick">
                    <p:tgtEl>
                      <p:spTgt spid="1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44">
                      <p:stCondLst>
                        <p:cond delay="0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grpId="1" id="46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-0.24653 0.23125 " pathEditMode="relative" ptsTypes="AA" rAng="0">
                                      <p:cBhvr>
                                        <p:cTn dur="1500" fill="hold" id="47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26" y="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8">
                            <p:stCondLst>
                              <p:cond delay="1500"/>
                            </p:stCondLst>
                            <p:childTnLst>
                              <p:par>
                                <p:cTn accel="50000" decel="50000" fill="hold" grpId="1" id="49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0.19635 0.23125 " pathEditMode="relative" ptsTypes="AA" rAng="0">
                                      <p:cBhvr>
                                        <p:cTn dur="1500" fill="hold" id="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3000"/>
                            </p:stCondLst>
                            <p:childTnLst>
                              <p:par>
                                <p:cTn accel="50000" decel="50000" fill="hold" grpId="1" id="52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34827 0.2331 " pathEditMode="relative" ptsTypes="AA" rAng="0">
                                      <p:cBhvr>
                                        <p:cTn dur="1500" fill="hold" id="53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13" y="1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4">
                            <p:stCondLst>
                              <p:cond delay="4500"/>
                            </p:stCondLst>
                            <p:childTnLst>
                              <p:par>
                                <p:cTn accel="50000" decel="50000" fill="hold" grpId="1" id="55" nodeType="afterEffect" presetClass="path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22222E-6 L 0.14983 0.23125 " pathEditMode="relative" ptsTypes="AA" rAng="0">
                                      <p:cBhvr>
                                        <p:cTn dur="1500" fill="hold" id="56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83" y="11551"/>
                                    </p:animMotion>
                                  </p:childTnLst>
                                </p:cTn>
                              </p:par>
                              <p:par>
                                <p:cTn fill="hold" id="57" nodeType="withEffect" presetClass="exit" presetID="42" presetSubtype="0">
                                  <p:stCondLst>
                                    <p:cond delay="25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58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id="59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6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6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62" nodeType="withEffect" presetClass="exit" presetID="42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 id="63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id="64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65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6"/>
                  </p:tgtEl>
                </p:cond>
              </p:nextCondLst>
            </p:seq>
            <p:seq concurrent="1" nextAc="seek">
              <p:cTn evtFilter="cancelBubble" fill="hold" id="67" nodeType="interactiveSeq" restart="whenNotActive">
                <p:stCondLst>
                  <p:cond delay="0" evt="onClick">
                    <p:tgtEl>
                      <p:spTgt spid="3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8">
                      <p:stCondLst>
                        <p:cond delay="0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7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3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74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76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7">
                            <p:stCondLst>
                              <p:cond delay="2000"/>
                            </p:stCondLst>
                            <p:childTnLst>
                              <p:par>
                                <p:cTn fill="hold" id="78" nodeType="afterEffect" presetClass="entr" presetID="45" presetSubtype="0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8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2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83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85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6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7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88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9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9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2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animBg="1" grpId="0" spid="16"/>
      <p:bldP animBg="1" grpId="0" spid="3"/>
      <p:bldP animBg="1" grpId="1" spid="3"/>
      <p:bldP animBg="1" grpId="0" spid="22"/>
      <p:bldP animBg="1" grpId="1" spid="22"/>
      <p:bldP grpId="0" spid="29"/>
      <p:bldP grpId="1" spid="29"/>
      <p:bldP animBg="1" grpId="0" spid="30"/>
      <p:bldP animBg="1" grpId="1" spid="30"/>
      <p:bldP animBg="1" grpId="0" spid="31"/>
      <p:bldP animBg="1" grpId="1" spid="31"/>
      <p:bldP animBg="1" grpId="0" spid="6"/>
      <p:bldP animBg="1" grpId="0" spid="7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ирина\Pictures\обои для презентаций\667715108.jpg" id="307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Объект 9">
            <a:hlinkClick action="ppaction://hlinkfile" r:id="rId3"/>
          </p:cNvPr>
          <p:cNvPicPr>
            <a:picLocks noChangeAspect="1" noGrp="1"/>
          </p:cNvPicPr>
          <p:nvPr>
            <p:ph idx="1"/>
          </p:nvPr>
        </p:nvPicPr>
        <p:blipFill rotWithShape="1"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652346"/>
            <a:ext cx="2955073" cy="5553307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action="ppaction://hlinkshowjump?jump=nextslide" highlightClick="1" r:id=""/>
          </p:cNvPr>
          <p:cNvSpPr/>
          <p:nvPr/>
        </p:nvSpPr>
        <p:spPr>
          <a:xfrm>
            <a:off x="8604448" y="6429371"/>
            <a:ext cx="539552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sp>
        <p:nvSpPr>
          <p:cNvPr id="14" name="Управляющая кнопка: назад 13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01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400"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5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8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ирина\Pictures\обои для презентаций\667715108.jpg" id="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9"/>
          <p:cNvPicPr>
            <a:picLocks noChangeAspect="1"/>
          </p:cNvPicPr>
          <p:nvPr/>
        </p:nvPicPr>
        <p:blipFill rotWithShape="1"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652346"/>
            <a:ext cx="2955073" cy="55533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sp>
        <p:nvSpPr>
          <p:cNvPr id="12" name="Управляющая кнопка: далее 11">
            <a:hlinkClick action="ppaction://hlinkshowjump?jump=nextslide" highlightClick="1" r:id=""/>
          </p:cNvPr>
          <p:cNvSpPr/>
          <p:nvPr/>
        </p:nvSpPr>
        <p:spPr>
          <a:xfrm>
            <a:off x="8575084" y="6429371"/>
            <a:ext cx="568916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7884098" y="260648"/>
            <a:ext cx="1062045" cy="1008112"/>
          </a:xfrm>
          <a:prstGeom prst="sun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descr="березовий листок растровий малюнок" id="15" name="Picture 4"/>
          <p:cNvPicPr>
            <a:picLocks noChangeArrowheads="1" noChangeAspect="1"/>
          </p:cNvPicPr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"/>
          <a:stretch/>
        </p:blipFill>
        <p:spPr bwMode="auto">
          <a:xfrm rot="18190835">
            <a:off x="2326314" y="-428045"/>
            <a:ext cx="4599427" cy="642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907703" y="1585862"/>
            <a:ext cx="5328592" cy="2585323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Робота з підручником</a:t>
            </a:r>
            <a:r>
              <a:rPr b="1" dirty="0" lang="en-US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dirty="0" lang="uk-UA" smtClean="0" sz="5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ст.68, впр.158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65172" y="4404704"/>
            <a:ext cx="502659" cy="335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265249" y="1609454"/>
            <a:ext cx="502659" cy="3355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843134" y="4202697"/>
            <a:ext cx="502659" cy="33552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13695" y="1328543"/>
            <a:ext cx="8832448" cy="50167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wrap="squar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Щоб з‘ясувати,яку букву (е) чи (и) писати в ненаголошеному складі, треба змінити слово або дібрати до нього спільнокореневе, щоб </a:t>
            </a:r>
            <a:r>
              <a:rPr b="1" dirty="0" err="1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ненаноголошений</a:t>
            </a:r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звук став наголошеним: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b="1" dirty="0" lang="uk-UA" smtClean="0" sz="40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b="1" dirty="0" i="1" lang="uk-UA" smtClean="0" sz="4000">
                <a:ln cmpd="sng" w="10541">
                  <a:solidFill>
                    <a:sysClr lastClr="000000" val="windowText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село - села, димар – дим.</a:t>
            </a:r>
          </a:p>
        </p:txBody>
      </p:sp>
      <p:sp>
        <p:nvSpPr>
          <p:cNvPr id="26" name="TextBox 25"/>
          <p:cNvSpPr txBox="1"/>
          <p:nvPr/>
        </p:nvSpPr>
        <p:spPr>
          <a:xfrm rot="1149849">
            <a:off x="2547369" y="5130808"/>
            <a:ext cx="403384" cy="1200329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7200">
                <a:solidFill>
                  <a:srgbClr val="FF0000"/>
                </a:solidFill>
              </a:rPr>
              <a:t>'</a:t>
            </a:r>
            <a:endParaRPr b="1" dirty="0" lang="ru-RU" sz="720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149849">
            <a:off x="3449838" y="5139457"/>
            <a:ext cx="403384" cy="1200329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7200">
                <a:solidFill>
                  <a:srgbClr val="FF0000"/>
                </a:solidFill>
              </a:rPr>
              <a:t>'</a:t>
            </a:r>
            <a:endParaRPr b="1" dirty="0" lang="ru-RU" sz="720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1149849">
            <a:off x="5330895" y="5139455"/>
            <a:ext cx="403384" cy="1200329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7200">
                <a:solidFill>
                  <a:srgbClr val="FF0000"/>
                </a:solidFill>
              </a:rPr>
              <a:t>'</a:t>
            </a:r>
            <a:endParaRPr b="1" dirty="0" lang="ru-RU" sz="720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149849">
            <a:off x="6629147" y="5124614"/>
            <a:ext cx="403384" cy="1200329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w="38100"/>
            </a:sp3d>
          </a:bodyPr>
          <a:lstStyle/>
          <a:p>
            <a:r>
              <a:rPr b="1" dirty="0" lang="uk-UA" smtClean="0" sz="7200">
                <a:solidFill>
                  <a:srgbClr val="FF0000"/>
                </a:solidFill>
              </a:rPr>
              <a:t>'</a:t>
            </a:r>
            <a:endParaRPr b="1" dirty="0" lang="ru-RU" sz="7200">
              <a:solidFill>
                <a:srgbClr val="FF0000"/>
              </a:solidFill>
            </a:endParaRPr>
          </a:p>
        </p:txBody>
      </p:sp>
      <p:sp>
        <p:nvSpPr>
          <p:cNvPr id="24" name="Управляющая кнопка: назад 23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39163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29" nodeType="interactiveSeq" restart="whenNotActive">
                <p:stCondLst>
                  <p:cond delay="0" evt="onClick">
                    <p:tgtEl>
                      <p:spTgt spid="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0">
                      <p:stCondLst>
                        <p:cond delay="0"/>
                      </p:stCondLst>
                      <p:childTnLst>
                        <p:par>
                          <p:cTn fill="hold" id="31">
                            <p:stCondLst>
                              <p:cond delay="0"/>
                            </p:stCondLst>
                            <p:childTnLst>
                              <p:par>
                                <p:cTn fill="hold" id="32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34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5" nodeType="with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3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"/>
                  </p:tgtEl>
                </p:cond>
              </p:nextCondLst>
            </p:seq>
            <p:seq concurrent="1" nextAc="seek">
              <p:cTn evtFilter="cancelBubble" fill="hold" id="38" nodeType="interactiveSeq" restart="whenNotActive">
                <p:stCondLst>
                  <p:cond delay="0" evt="onClick">
                    <p:tgtEl>
                      <p:spTgt spid="1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9">
                      <p:stCondLst>
                        <p:cond delay="0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xit" presetID="31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1000" id="42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3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4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45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47" nodeType="withEffect" presetClass="exit" presetID="31" presetSubtype="0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dur="1000" id="48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9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5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3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54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0" id="56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>
                            <p:stCondLst>
                              <p:cond delay="6000"/>
                            </p:stCondLst>
                            <p:childTnLst>
                              <p:par>
                                <p:cTn fill="hold" grpId="0" id="58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6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6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2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3">
                            <p:stCondLst>
                              <p:cond delay="7000"/>
                            </p:stCondLst>
                            <p:childTnLst>
                              <p:par>
                                <p:cTn fill="hold" grpId="0" id="64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66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67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68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>
                            <p:stCondLst>
                              <p:cond delay="8000"/>
                            </p:stCondLst>
                            <p:childTnLst>
                              <p:par>
                                <p:cTn fill="hold" grpId="0" id="70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2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73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74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5">
                            <p:stCondLst>
                              <p:cond delay="9000"/>
                            </p:stCondLst>
                            <p:childTnLst>
                              <p:par>
                                <p:cTn fill="hold" grpId="0" id="76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8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79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1">
                            <p:stCondLst>
                              <p:cond delay="10000"/>
                            </p:stCondLst>
                            <p:childTnLst>
                              <p:par>
                                <p:cTn fill="hold" id="82" nodeType="afterEffect" presetClass="entr" presetID="10" presetSubtype="0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84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5">
                            <p:stCondLst>
                              <p:cond delay="12500"/>
                            </p:stCondLst>
                            <p:childTnLst>
                              <p:par>
                                <p:cTn fill="hold" id="86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88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9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4"/>
                  </p:tgtEl>
                </p:cond>
              </p:nextCondLst>
            </p:seq>
            <p:seq concurrent="1" nextAc="seek">
              <p:cTn evtFilter="cancelBubble" fill="hold" id="92" nodeType="interactiveSeq" restart="whenNotActive">
                <p:stCondLst>
                  <p:cond delay="0" evt="onClick">
                    <p:tgtEl>
                      <p:spTgt spid="1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3">
                      <p:stCondLst>
                        <p:cond delay="0"/>
                      </p:stCondLst>
                      <p:childTnLst>
                        <p:par>
                          <p:cTn fill="hold" id="9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95" nodeType="clickEffect" presetClass="exit" presetID="16" presetSubtype="21">
                                  <p:stCondLst>
                                    <p:cond delay="0"/>
                                  </p:stCondLst>
                                  <p:childTnLst>
                                    <p:animEffect filter="barn(inVertical)" transition="out">
                                      <p:cBhvr>
                                        <p:cTn dur="500" id="96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7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animBg="1" grpId="0" spid="14"/>
      <p:bldP grpId="0" spid="16"/>
      <p:bldP grpId="1" spid="16"/>
      <p:bldP animBg="1" grpId="0" spid="21" uiExpand="1"/>
      <p:bldP animBg="1" grpId="1" spid="21"/>
      <p:bldP grpId="0" spid="26"/>
      <p:bldP grpId="0" spid="27"/>
      <p:bldP grpId="0" spid="28"/>
      <p:bldP grpId="0" spid="29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descr="C:\Users\ирина\Pictures\обои для презентаций\667715108.jpg" id="4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9"/>
          <p:cNvPicPr>
            <a:picLocks noChangeAspect="1"/>
          </p:cNvPicPr>
          <p:nvPr/>
        </p:nvPicPr>
        <p:blipFill rotWithShape="1">
          <a:blip cstate="print"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094463" y="652346"/>
            <a:ext cx="2955073" cy="55533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974290" y="2855121"/>
            <a:ext cx="502659" cy="3355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3690674" y="3553820"/>
            <a:ext cx="502659" cy="3355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5486448" y="2958595"/>
            <a:ext cx="502659" cy="335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442991" y="1100998"/>
            <a:ext cx="502659" cy="3355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3864039" y="1707461"/>
            <a:ext cx="502659" cy="3355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220204">
            <a:off x="4622352" y="2958594"/>
            <a:ext cx="502659" cy="335525"/>
          </a:xfrm>
          <a:prstGeom prst="rect">
            <a:avLst/>
          </a:prstGeom>
        </p:spPr>
      </p:pic>
      <p:sp>
        <p:nvSpPr>
          <p:cNvPr id="12" name="Управляющая кнопка: далее 11">
            <a:hlinkClick action="ppaction://hlinkshowjump?jump=nextslide" highlightClick="1" r:id=""/>
          </p:cNvPr>
          <p:cNvSpPr/>
          <p:nvPr/>
        </p:nvSpPr>
        <p:spPr>
          <a:xfrm>
            <a:off x="8604448" y="6429371"/>
            <a:ext cx="539552" cy="417369"/>
          </a:xfrm>
          <a:prstGeom prst="actionButtonForwardNex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4665172" y="4404704"/>
            <a:ext cx="502659" cy="33552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rot="2713317">
            <a:off x="5265249" y="1609454"/>
            <a:ext cx="502659" cy="3355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6534">
            <a:off x="2843134" y="4202697"/>
            <a:ext cx="502659" cy="335525"/>
          </a:xfrm>
          <a:prstGeom prst="rect">
            <a:avLst/>
          </a:prstGeom>
        </p:spPr>
      </p:pic>
      <p:sp>
        <p:nvSpPr>
          <p:cNvPr id="20" name="Управляющая кнопка: назад 19">
            <a:hlinkClick action="ppaction://hlinkshowjump?jump=previousslide" highlightClick="1" r:id=""/>
          </p:cNvPr>
          <p:cNvSpPr/>
          <p:nvPr/>
        </p:nvSpPr>
        <p:spPr>
          <a:xfrm>
            <a:off x="7858148" y="6429372"/>
            <a:ext cx="571472" cy="428628"/>
          </a:xfrm>
          <a:prstGeom prst="actionButtonBackPrevio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53888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3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500"/>
                            </p:stCondLst>
                            <p:childTnLst>
                              <p:par>
                                <p:cTn fill="hold" id="27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1000"/>
                            </p:stCondLst>
                            <p:childTnLst>
                              <p:par>
                                <p:cTn fill="hold" id="33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6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7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8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9" nodeType="with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4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42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43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242</Words>
  <Application>Microsoft Office PowerPoint</Application>
  <PresentationFormat>Экран (4:3)</PresentationFormat>
  <Paragraphs>78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118</cp:revision>
  <dcterms:created xsi:type="dcterms:W3CDTF">2013-03-10T19:13:47Z</dcterms:created>
  <dcterms:modified xsi:type="dcterms:W3CDTF">2013-09-06T04:39:26Z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17176896</vt:lpwstr>
  </property>
  <property fmtid="{D5CDD505-2E9C-101B-9397-08002B2CF9AE}" name="NXPowerLiteVersion" pid="3">
    <vt:lpwstr>D4.1.4</vt:lpwstr>
  </property>
</Properties>
</file>