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39.xml"/>
  <Override ContentType="application/vnd.openxmlformats-officedocument.theme+xml" PartName="/ppt/theme/theme5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6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75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82.xml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71.xml"/>
  <Override ContentType="application/vnd.openxmlformats-officedocument.presentationml.slide+xml" PartName="/ppt/slides/slide1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theme+xml" PartName="/ppt/theme/theme6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87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76.xml"/>
  <Default ContentType="image/png" Extension="png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83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Default ContentType="image/jpeg" Extension="jpeg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81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70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Master+xml" PartName="/ppt/slideMasters/slideMaster7.xml"/>
  <Override ContentType="application/vnd.openxmlformats-officedocument.theme+xml" PartName="/ppt/theme/theme9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8.xml"/>
  <Override ContentType="application/vnd.openxmlformats-officedocument.theme+xml" PartName="/ppt/theme/theme7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88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77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84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3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73.xml"/>
  <Default ContentType="application/vnd.openxmlformats-package.relationships+xml" Extension="rels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80.xml"/>
  <Override ContentType="application/vnd.openxmlformats-officedocument.presentationml.slide+xml" PartName="/ppt/slides/slide12.xml"/>
  <Override ContentType="application/vnd.openxmlformats-officedocument.presentationml.slide+xml" PartName="/ppt/slides/slide3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40.xml"/>
  <Override ContentType="application/vnd.openxmlformats-officedocument.presentationml.slideMaster+xml" PartName="/ppt/slideMasters/slideMaster6.xml"/>
  <Override ContentType="application/vnd.openxmlformats-officedocument.theme+xml" PartName="/ppt/theme/theme8.xml"/>
  <Override ContentType="application/vnd.openxmlformats-officedocument.presentationml.slide+xml" PartName="/ppt/slides/slide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78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38.xml"/>
  <Override ContentType="application/vnd.openxmlformats-officedocument.theme+xml" PartName="/ppt/theme/theme4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85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74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</p:sldMasterIdLst>
  <p:notesMasterIdLst>
    <p:notesMasterId r:id="rId45"/>
  </p:notesMasterIdLst>
  <p:sldIdLst>
    <p:sldId id="278" r:id="rId9"/>
    <p:sldId id="303" r:id="rId10"/>
    <p:sldId id="302" r:id="rId11"/>
    <p:sldId id="327" r:id="rId12"/>
    <p:sldId id="258" r:id="rId13"/>
    <p:sldId id="306" r:id="rId14"/>
    <p:sldId id="304" r:id="rId15"/>
    <p:sldId id="305" r:id="rId16"/>
    <p:sldId id="308" r:id="rId17"/>
    <p:sldId id="310" r:id="rId18"/>
    <p:sldId id="315" r:id="rId19"/>
    <p:sldId id="312" r:id="rId20"/>
    <p:sldId id="316" r:id="rId21"/>
    <p:sldId id="313" r:id="rId22"/>
    <p:sldId id="325" r:id="rId23"/>
    <p:sldId id="333" r:id="rId24"/>
    <p:sldId id="340" r:id="rId25"/>
    <p:sldId id="349" r:id="rId26"/>
    <p:sldId id="334" r:id="rId27"/>
    <p:sldId id="335" r:id="rId28"/>
    <p:sldId id="336" r:id="rId29"/>
    <p:sldId id="337" r:id="rId30"/>
    <p:sldId id="338" r:id="rId31"/>
    <p:sldId id="341" r:id="rId32"/>
    <p:sldId id="339" r:id="rId33"/>
    <p:sldId id="328" r:id="rId34"/>
    <p:sldId id="323" r:id="rId35"/>
    <p:sldId id="324" r:id="rId36"/>
    <p:sldId id="322" r:id="rId37"/>
    <p:sldId id="326" r:id="rId38"/>
    <p:sldId id="330" r:id="rId39"/>
    <p:sldId id="329" r:id="rId40"/>
    <p:sldId id="262" r:id="rId41"/>
    <p:sldId id="346" r:id="rId42"/>
    <p:sldId id="344" r:id="rId43"/>
    <p:sldId id="348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723D"/>
    <a:srgbClr val="003300"/>
    <a:srgbClr val="140F77"/>
    <a:srgbClr val="55257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1" d="100"/>
          <a:sy n="61" d="100"/>
        </p:scale>
        <p:origin x="-846" y="-10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3977198-88E8-4FA7-9FB9-E1B51B1F8F7E}" type="datetimeFigureOut">
              <a:rPr lang="ru-RU"/>
              <a:pPr>
                <a:defRPr/>
              </a:pPr>
              <a:t>22.12.2013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648EAEC-2435-4F49-8241-15E9E2F012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157425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E131E-1440-4859-AD4A-6C02C1F3B84A}" type="datetimeFigureOut">
              <a:rPr lang="ru-RU"/>
              <a:pPr>
                <a:defRPr/>
              </a:pPr>
              <a:t>22.12.2013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3AA80-70CE-4166-B8A2-50486D3D8D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51DE8-E2D5-42B7-91A6-B0CF75934B0F}" type="datetimeFigureOut">
              <a:rPr lang="ru-RU"/>
              <a:pPr>
                <a:defRPr/>
              </a:pPr>
              <a:t>22.12.2013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56F02-F36F-4818-B463-03EE109A65A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D12F-5E06-445D-80E1-ECABF3B659A8}" type="datetimeFigureOut">
              <a:rPr lang="ru-RU"/>
              <a:pPr>
                <a:defRPr/>
              </a:pPr>
              <a:t>22.12.2013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DD7AF-59DD-4BA7-A67F-04471F8BD5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DF475C-E969-4B43-BF91-8C7C225B86B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570513-9CA3-40DD-81A5-B1B3C0A7C17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8BC6F7-AFBC-407F-8D25-3650707FC71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1CE2D-F1BD-455F-98B2-5F87E1B9478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129F0-A19B-488B-A0DB-12D2F9F9EAA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6179E1-B5D2-404D-AB82-1721E5EB62B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A19755-5AAB-4504-ACDC-F271E04C884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81022C-91FA-48A3-A351-4CEADE24FC6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0DF9A-362B-4A31-81FB-30B5DBA20E24}" type="datetimeFigureOut">
              <a:rPr lang="ru-RU"/>
              <a:pPr>
                <a:defRPr/>
              </a:pPr>
              <a:t>22.12.2013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ED72C-3AEA-4E79-9415-B9D359B4680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D7B1F1-1604-4E95-88B6-6E60564C18D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D107C3-D317-4E0A-9C92-2FBE3180AFA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017A8A-DAD7-41EF-BF4D-559CADBE8A8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7FE301-D0FB-4403-AAF5-96B283CAA3C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BD6EB-6DF2-466D-8C4D-08B5919B16B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A4CF35-DA1C-4882-82B4-D501E246D71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7BCE2F-AF56-4CF8-8698-1C211368BBC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BFB93A-AA5C-4EC3-A02A-24ABFA439A1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D7D7E-FED3-4F39-A3EB-17731D520E1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9DEE7B-9865-4073-86D7-3A30B5B23D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013CC-EBC8-4FE6-8A3B-2EF595175955}" type="datetimeFigureOut">
              <a:rPr lang="ru-RU"/>
              <a:pPr>
                <a:defRPr/>
              </a:pPr>
              <a:t>22.12.2013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2E061-F7BF-4B60-9A1A-4D68EBC589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1E281B-4C46-435D-99EB-37B2527633A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B5EE7-CCEA-419D-A482-65E55AA02E9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697A6-849E-4991-907E-8899AB12757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34C282-3F65-4372-BFCA-A153DEBA0B9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05775-A9C3-41EE-A79D-2D7CAE872E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0FC94-7196-475D-B680-7E82E7AE8B9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A83391-7C38-4EA1-8ABC-82CCA976C6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45EF94-FFA9-4348-AB65-E72B9852A8C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B744CC-9250-4CB8-99EE-7C89C078930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EB096-21FF-4F4F-9F0F-751D5920A2E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50342-EF44-4B11-9E4B-1898465038CB}" type="datetimeFigureOut">
              <a:rPr lang="ru-RU"/>
              <a:pPr>
                <a:defRPr/>
              </a:pPr>
              <a:t>22.12.2013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C31C3-DD5E-49FA-947B-EE4F39C109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015591-8436-4EF6-9DB3-5CB526AD46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6C0E3-E984-4C86-B20C-327ABC0D90A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80D4D8-6F58-4857-A545-9D5C07FD7E2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C04497-BB16-4DA4-8C48-F57600119E1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EE4DEA-5D9E-4F25-AF7E-89428DA9A11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87E12-9BBE-49C1-8CB6-FE11F24F155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4AAF9-9029-4A95-9F8A-37D61FFDDD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C13E-E263-4F49-8BDB-B65F183773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A9B41-2778-4EC5-92DD-0A6C8AA844F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B2E1A-62E6-4E04-88E6-F3D15B1DE55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6A6C0-CF65-4590-A50F-E77A2402332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34EE7-BD2C-49EA-989E-A3174D52325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268F5-AA81-4EC9-94B3-88F61D995B1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60788-CDC8-41C4-B063-992C70BE195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3C553-7204-489A-B8F9-A0A898037B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E2F9E-C4B0-4B1B-AB78-38314E95CC99}" type="datetimeFigureOut">
              <a:rPr lang="ru-RU"/>
              <a:pPr>
                <a:defRPr/>
              </a:pPr>
              <a:t>22.12.2013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3526-ED05-4956-8EAC-327B0A00B7B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CCC27-EDC0-4A41-8767-4741D88B77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F28E5-274F-415F-B559-3124D26229F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692B5-6A5A-4090-8438-E81D0F852CF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46B31-561A-4669-BC67-F3C630EDAF0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DE7C2-44EA-458F-8836-CB33373E3AF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439D2-292C-4EEA-9163-0AE08131503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41995-23DD-4BB3-B273-C0CA648D0F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078ED-E681-43B7-9EE1-7314BB9F089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C0ABB-2B04-4FBC-BAF7-455FD277681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41F13-BEB8-41A2-9AE2-8AD9B492284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7713F-9CAD-4D96-8D06-DBD7DF50785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89F3F-560C-466A-8D43-6575B4797FC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01CD20-2EFA-4C84-825D-9FE9F290C3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158AE-4DB5-42C6-8630-AAA5233393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6C1884-8767-42A8-B90C-179FC526126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746AA8-535F-4893-AD42-693C11D7F3E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3540E-B2D4-4213-862A-6C989A8AEDF4}" type="datetimeFigureOut">
              <a:rPr lang="ru-RU"/>
              <a:pPr>
                <a:defRPr/>
              </a:pPr>
              <a:t>22.12.2013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742DF-6664-4F97-B62F-650A608293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9F873-397E-4597-9DF2-EA54BC72CFC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B805C-4457-4A1E-B9FA-2A026D0A6AD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8F5B98-6868-4EA2-B950-017E0ED57FC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CC8923-FCD8-4774-9C78-D916C718FB7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9D6BF8-760E-4818-AF23-F36298CFC54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2B0E8-7837-4DA4-B766-47BAA6D6397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4C547A-3B30-4716-88DA-3D045D183D9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362B7-0720-4394-869E-36DAD75D006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6C863B-15FD-4E04-BCDF-7BBEBE7F55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D67CA-1F3A-4679-8838-83AF7708CFE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3D1D6-33DD-49EB-BACC-67CBA6A05C48}" type="datetimeFigureOut">
              <a:rPr lang="ru-RU"/>
              <a:pPr>
                <a:defRPr/>
              </a:pPr>
              <a:t>22.12.2013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36C45-1932-49A8-903A-9FA63E81B2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4ECB95-1704-4200-A0B3-C8C1AA593EB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61448-E3E5-4791-B614-A64046CBB88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2B230B-C2BC-477A-AC2C-1046C3EB0F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E8ECCB-5B59-46E2-B81D-DA81916A70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D685DB-F044-443C-8078-904313FEDC9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38C76A-3ADC-4AE7-ADE9-25E6B052E2A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0FB82-3D92-4F03-9AF1-7C56491697D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02D23-D538-43D3-B015-059A695F50E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6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sp>
        <p:nvSpPr>
          <p:cNvPr id="39975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9976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9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0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76183A7-FBDD-452A-A8BF-FD77DE9C2BA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45330-4019-46FC-9D08-FAA0CC3B734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89872-C9D2-4DD8-AC05-D9156934DDED}" type="datetimeFigureOut">
              <a:rPr lang="ru-RU"/>
              <a:pPr>
                <a:defRPr/>
              </a:pPr>
              <a:t>22.12.2013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3E62D-A0E8-47C8-8271-C9C0ACAD24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35606-8B12-4750-ADF6-8682F2BC86B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BFD7B2-2644-48BC-BDD1-D720F1B2930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1BE7BA-93EE-4320-9AA2-7108BC1B839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117E9-5473-4E4F-9667-F279D262AA3F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48F35-857C-4B3C-85FC-8BB0715220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41917-A7FA-4A4E-B295-7B5ED199A3D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F2EBD-B314-4E2A-A6BD-A4A84CE70D0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98596-81FB-42F1-A511-C898017BBEB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8913C9-3C74-4087-B20F-B968EB453A1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AE1E9-0D7B-45C2-B8AC-5711824A8AA6}" type="datetimeFigureOut">
              <a:rPr lang="ru-RU"/>
              <a:pPr>
                <a:defRPr/>
              </a:pPr>
              <a:t>22.12.2013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9CD03-05CE-4C03-9AA1-4EBC3E8031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68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D5C7BE-6126-4B63-ADB8-23F5EC6A54DB}" type="datetimeFigureOut">
              <a:rPr lang="ru-RU"/>
              <a:pPr>
                <a:defRPr/>
              </a:pPr>
              <a:t>22.12.2013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5836F2-87E4-491C-B4D6-B053FD2E88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20AB82B-AA64-48BC-B987-A2D95CC2744B}" type="slidenum">
              <a:rPr lang="ru-RU" smtClean="0">
                <a:solidFill>
                  <a:srgbClr val="000000"/>
                </a:solidFill>
                <a:latin typeface="Times New Roman" pitchFamily="18" charset="0"/>
              </a:rPr>
              <a:pPr/>
              <a:t>‹#›</a:t>
            </a:fld>
            <a:endParaRPr lang="ru-RU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1A0CE9D-C168-42DD-93ED-3004AA7C5ACF}" type="slidenum">
              <a:rPr lang="ru-RU" smtClean="0">
                <a:solidFill>
                  <a:srgbClr val="000000"/>
                </a:solidFill>
                <a:latin typeface="Times New Roman" pitchFamily="18" charset="0"/>
              </a:rPr>
              <a:pPr/>
              <a:t>‹#›</a:t>
            </a:fld>
            <a:endParaRPr lang="ru-RU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EB04337-FE46-45E6-843E-5F8E3958A206}" type="slidenum">
              <a:rPr lang="ru-RU" smtClean="0">
                <a:solidFill>
                  <a:srgbClr val="000000"/>
                </a:solidFill>
                <a:latin typeface="Times New Roman" pitchFamily="18" charset="0"/>
              </a:rPr>
              <a:pPr/>
              <a:t>‹#›</a:t>
            </a:fld>
            <a:endParaRPr lang="ru-RU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C83B9C-DE99-45D3-BFAB-4774F4B9800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22.12.2013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055AFB-F86E-4ACD-A69C-13A0C5476C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prstClr val="black">
                  <a:lumMod val="65000"/>
                  <a:lumOff val="3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554A221-9A21-4E61-BACF-F1A09B7D790B}" type="slidenum">
              <a:rPr lang="ru-RU" smtClean="0">
                <a:solidFill>
                  <a:srgbClr val="000000"/>
                </a:solidFill>
                <a:latin typeface="Times New Roman" pitchFamily="18" charset="0"/>
              </a:rPr>
              <a:pPr/>
              <a:t>‹#›</a:t>
            </a:fld>
            <a:endParaRPr lang="ru-RU" smtClean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64BA369-89AB-4FBC-A180-7F1A82163B2E}" type="slidenum">
              <a:rPr lang="ru-RU" smtClean="0">
                <a:solidFill>
                  <a:srgbClr val="000000"/>
                </a:solidFill>
                <a:latin typeface="Arial" pitchFamily="34" charset="0"/>
              </a:rPr>
              <a:pPr/>
              <a:t>‹#›</a:t>
            </a:fld>
            <a:endParaRPr lang="ru-RU" smtClean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38915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16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17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18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19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20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21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22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23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24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25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26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27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28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29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30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31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32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33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34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35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36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37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38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39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40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41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42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43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44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45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46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47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  <p:sp>
          <p:nvSpPr>
            <p:cNvPr id="38948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sp>
        <p:nvSpPr>
          <p:cNvPr id="38949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8950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8951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38952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38953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7AFCF63A-22A2-4FF3-AEA1-3835E2BF932D}" type="slidenum">
              <a:rPr lang="ru-RU">
                <a:solidFill>
                  <a:srgbClr val="FFFFFF"/>
                </a:solidFill>
                <a:latin typeface="Tahoma" pitchFamily="34" charset="0"/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  <a:latin typeface="Tahoma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-7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-7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-7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-7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-7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-7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-7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-7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51.xml"/><Relationship Id="rId1" Type="http://schemas.openxmlformats.org/officeDocument/2006/relationships/audio" Target="file:///C:\Documents%20and%20Settings\Admin\&#1056;&#1072;&#1073;&#1086;&#1095;&#1080;&#1081;%20&#1089;&#1090;&#1086;&#1083;\&#1043;&#1088;&#1072;&#1084;\-%2018.mp3" TargetMode="Externa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6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36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3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1.jpeg" Type="http://schemas.openxmlformats.org/officeDocument/2006/relationships/image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47.jpeg"/></Relationships>
</file>

<file path=ppt/slides/_rels/slide33.xml.rels><?xml version="1.0" encoding="UTF-8" standalone="yes" ?><Relationships xmlns="http://schemas.openxmlformats.org/package/2006/relationships"><Relationship Id="rId3" Target="../media/image48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 rot="20989387">
            <a:off x="1537950" y="1570802"/>
            <a:ext cx="6120680" cy="2880320"/>
          </a:xfrm>
        </p:spPr>
        <p:txBody>
          <a:bodyPr/>
          <a:lstStyle/>
          <a:p>
            <a:r>
              <a:rPr lang="ru-RU" sz="6600" b="1" i="1" dirty="0" smtClean="0">
                <a:solidFill>
                  <a:srgbClr val="FF0000"/>
                </a:solidFill>
                <a:latin typeface="Arial Black" pitchFamily="34" charset="0"/>
              </a:rPr>
              <a:t>Урок </a:t>
            </a:r>
            <a:br>
              <a:rPr lang="ru-RU" sz="66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6600" b="1" i="1" dirty="0" smtClean="0">
                <a:solidFill>
                  <a:srgbClr val="FF0000"/>
                </a:solidFill>
                <a:latin typeface="Arial Black" pitchFamily="34" charset="0"/>
              </a:rPr>
              <a:t>математики</a:t>
            </a:r>
            <a:br>
              <a:rPr lang="ru-RU" sz="6600" b="1" i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6600" b="1" dirty="0" smtClean="0">
                <a:solidFill>
                  <a:srgbClr val="002060"/>
                </a:solidFill>
              </a:rPr>
              <a:t/>
            </a:r>
            <a:br>
              <a:rPr lang="ru-RU" sz="6600" b="1" dirty="0" smtClean="0">
                <a:solidFill>
                  <a:srgbClr val="002060"/>
                </a:solidFill>
              </a:rPr>
            </a:br>
            <a:endParaRPr lang="ru-RU" sz="66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472" y="142852"/>
            <a:ext cx="7561263" cy="1470025"/>
          </a:xfrm>
        </p:spPr>
        <p:txBody>
          <a:bodyPr/>
          <a:lstStyle/>
          <a:p>
            <a:r>
              <a:rPr lang="ru-RU" sz="6000" b="1" i="1" dirty="0" err="1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Гра</a:t>
            </a:r>
            <a:r>
              <a:rPr lang="ru-RU" sz="6000" b="1" i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  «</a:t>
            </a:r>
            <a:r>
              <a:rPr lang="ru-RU" sz="6000" b="1" i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День - </a:t>
            </a:r>
            <a:r>
              <a:rPr lang="ru-RU" sz="6000" b="1" i="1" dirty="0" err="1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ніч</a:t>
            </a:r>
            <a:r>
              <a:rPr lang="ru-RU" sz="6000" b="1" i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»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57347" name="Picture 3" descr="C:\Documents and Settings\Admin\Рабочий стол\2471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3571876"/>
            <a:ext cx="4957313" cy="3098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46" name="Picture 2" descr="C:\Documents and Settings\Admin\Рабочий стол\den_solnca_otkrit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736"/>
            <a:ext cx="4286280" cy="3210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Прямая соединительная линия 39"/>
          <p:cNvCxnSpPr/>
          <p:nvPr/>
        </p:nvCxnSpPr>
        <p:spPr>
          <a:xfrm rot="5400000">
            <a:off x="3964777" y="964389"/>
            <a:ext cx="1214446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2035963" y="3893335"/>
            <a:ext cx="5072076" cy="2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V="1">
            <a:off x="3143253" y="1357311"/>
            <a:ext cx="1571617" cy="28574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4393400" y="1321582"/>
            <a:ext cx="1571644" cy="50006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5072068" y="1643052"/>
            <a:ext cx="1071571" cy="64294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V="1">
            <a:off x="2893209" y="1535891"/>
            <a:ext cx="928688" cy="28575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 rot="1930975">
            <a:off x="3278091" y="5235638"/>
            <a:ext cx="1414463" cy="9144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 rot="20160586">
            <a:off x="4480464" y="3836996"/>
            <a:ext cx="1500188" cy="92269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 rot="20160586">
            <a:off x="4550216" y="4837486"/>
            <a:ext cx="1500188" cy="9144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 rot="1930975">
            <a:off x="3206750" y="4235450"/>
            <a:ext cx="1414463" cy="9144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 rot="1930975">
            <a:off x="3206750" y="3235325"/>
            <a:ext cx="1414463" cy="9144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 rot="1930975">
            <a:off x="3206750" y="2306638"/>
            <a:ext cx="1414463" cy="9144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 rot="18809382">
            <a:off x="4332031" y="2750748"/>
            <a:ext cx="1500187" cy="96783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 rot="16200000">
            <a:off x="3921916" y="1650192"/>
            <a:ext cx="1500188" cy="9144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rot="16200000" flipH="1">
            <a:off x="3000375" y="1428750"/>
            <a:ext cx="1214438" cy="3571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 flipH="1" flipV="1">
            <a:off x="4679159" y="1535895"/>
            <a:ext cx="1428761" cy="64294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 flipH="1" flipV="1">
            <a:off x="4161633" y="1196161"/>
            <a:ext cx="1535114" cy="14287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16200000" flipH="1">
            <a:off x="3554410" y="1089006"/>
            <a:ext cx="1320800" cy="14287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4071934" y="1571612"/>
            <a:ext cx="126188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/>
              <a:t> </a:t>
            </a:r>
            <a:r>
              <a:rPr lang="ru-RU" sz="5400" b="1" dirty="0" smtClean="0">
                <a:latin typeface="+mj-lt"/>
              </a:rPr>
              <a:t>48</a:t>
            </a:r>
            <a:r>
              <a:rPr lang="ru-RU" sz="5400" b="1" dirty="0" smtClean="0"/>
              <a:t> </a:t>
            </a:r>
            <a:endParaRPr lang="ru-RU" sz="54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2285992"/>
            <a:ext cx="9348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atin typeface="+mj-lt"/>
              </a:rPr>
              <a:t>:8 </a:t>
            </a:r>
            <a:endParaRPr lang="ru-RU" sz="5400" b="1" dirty="0">
              <a:latin typeface="+mj-lt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14678" y="3143248"/>
            <a:ext cx="14446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atin typeface="+mj-lt"/>
              </a:rPr>
              <a:t>+</a:t>
            </a:r>
            <a:r>
              <a:rPr lang="ru-RU" sz="5400" b="1" dirty="0" smtClean="0">
                <a:latin typeface="+mj-lt"/>
              </a:rPr>
              <a:t>14 </a:t>
            </a:r>
            <a:endParaRPr lang="ru-RU" sz="5400" b="1" dirty="0">
              <a:latin typeface="+mj-lt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00430" y="4214818"/>
            <a:ext cx="9348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atin typeface="+mj-lt"/>
              </a:rPr>
              <a:t>:5 </a:t>
            </a:r>
            <a:endParaRPr lang="ru-RU" sz="5400" b="1" dirty="0">
              <a:latin typeface="+mj-lt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500430" y="5214950"/>
            <a:ext cx="11430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+mj-lt"/>
              </a:rPr>
              <a:t>• </a:t>
            </a:r>
            <a:r>
              <a:rPr lang="ru-RU" sz="5400" b="1" dirty="0" smtClean="0">
                <a:latin typeface="+mj-lt"/>
              </a:rPr>
              <a:t>8 </a:t>
            </a:r>
            <a:endParaRPr lang="ru-RU" sz="5400" b="1" dirty="0">
              <a:latin typeface="+mj-lt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500562" y="4857760"/>
            <a:ext cx="12811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-20 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714876" y="3786190"/>
            <a:ext cx="12144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atin typeface="+mj-lt"/>
              </a:rPr>
              <a:t>:2 </a:t>
            </a:r>
            <a:endParaRPr lang="ru-RU" sz="5400" b="1" dirty="0">
              <a:latin typeface="+mj-lt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643438" y="2714620"/>
            <a:ext cx="7858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atin typeface="+mj-lt"/>
              </a:rPr>
              <a:t>•8 </a:t>
            </a:r>
            <a:endParaRPr lang="ru-RU" sz="5400" b="1" dirty="0">
              <a:latin typeface="+mj-lt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571604" y="357166"/>
            <a:ext cx="7072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err="1" smtClean="0">
                <a:solidFill>
                  <a:srgbClr val="C00000"/>
                </a:solidFill>
                <a:latin typeface="+mj-lt"/>
              </a:rPr>
              <a:t>Гра</a:t>
            </a:r>
            <a:r>
              <a:rPr lang="ru-RU" sz="5400" b="1" i="1" dirty="0" smtClean="0">
                <a:solidFill>
                  <a:srgbClr val="C00000"/>
                </a:solidFill>
                <a:latin typeface="+mj-lt"/>
              </a:rPr>
              <a:t> «Колосок» </a:t>
            </a:r>
            <a:endParaRPr lang="ru-RU" sz="5400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C:\Documents and Settings\Admin\Рабочий стол\img_1326165127.gif.jpg" id="58370" name="Picture 2"/>
          <p:cNvPicPr>
            <a:picLocks noChangeArrowheads="1" noChangeAspect="1"/>
          </p:cNvPicPr>
          <p:nvPr/>
        </p:nvPicPr>
        <p:blipFill>
          <a:blip cstate="print" r:embed="rId2"/>
          <a:srcRect r="50"/>
          <a:stretch>
            <a:fillRect/>
          </a:stretch>
        </p:blipFill>
        <p:spPr bwMode="auto">
          <a:xfrm>
            <a:off x="0" y="-1"/>
            <a:ext cx="9144000" cy="6845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4643438" y="214290"/>
            <a:ext cx="4214843" cy="16004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b="1" dirty="0" i="1" lang="uk-UA" smtClean="0" sz="4400">
                <a:solidFill>
                  <a:schemeClr val="accent6">
                    <a:lumMod val="75000"/>
                  </a:schemeClr>
                </a:solidFill>
                <a:latin typeface="+mj-lt"/>
              </a:rPr>
              <a:t>Посієш вчасно, </a:t>
            </a:r>
          </a:p>
          <a:p>
            <a:pPr algn="ctr"/>
            <a:r>
              <a:rPr b="1" dirty="0" i="1" lang="uk-UA" smtClean="0" sz="4400">
                <a:solidFill>
                  <a:schemeClr val="accent6">
                    <a:lumMod val="75000"/>
                  </a:schemeClr>
                </a:solidFill>
                <a:latin typeface="+mj-lt"/>
              </a:rPr>
              <a:t>збереш рясно.</a:t>
            </a:r>
            <a:endParaRPr dirty="0" i="1" lang="ru-RU" sz="440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928670"/>
            <a:ext cx="8064500" cy="1071563"/>
          </a:xfrm>
        </p:spPr>
        <p:txBody>
          <a:bodyPr/>
          <a:lstStyle/>
          <a:p>
            <a:r>
              <a:rPr lang="uk-UA" sz="54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Математичний </a:t>
            </a:r>
            <a:r>
              <a:rPr lang="uk-UA" sz="5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/>
            </a:r>
            <a:br>
              <a:rPr lang="uk-UA" sz="5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</a:br>
            <a:r>
              <a:rPr lang="uk-UA" sz="5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диктант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57224" y="3143248"/>
            <a:ext cx="8064500" cy="1500198"/>
          </a:xfrm>
        </p:spPr>
        <p:txBody>
          <a:bodyPr/>
          <a:lstStyle/>
          <a:p>
            <a:pPr algn="ctr">
              <a:buNone/>
            </a:pPr>
            <a:r>
              <a:rPr lang="uk-UA" sz="54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11   7   8   27   170   20</a:t>
            </a:r>
            <a:endParaRPr lang="ru-RU" sz="54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C:\Documents and Settings\Admin\Рабочий стол\f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000636"/>
            <a:ext cx="7215238" cy="1714504"/>
          </a:xfrm>
          <a:prstGeom prst="round2Diag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uk-UA" b="1" i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Де </a:t>
            </a:r>
            <a:r>
              <a:rPr lang="uk-UA" b="1" i="1" dirty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кожен сміло робить, </a:t>
            </a:r>
            <a:r>
              <a:rPr lang="uk-UA" b="1" i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/>
            </a:r>
            <a:br>
              <a:rPr lang="uk-UA" b="1" i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uk-UA" b="1" i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там </a:t>
            </a:r>
            <a:r>
              <a:rPr lang="uk-UA" b="1" i="1" dirty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і пшениця </a:t>
            </a:r>
            <a:r>
              <a:rPr lang="uk-UA" b="1" i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родить.</a:t>
            </a:r>
            <a:endParaRPr lang="ru-RU" b="1" i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C:\Documents and Settings\Admin\Рабочий стол\27637_html_58d07fa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68425" y="-771525"/>
            <a:ext cx="11880850" cy="8401050"/>
          </a:xfrm>
          <a:prstGeom prst="rect">
            <a:avLst/>
          </a:prstGeom>
          <a:noFill/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-285784" y="0"/>
            <a:ext cx="9144064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Фізкультхвилинка</a:t>
            </a:r>
            <a:r>
              <a:rPr kumimoji="0" lang="ru-RU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/>
            </a:r>
            <a:br>
              <a:rPr kumimoji="0" lang="ru-RU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</a:b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2571744"/>
            <a:ext cx="60007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5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Нивко, </a:t>
            </a:r>
            <a:r>
              <a:rPr lang="uk-UA" sz="5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нивко</a:t>
            </a:r>
            <a:r>
              <a:rPr lang="uk-UA" sz="5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>
              <a:buNone/>
            </a:pPr>
            <a:r>
              <a:rPr lang="uk-UA" sz="5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верни мені </a:t>
            </a:r>
            <a:r>
              <a:rPr lang="uk-UA" sz="5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силку</a:t>
            </a:r>
            <a:r>
              <a:rPr lang="uk-UA" sz="5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9043393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- 1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42910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8" name="Picture 4" descr="ddcedc575fd11e632e1f1619ab8cd00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284538"/>
            <a:ext cx="4319588" cy="2749550"/>
          </a:xfrm>
          <a:prstGeom prst="rect">
            <a:avLst/>
          </a:prstGeom>
          <a:noFill/>
        </p:spPr>
      </p:pic>
      <p:pic>
        <p:nvPicPr>
          <p:cNvPr id="16389" name="Picture 5" descr="ac59807f5fd529ff4ecaafd423134fb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538" y="1773238"/>
            <a:ext cx="2684462" cy="4240212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8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\Рабочий стол\119523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9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priro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8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1857364"/>
            <a:ext cx="764386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Хочу </a:t>
            </a:r>
            <a:r>
              <a:rPr lang="ru-RU" sz="32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побажати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нам гарного 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уроку,</a:t>
            </a:r>
          </a:p>
          <a:p>
            <a:r>
              <a:rPr lang="ru-RU" sz="32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цікаво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усім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працювати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32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хотіли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відповідати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32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32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допомагало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вам </a:t>
            </a:r>
            <a:r>
              <a:rPr lang="ru-RU" sz="3200" b="1" i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вміння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міркувати</a:t>
            </a:r>
            <a:endParaRPr lang="ru-RU" sz="32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32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дванадцять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балів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легко </a:t>
            </a:r>
            <a:r>
              <a:rPr lang="ru-RU" sz="3200" b="1" i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заробляти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87395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5" name="Picture 5" descr="35338923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0"/>
            <a:ext cx="3594100" cy="3475038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ree_Vector_Butterf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7" name="Picture 3" descr="99917105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115888"/>
            <a:ext cx="2843212" cy="2843212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9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sp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1" name="Picture 3" descr="b3bec1ea058f655f0a8cbcc7bad91f7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1412875"/>
            <a:ext cx="3925887" cy="3271838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9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9" name="Picture 3" descr="fd367cbe99f794af9e48e80561cb9e2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1268413"/>
            <a:ext cx="3738563" cy="3738562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8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ree_Vector_Butterf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2" name="Picture 4" descr="4425de5a12ef5fe3b509c9189a40ee9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2897188"/>
            <a:ext cx="3960812" cy="3960812"/>
          </a:xfrm>
          <a:prstGeom prst="rect">
            <a:avLst/>
          </a:prstGeom>
          <a:noFill/>
        </p:spPr>
      </p:pic>
      <p:pic>
        <p:nvPicPr>
          <p:cNvPr id="17413" name="Picture 5" descr="1f1462b79f2e8d24813afb0241cb427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1512888"/>
            <a:ext cx="3054350" cy="5345112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sp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5" name="Picture 3" descr="0a4f4accf1a3d380498659190d6eff4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1484313"/>
            <a:ext cx="3816350" cy="381635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10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19" name="Picture 3" descr="C:\Documents and Settings\Admin\Рабочий стол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8545" name="Rectangle 1"/>
          <p:cNvSpPr>
            <a:spLocks noChangeArrowheads="1"/>
          </p:cNvSpPr>
          <p:nvPr/>
        </p:nvSpPr>
        <p:spPr bwMode="auto">
          <a:xfrm>
            <a:off x="2714612" y="500042"/>
            <a:ext cx="586660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7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Робота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7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 підручником</a:t>
            </a:r>
            <a:endParaRPr kumimoji="0" lang="uk-UA" sz="7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12107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6498" name="Picture 2" descr="C:\Documents and Settings\Admin\Рабочий стол\show_picture.as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57224" y="642918"/>
            <a:ext cx="7929618" cy="144655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Колоски у полі дозрівають – хліборобів в поле закликають.</a:t>
            </a:r>
            <a:endParaRPr lang="ru-RU" sz="4400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C:\Documents and Settings\Admin\Рабочий стол\2.jpg" id="60419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19070"/>
            <a:ext cx="9144000" cy="683893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00298" y="428604"/>
            <a:ext cx="635798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b="1" dirty="0" lang="uk-UA" smtClean="0" sz="3200">
                <a:latin charset="0" pitchFamily="18" typeface="Times New Roman"/>
                <a:cs charset="0" pitchFamily="18" typeface="Times New Roman"/>
              </a:rPr>
              <a:t>   На підводу поклали </a:t>
            </a:r>
            <a:r>
              <a:rPr b="1" dirty="0" i="1" lang="uk-UA" smtClean="0" sz="3200">
                <a:latin charset="0" pitchFamily="18" typeface="Times New Roman"/>
                <a:cs charset="0" pitchFamily="18" typeface="Times New Roman"/>
              </a:rPr>
              <a:t>4</a:t>
            </a:r>
            <a:r>
              <a:rPr b="1" dirty="0" lang="uk-UA" smtClean="0" sz="3200">
                <a:latin charset="0" pitchFamily="18" typeface="Times New Roman"/>
                <a:cs charset="0" pitchFamily="18" typeface="Times New Roman"/>
              </a:rPr>
              <a:t> мішки жита і </a:t>
            </a:r>
            <a:r>
              <a:rPr b="1" dirty="0" i="1" lang="uk-UA" smtClean="0" sz="3200">
                <a:latin charset="0" pitchFamily="18" typeface="Times New Roman"/>
                <a:cs charset="0" pitchFamily="18" typeface="Times New Roman"/>
              </a:rPr>
              <a:t>3</a:t>
            </a:r>
            <a:r>
              <a:rPr b="1" dirty="0" lang="uk-UA" smtClean="0" sz="3200">
                <a:latin charset="0" pitchFamily="18" typeface="Times New Roman"/>
                <a:cs charset="0" pitchFamily="18" typeface="Times New Roman"/>
              </a:rPr>
              <a:t> мішки пшениці, в кожному мішку по </a:t>
            </a:r>
            <a:r>
              <a:rPr b="1" dirty="0" i="1" lang="uk-UA" smtClean="0" sz="3200">
                <a:latin charset="0" pitchFamily="18" typeface="Times New Roman"/>
                <a:cs charset="0" pitchFamily="18" typeface="Times New Roman"/>
              </a:rPr>
              <a:t>а</a:t>
            </a:r>
            <a:r>
              <a:rPr b="1" dirty="0" lang="uk-UA" smtClean="0" sz="3200">
                <a:latin charset="0" pitchFamily="18" typeface="Times New Roman"/>
                <a:cs charset="0" pitchFamily="18" typeface="Times New Roman"/>
              </a:rPr>
              <a:t>  кг зерна. Скільки кілограмів зерна  </a:t>
            </a:r>
            <a:r>
              <a:rPr b="1" dirty="0" err="1" lang="uk-UA" smtClean="0" sz="3200">
                <a:latin charset="0" pitchFamily="18" typeface="Times New Roman"/>
                <a:cs charset="0" pitchFamily="18" typeface="Times New Roman"/>
              </a:rPr>
              <a:t>по-клали</a:t>
            </a:r>
            <a:r>
              <a:rPr b="1" dirty="0" lang="uk-UA" smtClean="0" sz="3200">
                <a:latin charset="0" pitchFamily="18" typeface="Times New Roman"/>
                <a:cs charset="0" pitchFamily="18" typeface="Times New Roman"/>
              </a:rPr>
              <a:t> на підводу?</a:t>
            </a:r>
            <a:endParaRPr b="1" dirty="0" lang="ru-RU" sz="32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Documents and Settings\Admin\Рабочий стол\52747_1.jpg" id="60420" name="Picture 4"/>
          <p:cNvPicPr>
            <a:picLocks noChangeArrowheads="1" noChangeAspect="1"/>
          </p:cNvPicPr>
          <p:nvPr/>
        </p:nvPicPr>
        <p:blipFill>
          <a:blip cstate="print" r:embed="rId3"/>
          <a:srcRect b="22522" l="22500" t="41280"/>
          <a:stretch>
            <a:fillRect/>
          </a:stretch>
        </p:blipFill>
        <p:spPr bwMode="auto">
          <a:xfrm>
            <a:off x="3428992" y="4929198"/>
            <a:ext cx="5511719" cy="1714512"/>
          </a:xfrm>
          <a:prstGeom prst="rect">
            <a:avLst/>
          </a:prstGeom>
          <a:noFill/>
        </p:spPr>
      </p:pic>
      <p:pic>
        <p:nvPicPr>
          <p:cNvPr descr="C:\Documents and Settings\Admin\Рабочий стол\6_lyckijbmishku.jpg" id="60421" name="Picture 5"/>
          <p:cNvPicPr>
            <a:picLocks noChangeArrowheads="1" noChangeAspect="1"/>
          </p:cNvPicPr>
          <p:nvPr/>
        </p:nvPicPr>
        <p:blipFill>
          <a:blip cstate="print" r:embed="rId4">
            <a:lum contrast="-10000"/>
          </a:blip>
          <a:stretch>
            <a:fillRect/>
          </a:stretch>
        </p:blipFill>
        <p:spPr bwMode="auto">
          <a:xfrm>
            <a:off x="4572000" y="3071810"/>
            <a:ext cx="966996" cy="2084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Admin\Рабочий стол\6_lyckijbmishku.jpg" id="14" name="Picture 5"/>
          <p:cNvPicPr>
            <a:picLocks noChangeArrowheads="1" noChangeAspect="1"/>
          </p:cNvPicPr>
          <p:nvPr/>
        </p:nvPicPr>
        <p:blipFill>
          <a:blip cstate="print" r:embed="rId4">
            <a:lum contrast="-10000"/>
          </a:blip>
          <a:srcRect l="14289"/>
          <a:stretch>
            <a:fillRect/>
          </a:stretch>
        </p:blipFill>
        <p:spPr bwMode="auto">
          <a:xfrm>
            <a:off x="5429256" y="2857496"/>
            <a:ext cx="857256" cy="22276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Admin\Рабочий стол\6_lyckijbmishku.jpg" id="12" name="Picture 5"/>
          <p:cNvPicPr>
            <a:picLocks noChangeArrowheads="1" noChangeAspect="1"/>
          </p:cNvPicPr>
          <p:nvPr/>
        </p:nvPicPr>
        <p:blipFill>
          <a:blip cstate="print" r:embed="rId4">
            <a:lum contrast="-10000"/>
          </a:blip>
          <a:srcRect l="7144"/>
          <a:stretch>
            <a:fillRect/>
          </a:stretch>
        </p:blipFill>
        <p:spPr bwMode="auto">
          <a:xfrm>
            <a:off x="5072066" y="3500438"/>
            <a:ext cx="867156" cy="172756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Admin\Рабочий стол\6_lyckijbmishku.jpg" id="15" name="Picture 5"/>
          <p:cNvPicPr>
            <a:picLocks noChangeArrowheads="1" noChangeAspect="1"/>
          </p:cNvPicPr>
          <p:nvPr/>
        </p:nvPicPr>
        <p:blipFill>
          <a:blip cstate="print" r:embed="rId4">
            <a:lum contrast="-10000"/>
          </a:blip>
          <a:srcRect l="14289"/>
          <a:stretch>
            <a:fillRect/>
          </a:stretch>
        </p:blipFill>
        <p:spPr bwMode="auto">
          <a:xfrm>
            <a:off x="5929322" y="3071810"/>
            <a:ext cx="857256" cy="215619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Admin\Рабочий стол\198_8ccaea1c2496951f0f718.png" id="60422" name="Picture 6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929454" y="2857496"/>
            <a:ext cx="1214446" cy="2066689"/>
          </a:xfrm>
          <a:prstGeom prst="rect">
            <a:avLst/>
          </a:prstGeom>
          <a:noFill/>
        </p:spPr>
      </p:pic>
      <p:pic>
        <p:nvPicPr>
          <p:cNvPr descr="C:\Documents and Settings\Admin\Рабочий стол\198_8ccaea1c2496951f0f718.png" id="17" name="Picture 6"/>
          <p:cNvPicPr>
            <a:picLocks noChangeArrowheads="1" noChangeAspect="1"/>
          </p:cNvPicPr>
          <p:nvPr/>
        </p:nvPicPr>
        <p:blipFill>
          <a:blip cstate="print" r:embed="rId5"/>
          <a:srcRect b="14815" l="21964" r="-2431"/>
          <a:stretch>
            <a:fillRect/>
          </a:stretch>
        </p:blipFill>
        <p:spPr bwMode="auto">
          <a:xfrm>
            <a:off x="7429520" y="3429000"/>
            <a:ext cx="1000132" cy="1928826"/>
          </a:xfrm>
          <a:prstGeom prst="rect">
            <a:avLst/>
          </a:prstGeom>
          <a:noFill/>
        </p:spPr>
      </p:pic>
      <p:pic>
        <p:nvPicPr>
          <p:cNvPr descr="C:\Documents and Settings\Admin\Рабочий стол\198_8ccaea1c2496951f0f718.png" id="18" name="Picture 6"/>
          <p:cNvPicPr>
            <a:picLocks noChangeArrowheads="1" noChangeAspect="1"/>
          </p:cNvPicPr>
          <p:nvPr/>
        </p:nvPicPr>
        <p:blipFill>
          <a:blip cstate="print" r:embed="rId5"/>
          <a:srcRect b="15120" l="22222" r="11111"/>
          <a:stretch>
            <a:fillRect/>
          </a:stretch>
        </p:blipFill>
        <p:spPr bwMode="auto">
          <a:xfrm>
            <a:off x="6715140" y="3429000"/>
            <a:ext cx="857256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rrowheads="1" noChangeAspect="1"/>
          </p:cNvPicPr>
          <p:nvPr/>
        </p:nvPicPr>
        <p:blipFill>
          <a:blip cstate="print" r:embed="rId2"/>
          <a:srcRect b="1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730465" y="4077072"/>
            <a:ext cx="54543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err="1" lang="ru-RU" sz="3600">
                <a:latin typeface="Times New Roman"/>
                <a:ea typeface="Calibri"/>
              </a:rPr>
              <a:t>Народився</a:t>
            </a:r>
            <a:r>
              <a:rPr b="1" dirty="0" lang="ru-RU" sz="3600">
                <a:latin typeface="Times New Roman"/>
                <a:ea typeface="Calibri"/>
              </a:rPr>
              <a:t> </a:t>
            </a:r>
            <a:r>
              <a:rPr b="1" dirty="0" err="1" lang="ru-RU" sz="3600">
                <a:latin typeface="Times New Roman"/>
                <a:ea typeface="Calibri"/>
              </a:rPr>
              <a:t>із</a:t>
            </a:r>
            <a:r>
              <a:rPr b="1" dirty="0" lang="ru-RU" sz="3600">
                <a:latin typeface="Times New Roman"/>
                <a:ea typeface="Calibri"/>
              </a:rPr>
              <a:t> </a:t>
            </a:r>
            <a:r>
              <a:rPr b="1" dirty="0" err="1" lang="ru-RU" sz="3600">
                <a:latin typeface="Times New Roman"/>
                <a:ea typeface="Calibri"/>
              </a:rPr>
              <a:t>землі</a:t>
            </a:r>
            <a:r>
              <a:rPr b="1" dirty="0" lang="ru-RU" sz="3600">
                <a:latin typeface="Times New Roman"/>
                <a:ea typeface="Calibri"/>
              </a:rPr>
              <a:t>,</a:t>
            </a:r>
            <a:br>
              <a:rPr b="1" dirty="0" lang="ru-RU" sz="3600">
                <a:latin typeface="Times New Roman"/>
                <a:ea typeface="Calibri"/>
              </a:rPr>
            </a:br>
            <a:r>
              <a:rPr b="1" dirty="0" err="1" lang="ru-RU" sz="3600">
                <a:latin typeface="Times New Roman"/>
                <a:ea typeface="Calibri"/>
              </a:rPr>
              <a:t>Зарум’янивсь</a:t>
            </a:r>
            <a:r>
              <a:rPr b="1" dirty="0" lang="ru-RU" sz="3600">
                <a:latin typeface="Times New Roman"/>
                <a:ea typeface="Calibri"/>
              </a:rPr>
              <a:t> на </a:t>
            </a:r>
            <a:r>
              <a:rPr b="1" dirty="0" err="1" lang="ru-RU" smtClean="0" sz="3600">
                <a:latin typeface="Times New Roman"/>
                <a:ea typeface="Calibri"/>
              </a:rPr>
              <a:t>вогні</a:t>
            </a:r>
            <a:r>
              <a:rPr b="1" dirty="0" lang="ru-RU" smtClean="0" sz="3600">
                <a:latin typeface="Times New Roman"/>
                <a:ea typeface="Calibri"/>
              </a:rPr>
              <a:t>.</a:t>
            </a:r>
            <a:r>
              <a:rPr b="1" dirty="0" lang="ru-RU" sz="3600">
                <a:latin typeface="Times New Roman"/>
                <a:ea typeface="Calibri"/>
              </a:rPr>
              <a:t/>
            </a:r>
            <a:br>
              <a:rPr b="1" dirty="0" lang="ru-RU" sz="3600">
                <a:latin typeface="Times New Roman"/>
                <a:ea typeface="Calibri"/>
              </a:rPr>
            </a:br>
            <a:r>
              <a:rPr b="1" dirty="0" err="1" lang="ru-RU" smtClean="0" sz="3600">
                <a:latin typeface="Times New Roman"/>
                <a:ea typeface="Calibri"/>
              </a:rPr>
              <a:t>Він</a:t>
            </a:r>
            <a:r>
              <a:rPr b="1" dirty="0" lang="ru-RU" smtClean="0" sz="3600">
                <a:latin typeface="Times New Roman"/>
                <a:ea typeface="Calibri"/>
              </a:rPr>
              <a:t> </a:t>
            </a:r>
            <a:r>
              <a:rPr b="1" dirty="0" err="1" lang="ru-RU" sz="3600">
                <a:latin typeface="Times New Roman"/>
                <a:ea typeface="Calibri"/>
              </a:rPr>
              <a:t>з’явився</a:t>
            </a:r>
            <a:r>
              <a:rPr b="1" dirty="0" lang="ru-RU" sz="3600">
                <a:latin typeface="Times New Roman"/>
                <a:ea typeface="Calibri"/>
              </a:rPr>
              <a:t> на </a:t>
            </a:r>
            <a:r>
              <a:rPr b="1" dirty="0" err="1" lang="ru-RU" sz="3600">
                <a:latin typeface="Times New Roman"/>
                <a:ea typeface="Calibri"/>
              </a:rPr>
              <a:t>столі</a:t>
            </a:r>
            <a:r>
              <a:rPr b="1" dirty="0" lang="ru-RU" sz="3600">
                <a:latin typeface="Times New Roman"/>
                <a:ea typeface="Calibri"/>
              </a:rPr>
              <a:t/>
            </a:r>
            <a:br>
              <a:rPr b="1" dirty="0" lang="ru-RU" sz="3600">
                <a:latin typeface="Times New Roman"/>
                <a:ea typeface="Calibri"/>
              </a:rPr>
            </a:br>
            <a:r>
              <a:rPr b="1" dirty="0" lang="ru-RU" sz="3600">
                <a:latin typeface="Times New Roman"/>
                <a:ea typeface="Calibri"/>
              </a:rPr>
              <a:t>До борщу </a:t>
            </a:r>
            <a:r>
              <a:rPr b="1" dirty="0" err="1" lang="ru-RU" sz="3600">
                <a:latin typeface="Times New Roman"/>
                <a:ea typeface="Calibri"/>
              </a:rPr>
              <a:t>тобі</a:t>
            </a:r>
            <a:r>
              <a:rPr b="1" dirty="0" lang="ru-RU" sz="3600">
                <a:latin typeface="Times New Roman"/>
                <a:ea typeface="Calibri"/>
              </a:rPr>
              <a:t> й </a:t>
            </a:r>
            <a:r>
              <a:rPr b="1" dirty="0" err="1" lang="ru-RU" sz="3600">
                <a:latin typeface="Times New Roman"/>
                <a:ea typeface="Calibri"/>
              </a:rPr>
              <a:t>мені</a:t>
            </a:r>
            <a:r>
              <a:rPr b="1" dirty="0" lang="ru-RU" sz="3600">
                <a:latin typeface="Times New Roman"/>
                <a:ea typeface="Calibri"/>
              </a:rPr>
              <a:t>.</a:t>
            </a:r>
            <a:endParaRPr b="1" dirty="0" lang="ru-RU" sz="3600"/>
          </a:p>
        </p:txBody>
      </p:sp>
      <p:pic>
        <p:nvPicPr>
          <p:cNvPr descr="D:\малюнок хліб.png" id="2050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2252"/>
            <a:ext cx="4523810" cy="3485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im8-tub.yandex.net/i?id=112902684-45-72" id="5" name="Picture 2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643570" y="428604"/>
            <a:ext cx="2453063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" presetSubtype="3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out)" transition="in">
                                      <p:cBhvr>
                                        <p:cTn dur="500" id="7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20713"/>
            <a:ext cx="8280400" cy="1071562"/>
          </a:xfrm>
        </p:spPr>
        <p:txBody>
          <a:bodyPr/>
          <a:lstStyle/>
          <a:p>
            <a:r>
              <a:rPr lang="uk-UA" b="1" dirty="0" smtClean="0">
                <a:solidFill>
                  <a:srgbClr val="B00000"/>
                </a:solidFill>
              </a:rPr>
              <a:t>Знайти периметр хлібного поля</a:t>
            </a:r>
            <a:endParaRPr lang="ru-RU" b="1" dirty="0">
              <a:solidFill>
                <a:srgbClr val="B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2571744"/>
            <a:ext cx="5357850" cy="2500330"/>
          </a:xfrm>
          <a:prstGeom prst="rect">
            <a:avLst/>
          </a:prstGeom>
          <a:ln w="38100">
            <a:solidFill>
              <a:srgbClr val="3A72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122882" name="Picture 2" descr="C:\Documents and Settings\Admin\Рабочий стол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571744"/>
            <a:ext cx="3338069" cy="2500330"/>
          </a:xfrm>
          <a:prstGeom prst="rect">
            <a:avLst/>
          </a:prstGeom>
          <a:noFill/>
        </p:spPr>
      </p:pic>
      <p:pic>
        <p:nvPicPr>
          <p:cNvPr id="122883" name="Picture 3" descr="C:\Documents and Settings\Admin\Рабочий стол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2571744"/>
            <a:ext cx="3338069" cy="250033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14546" y="2000240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latin typeface="+mj-lt"/>
              </a:rPr>
              <a:t>12 км</a:t>
            </a:r>
            <a:endParaRPr lang="ru-RU" sz="3200" b="1" i="1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220919" y="3279488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6 км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500166" y="1142984"/>
            <a:ext cx="6500858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u="none" strike="noStrike" kern="0" cap="none" spc="0" normalizeH="0" baseline="0" noProof="0" dirty="0" smtClean="0">
                <a:ln>
                  <a:noFill/>
                </a:ln>
                <a:solidFill>
                  <a:srgbClr val="3A723D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Самостійна робота</a:t>
            </a:r>
            <a:endParaRPr kumimoji="0" lang="ru-RU" sz="5400" b="1" u="none" strike="noStrike" kern="0" cap="none" spc="0" normalizeH="0" baseline="0" noProof="0" dirty="0" smtClean="0">
              <a:ln>
                <a:noFill/>
              </a:ln>
              <a:solidFill>
                <a:srgbClr val="3A723D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7217" name="Rectangle 1"/>
          <p:cNvSpPr>
            <a:spLocks noChangeArrowheads="1"/>
          </p:cNvSpPr>
          <p:nvPr/>
        </p:nvSpPr>
        <p:spPr bwMode="auto">
          <a:xfrm>
            <a:off x="1928794" y="2571744"/>
            <a:ext cx="607223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  552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І варіант – </a:t>
            </a:r>
            <a:r>
              <a:rPr kumimoji="0" lang="uk-UA" sz="4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і 2 стовпчик </a:t>
            </a:r>
            <a:r>
              <a:rPr kumimoji="0" lang="uk-UA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ІІ варіант –</a:t>
            </a:r>
            <a:r>
              <a:rPr kumimoji="0" lang="uk-UA" sz="40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400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і 4 стовпчик</a:t>
            </a:r>
            <a:r>
              <a:rPr kumimoji="0" lang="uk-UA" sz="40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endParaRPr kumimoji="0" lang="uk-UA" sz="40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8241" name="Picture 1" descr="C:\Documents and Settings\Admin\Рабочий стол\1342111609_1aapsdgldfldtmlt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783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57158" y="357166"/>
            <a:ext cx="72014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Хлібові ціни нема.</a:t>
            </a:r>
            <a:endParaRPr lang="ru-RU" sz="66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8242" name="Picture 2" descr="C:\Documents and Settings\Admin\Рабочий стол\13106706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071942"/>
            <a:ext cx="2881306" cy="2160980"/>
          </a:xfrm>
          <a:prstGeom prst="rect">
            <a:avLst/>
          </a:prstGeom>
          <a:noFill/>
        </p:spPr>
      </p:pic>
      <p:pic>
        <p:nvPicPr>
          <p:cNvPr id="138243" name="Picture 3" descr="C:\Documents and Settings\Admin\Рабочий стол\images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15423">
            <a:off x="3429353" y="3855517"/>
            <a:ext cx="3612926" cy="21478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rrowheads="1" noChangeAspect="1"/>
          </p:cNvPicPr>
          <p:nvPr/>
        </p:nvPicPr>
        <p:blipFill>
          <a:blip cstate="print" r:embed="rId2"/>
          <a:srcRect b="1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Admin\Рабочий стол\gold24di0.jpg" id="19459" name="Picture 5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22409"/>
            <a:ext cx="4714876" cy="353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14480" y="500042"/>
            <a:ext cx="6429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uk-UA" smtClean="0" sz="3600">
                <a:solidFill>
                  <a:schemeClr val="tx2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Розкладіть від найменшої одиниці маси до найбільшої</a:t>
            </a:r>
            <a:endParaRPr b="1" dirty="0" lang="ru-RU" sz="3600">
              <a:solidFill>
                <a:schemeClr val="tx2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000364" y="2214554"/>
            <a:ext cx="471490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1" kumimoji="0" lang="uk-UA" normalizeH="0" smtClean="0" strike="noStrike" sz="60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34" typeface="Calibri"/>
                <a:cs charset="0" pitchFamily="18" typeface="Times New Roman"/>
              </a:rPr>
              <a:t>кг    г    ц</a:t>
            </a:r>
            <a:endParaRPr b="0" baseline="0" cap="none" dirty="0" i="0" kumimoji="0" lang="uk-UA" normalizeH="0" smtClean="0" strike="noStrike" sz="60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 descr="C:\Documents and Settings\Admin\Рабочий стол\image.jpg"/>
          <p:cNvPicPr>
            <a:picLocks noChangeAspect="1" noChangeArrowheads="1"/>
          </p:cNvPicPr>
          <p:nvPr/>
        </p:nvPicPr>
        <p:blipFill>
          <a:blip r:embed="rId2" cstate="print"/>
          <a:srcRect b="51897"/>
          <a:stretch>
            <a:fillRect/>
          </a:stretch>
        </p:blipFill>
        <p:spPr bwMode="auto">
          <a:xfrm rot="5400000">
            <a:off x="-544742" y="1473380"/>
            <a:ext cx="4246570" cy="2014142"/>
          </a:xfrm>
          <a:prstGeom prst="rect">
            <a:avLst/>
          </a:prstGeom>
          <a:noFill/>
        </p:spPr>
      </p:pic>
      <p:pic>
        <p:nvPicPr>
          <p:cNvPr id="3" name="Picture 2" descr="C:\Documents and Settings\Admin\Рабочий стол\image.jpg"/>
          <p:cNvPicPr>
            <a:picLocks noChangeAspect="1" noChangeArrowheads="1"/>
          </p:cNvPicPr>
          <p:nvPr/>
        </p:nvPicPr>
        <p:blipFill>
          <a:blip r:embed="rId2" cstate="print"/>
          <a:srcRect t="46154" r="50334"/>
          <a:stretch>
            <a:fillRect/>
          </a:stretch>
        </p:blipFill>
        <p:spPr bwMode="auto">
          <a:xfrm rot="5400000">
            <a:off x="561265" y="4582215"/>
            <a:ext cx="2020676" cy="214313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928926" y="428604"/>
            <a:ext cx="5643602" cy="1754326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 для мене пройшов з користю. Я все зрозумів і можу допомогти іншим.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28926" y="2786058"/>
            <a:ext cx="5643602" cy="1754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уроці я застосовував свої знання, проте мені ще потрібна допомога.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71802" y="5143512"/>
            <a:ext cx="5643602" cy="1138773"/>
          </a:xfrm>
          <a:prstGeom prst="rect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endParaRPr lang="uk-UA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Мені на уроці було важко.</a:t>
            </a:r>
          </a:p>
          <a:p>
            <a:pPr algn="ctr"/>
            <a:endParaRPr lang="uk-UA" sz="1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4143404"/>
          </a:xfrm>
        </p:spPr>
        <p:txBody>
          <a:bodyPr/>
          <a:lstStyle/>
          <a:p>
            <a:pPr algn="l"/>
            <a:r>
              <a:rPr lang="uk-UA" sz="6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uk-UA" sz="6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6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</a:t>
            </a: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Міри довжини,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550;</a:t>
            </a:r>
            <a:b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В.р</a:t>
            </a: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– № 551 - усно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371d639dc8d27f5ac70d1353edae8e3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7141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28794" y="1714488"/>
            <a:ext cx="5572164" cy="3477875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>
            <a:bevelT w="101600" prst="riblet"/>
          </a:sp3d>
        </p:spPr>
        <p:txBody>
          <a:bodyPr wrap="squar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11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Дякую</a:t>
            </a:r>
          </a:p>
          <a:p>
            <a:pPr algn="ctr"/>
            <a:r>
              <a:rPr lang="uk-UA" sz="11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за урок!</a:t>
            </a:r>
            <a:endParaRPr lang="ru-RU" sz="11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freelance.ru/img/portfolio/big/2550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85728"/>
            <a:ext cx="6572296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000364" y="3429000"/>
            <a:ext cx="518122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</a:tabLst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 багато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</a:tabLst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треба докласти зусиль,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</a:tabLst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щоб отримати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69875" algn="l"/>
              </a:tabLst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ось такий колосок? </a:t>
            </a:r>
            <a:endParaRPr kumimoji="0" lang="uk-UA" sz="36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images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6252"/>
            <a:ext cx="9144000" cy="68842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229600" cy="1143000"/>
          </a:xfrm>
        </p:spPr>
        <p:txBody>
          <a:bodyPr/>
          <a:lstStyle/>
          <a:p>
            <a:r>
              <a:rPr lang="uk-UA" sz="5400" b="1" i="1" dirty="0" smtClean="0">
                <a:solidFill>
                  <a:srgbClr val="140F77"/>
                </a:solidFill>
                <a:latin typeface="Times New Roman"/>
                <a:ea typeface="Calibri"/>
              </a:rPr>
              <a:t>Каліграфічна хвилинка</a:t>
            </a:r>
            <a:endParaRPr lang="ru-RU" sz="5400" i="1" dirty="0">
              <a:solidFill>
                <a:srgbClr val="140F77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2500306"/>
            <a:ext cx="8643998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b="1" i="1" dirty="0" smtClean="0">
                <a:latin typeface="Monotype Corsiva" pitchFamily="66" charset="0"/>
              </a:rPr>
              <a:t> </a:t>
            </a:r>
            <a:r>
              <a:rPr lang="uk-UA" sz="4800" b="1" i="1" dirty="0" smtClean="0">
                <a:latin typeface="Monotype Corsiva" pitchFamily="66" charset="0"/>
              </a:rPr>
              <a:t>310   130   300   103   333   301   330</a:t>
            </a:r>
          </a:p>
          <a:p>
            <a:r>
              <a:rPr lang="uk-UA" sz="4000" b="1" i="1" dirty="0" smtClean="0">
                <a:latin typeface="Monotype Corsiva" pitchFamily="66" charset="0"/>
              </a:rPr>
              <a:t>грам      ре    </a:t>
            </a:r>
            <a:r>
              <a:rPr lang="uk-UA" sz="4000" b="1" i="1" dirty="0" err="1" smtClean="0">
                <a:latin typeface="Monotype Corsiva" pitchFamily="66" charset="0"/>
              </a:rPr>
              <a:t>жіть</a:t>
            </a:r>
            <a:r>
              <a:rPr lang="uk-UA" sz="4000" b="1" i="1" dirty="0" smtClean="0">
                <a:latin typeface="Monotype Corsiva" pitchFamily="66" charset="0"/>
              </a:rPr>
              <a:t>    </a:t>
            </a:r>
            <a:r>
              <a:rPr lang="uk-UA" sz="4000" b="1" i="1" dirty="0" err="1" smtClean="0">
                <a:latin typeface="Monotype Corsiva" pitchFamily="66" charset="0"/>
              </a:rPr>
              <a:t>Збе</a:t>
            </a:r>
            <a:r>
              <a:rPr lang="uk-UA" sz="4000" b="1" i="1" dirty="0" smtClean="0">
                <a:latin typeface="Monotype Corsiva" pitchFamily="66" charset="0"/>
              </a:rPr>
              <a:t>     ба!     один    </a:t>
            </a:r>
            <a:r>
              <a:rPr lang="uk-UA" sz="4000" b="1" i="1" dirty="0" err="1" smtClean="0">
                <a:latin typeface="Monotype Corsiva" pitchFamily="66" charset="0"/>
              </a:rPr>
              <a:t>хлі</a:t>
            </a:r>
            <a:endParaRPr lang="ru-RU" sz="4000" b="1" i="1" dirty="0">
              <a:latin typeface="Monotype Corsiva" pitchFamily="66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214414" y="4357694"/>
            <a:ext cx="647965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</a:t>
            </a:r>
            <a:endParaRPr lang="ru-RU" sz="3600" b="1" dirty="0" smtClean="0">
              <a:latin typeface="Monotype Corsiva" pitchFamily="66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103   130   300    301    310   330  333</a:t>
            </a:r>
          </a:p>
          <a:p>
            <a:r>
              <a:rPr lang="uk-UA" sz="3600" b="1" dirty="0" err="1" smtClean="0">
                <a:solidFill>
                  <a:prstClr val="black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Збе</a:t>
            </a:r>
            <a:r>
              <a:rPr lang="uk-UA" sz="3600" b="1" dirty="0" smtClean="0">
                <a:solidFill>
                  <a:prstClr val="black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 ре   </a:t>
            </a:r>
            <a:r>
              <a:rPr lang="uk-UA" sz="3600" b="1" dirty="0" err="1" smtClean="0">
                <a:solidFill>
                  <a:prstClr val="black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жіть</a:t>
            </a:r>
            <a:r>
              <a:rPr lang="uk-UA" sz="3600" b="1" dirty="0" smtClean="0">
                <a:solidFill>
                  <a:prstClr val="black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один  грам  </a:t>
            </a:r>
            <a:r>
              <a:rPr lang="uk-UA" sz="3600" b="1" dirty="0" err="1" smtClean="0">
                <a:solidFill>
                  <a:prstClr val="black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хлі</a:t>
            </a:r>
            <a:r>
              <a:rPr lang="uk-UA" sz="3600" b="1" dirty="0" smtClean="0">
                <a:solidFill>
                  <a:prstClr val="black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 ба!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Documents and Settings\Admin\Рабочий стол\9081054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785786" y="714356"/>
            <a:ext cx="814393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Поможи, Боже, рано почати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й рано закінчити – хай легко почнеться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і ще легше скінчиться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C:\Documents and Settings\Admin\Рабочий стол\233939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C:\Documents and Settings\Admin\Рабочий стол\image006.jpg" id="40962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0" y="0"/>
            <a:ext cx="916785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286116" y="4714884"/>
            <a:ext cx="58578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uk-UA" smtClean="0" sz="4000">
                <a:solidFill>
                  <a:schemeClr val="bg1">
                    <a:lumMod val="95000"/>
                  </a:schemeClr>
                </a:solidFill>
                <a:latin charset="0" pitchFamily="18" typeface="Times New Roman"/>
                <a:cs charset="0" pitchFamily="18" typeface="Times New Roman"/>
              </a:rPr>
              <a:t>Не заборонуєш вчасно – </a:t>
            </a:r>
          </a:p>
          <a:p>
            <a:pPr algn="ctr"/>
            <a:r>
              <a:rPr b="1" dirty="0" lang="uk-UA" smtClean="0" sz="4000">
                <a:solidFill>
                  <a:schemeClr val="bg1">
                    <a:lumMod val="95000"/>
                  </a:schemeClr>
                </a:solidFill>
                <a:latin charset="0" pitchFamily="18" typeface="Times New Roman"/>
                <a:cs charset="0" pitchFamily="18" typeface="Times New Roman"/>
              </a:rPr>
              <a:t>не виросте рясно.</a:t>
            </a:r>
            <a:endParaRPr dirty="0" lang="ru-RU" sz="4000">
              <a:solidFill>
                <a:schemeClr val="bg1">
                  <a:lumMod val="9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71604" y="0"/>
            <a:ext cx="7200900" cy="1470025"/>
          </a:xfrm>
        </p:spPr>
        <p:txBody>
          <a:bodyPr/>
          <a:lstStyle/>
          <a:p>
            <a:r>
              <a:rPr lang="uk-UA" sz="6600" b="1" i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Мозковий штурм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2285984" y="1357298"/>
            <a:ext cx="621504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 одній гривні …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Один рік – це …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Один місяць – це …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Одна доба – це …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Одна година – це …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Один кілометр – це …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Один метр – це…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Один дециметр – це …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Один сантиметр – це …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Равновесие">
  <a:themeElements>
    <a:clrScheme name="Равновесие 3">
      <a:dk1>
        <a:srgbClr val="003300"/>
      </a:dk1>
      <a:lt1>
        <a:srgbClr val="FFFFFF"/>
      </a:lt1>
      <a:dk2>
        <a:srgbClr val="4D6A2A"/>
      </a:dk2>
      <a:lt2>
        <a:srgbClr val="CCFF99"/>
      </a:lt2>
      <a:accent1>
        <a:srgbClr val="2EB62E"/>
      </a:accent1>
      <a:accent2>
        <a:srgbClr val="527C3A"/>
      </a:accent2>
      <a:accent3>
        <a:srgbClr val="B2B9AC"/>
      </a:accent3>
      <a:accent4>
        <a:srgbClr val="DADADA"/>
      </a:accent4>
      <a:accent5>
        <a:srgbClr val="ADD7AD"/>
      </a:accent5>
      <a:accent6>
        <a:srgbClr val="497034"/>
      </a:accent6>
      <a:hlink>
        <a:srgbClr val="DDD800"/>
      </a:hlink>
      <a:folHlink>
        <a:srgbClr val="009999"/>
      </a:folHlink>
    </a:clrScheme>
    <a:fontScheme name="Равновесие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вновесие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вновесие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</TotalTime>
  <Words>321</Words>
  <Application>Microsoft Office PowerPoint</Application>
  <PresentationFormat>Экран (4:3)</PresentationFormat>
  <Paragraphs>71</Paragraphs>
  <Slides>36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36</vt:i4>
      </vt:variant>
    </vt:vector>
  </HeadingPairs>
  <TitlesOfParts>
    <vt:vector size="44" baseType="lpstr">
      <vt:lpstr>Тема Office</vt:lpstr>
      <vt:lpstr>Оформление по умолчанию</vt:lpstr>
      <vt:lpstr>1_Оформление по умолчанию</vt:lpstr>
      <vt:lpstr>2_Оформление по умолчанию</vt:lpstr>
      <vt:lpstr>1_Тема Office</vt:lpstr>
      <vt:lpstr>3_Оформление по умолчанию</vt:lpstr>
      <vt:lpstr>4_Оформление по умолчанию</vt:lpstr>
      <vt:lpstr>Равновесие</vt:lpstr>
      <vt:lpstr>Урок  математики  </vt:lpstr>
      <vt:lpstr>Слайд 2</vt:lpstr>
      <vt:lpstr>Слайд 3</vt:lpstr>
      <vt:lpstr>Слайд 4</vt:lpstr>
      <vt:lpstr>Каліграфічна хвилинка</vt:lpstr>
      <vt:lpstr>Слайд 6</vt:lpstr>
      <vt:lpstr>Слайд 7</vt:lpstr>
      <vt:lpstr>Слайд 8</vt:lpstr>
      <vt:lpstr>Мозковий штурм</vt:lpstr>
      <vt:lpstr>Гра  «День - ніч»</vt:lpstr>
      <vt:lpstr>Слайд 11</vt:lpstr>
      <vt:lpstr>Слайд 12</vt:lpstr>
      <vt:lpstr>Математичний  диктант</vt:lpstr>
      <vt:lpstr>Де кожен сміло робить,  там і пшениця родить.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Знайти периметр хлібного поля</vt:lpstr>
      <vt:lpstr>Слайд 31</vt:lpstr>
      <vt:lpstr>Слайд 32</vt:lpstr>
      <vt:lpstr>Слайд 33</vt:lpstr>
      <vt:lpstr>Слайд 34</vt:lpstr>
      <vt:lpstr>   Домашнє завдання        Міри довжини,       № 550;        В.р. – № 551 - усно 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3</dc:creator>
  <cp:lastModifiedBy>Admin</cp:lastModifiedBy>
  <cp:revision>409</cp:revision>
  <dcterms:created xsi:type="dcterms:W3CDTF">2012-11-21T19:04:18Z</dcterms:created>
  <dcterms:modified xsi:type="dcterms:W3CDTF">2013-12-22T18:22:07Z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3234442</vt:lpwstr>
  </property>
  <property fmtid="{D5CDD505-2E9C-101B-9397-08002B2CF9AE}" name="NXPowerLiteVersion" pid="3">
    <vt:lpwstr>D4.1.4</vt:lpwstr>
  </property>
</Properties>
</file>